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
  </p:notesMasterIdLst>
  <p:sldIdLst>
    <p:sldId id="268"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73" userDrawn="1">
          <p15:clr>
            <a:srgbClr val="A4A3A4"/>
          </p15:clr>
        </p15:guide>
        <p15:guide id="2" pos="138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 Kurdziel" initials="" lastIdx="1" clrIdx="0"/>
  <p:cmAuthor id="1" name="Gina Mason" initials="GM" lastIdx="5" clrIdx="1">
    <p:extLst>
      <p:ext uri="{19B8F6BF-5375-455C-9EA6-DF929625EA0E}">
        <p15:presenceInfo xmlns:p15="http://schemas.microsoft.com/office/powerpoint/2012/main" userId="f61e917f8a67cd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9"/>
    <a:srgbClr val="883230"/>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3"/>
    <p:restoredTop sz="50000" autoAdjust="0"/>
  </p:normalViewPr>
  <p:slideViewPr>
    <p:cSldViewPr>
      <p:cViewPr>
        <p:scale>
          <a:sx n="30" d="100"/>
          <a:sy n="30" d="100"/>
        </p:scale>
        <p:origin x="1928" y="-280"/>
      </p:cViewPr>
      <p:guideLst>
        <p:guide orient="horz" pos="10373"/>
        <p:guide pos="138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097AC-8899-C445-8555-582EA1A1D57C}" type="datetimeFigureOut">
              <a:rPr lang="en-US" smtClean="0"/>
              <a:t>4/28/20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6A313-D857-1C43-AFE3-E53C613F10FE}" type="slidenum">
              <a:rPr lang="en-US" smtClean="0"/>
              <a:t>‹#›</a:t>
            </a:fld>
            <a:endParaRPr lang="en-US"/>
          </a:p>
        </p:txBody>
      </p:sp>
    </p:spTree>
    <p:extLst>
      <p:ext uri="{BB962C8B-B14F-4D97-AF65-F5344CB8AC3E}">
        <p14:creationId xmlns:p14="http://schemas.microsoft.com/office/powerpoint/2010/main" val="3275412025"/>
      </p:ext>
    </p:extLst>
  </p:cSld>
  <p:clrMap bg1="lt1" tx1="dk1" bg2="lt2" tx2="dk2" accent1="accent1" accent2="accent2" accent3="accent3" accent4="accent4" accent5="accent5" accent6="accent6" hlink="hlink" folHlink="folHlink"/>
  <p:notesStyle>
    <a:lvl1pPr marL="0" algn="l" defTabSz="984717" rtl="0" eaLnBrk="1" latinLnBrk="0" hangingPunct="1">
      <a:defRPr sz="1292" kern="1200">
        <a:solidFill>
          <a:schemeClr val="tx1"/>
        </a:solidFill>
        <a:latin typeface="+mn-lt"/>
        <a:ea typeface="+mn-ea"/>
        <a:cs typeface="+mn-cs"/>
      </a:defRPr>
    </a:lvl1pPr>
    <a:lvl2pPr marL="492359" algn="l" defTabSz="984717" rtl="0" eaLnBrk="1" latinLnBrk="0" hangingPunct="1">
      <a:defRPr sz="1292" kern="1200">
        <a:solidFill>
          <a:schemeClr val="tx1"/>
        </a:solidFill>
        <a:latin typeface="+mn-lt"/>
        <a:ea typeface="+mn-ea"/>
        <a:cs typeface="+mn-cs"/>
      </a:defRPr>
    </a:lvl2pPr>
    <a:lvl3pPr marL="984717" algn="l" defTabSz="984717" rtl="0" eaLnBrk="1" latinLnBrk="0" hangingPunct="1">
      <a:defRPr sz="1292" kern="1200">
        <a:solidFill>
          <a:schemeClr val="tx1"/>
        </a:solidFill>
        <a:latin typeface="+mn-lt"/>
        <a:ea typeface="+mn-ea"/>
        <a:cs typeface="+mn-cs"/>
      </a:defRPr>
    </a:lvl3pPr>
    <a:lvl4pPr marL="1477076" algn="l" defTabSz="984717" rtl="0" eaLnBrk="1" latinLnBrk="0" hangingPunct="1">
      <a:defRPr sz="1292" kern="1200">
        <a:solidFill>
          <a:schemeClr val="tx1"/>
        </a:solidFill>
        <a:latin typeface="+mn-lt"/>
        <a:ea typeface="+mn-ea"/>
        <a:cs typeface="+mn-cs"/>
      </a:defRPr>
    </a:lvl4pPr>
    <a:lvl5pPr marL="1969435" algn="l" defTabSz="984717" rtl="0" eaLnBrk="1" latinLnBrk="0" hangingPunct="1">
      <a:defRPr sz="1292" kern="1200">
        <a:solidFill>
          <a:schemeClr val="tx1"/>
        </a:solidFill>
        <a:latin typeface="+mn-lt"/>
        <a:ea typeface="+mn-ea"/>
        <a:cs typeface="+mn-cs"/>
      </a:defRPr>
    </a:lvl5pPr>
    <a:lvl6pPr marL="2461793" algn="l" defTabSz="984717" rtl="0" eaLnBrk="1" latinLnBrk="0" hangingPunct="1">
      <a:defRPr sz="1292" kern="1200">
        <a:solidFill>
          <a:schemeClr val="tx1"/>
        </a:solidFill>
        <a:latin typeface="+mn-lt"/>
        <a:ea typeface="+mn-ea"/>
        <a:cs typeface="+mn-cs"/>
      </a:defRPr>
    </a:lvl6pPr>
    <a:lvl7pPr marL="2954152" algn="l" defTabSz="984717" rtl="0" eaLnBrk="1" latinLnBrk="0" hangingPunct="1">
      <a:defRPr sz="1292" kern="1200">
        <a:solidFill>
          <a:schemeClr val="tx1"/>
        </a:solidFill>
        <a:latin typeface="+mn-lt"/>
        <a:ea typeface="+mn-ea"/>
        <a:cs typeface="+mn-cs"/>
      </a:defRPr>
    </a:lvl7pPr>
    <a:lvl8pPr marL="3446511" algn="l" defTabSz="984717" rtl="0" eaLnBrk="1" latinLnBrk="0" hangingPunct="1">
      <a:defRPr sz="1292" kern="1200">
        <a:solidFill>
          <a:schemeClr val="tx1"/>
        </a:solidFill>
        <a:latin typeface="+mn-lt"/>
        <a:ea typeface="+mn-ea"/>
        <a:cs typeface="+mn-cs"/>
      </a:defRPr>
    </a:lvl8pPr>
    <a:lvl9pPr marL="3938869" algn="l" defTabSz="984717" rtl="0" eaLnBrk="1" latinLnBrk="0" hangingPunct="1">
      <a:defRPr sz="12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60905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A389-3F11-D743-9338-B9F03D374BE0}"/>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9199F3CA-8BC5-5B44-A678-B9E7CDC5C452}"/>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D559C6C4-5DB3-0344-91B1-80B8F5DCFB0E}"/>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5" name="Footer Placeholder 4">
            <a:extLst>
              <a:ext uri="{FF2B5EF4-FFF2-40B4-BE49-F238E27FC236}">
                <a16:creationId xmlns:a16="http://schemas.microsoft.com/office/drawing/2014/main" id="{3632D980-7B4C-0E4F-8969-10F50AC2C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FEE68-2931-F74C-BFDA-DCD4C547AA3C}"/>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41288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5576-C1DA-1143-86CE-2D03FECCB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7A7AD-8CC3-E941-8859-36B695A4F9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59B00-21C0-F34A-BEBF-11E3A82503C9}"/>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5" name="Footer Placeholder 4">
            <a:extLst>
              <a:ext uri="{FF2B5EF4-FFF2-40B4-BE49-F238E27FC236}">
                <a16:creationId xmlns:a16="http://schemas.microsoft.com/office/drawing/2014/main" id="{200B9053-0E30-F948-B3FA-8111BFCD6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9256C-9D27-7A47-97E0-0CEF6088F77A}"/>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289864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D690A-4E48-0A45-B042-A8275B8973DB}"/>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04A81-C33C-764B-ADB4-F665DBE7C63B}"/>
              </a:ext>
            </a:extLst>
          </p:cNvPr>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5C275-9117-FD46-85F7-C69253368C73}"/>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5" name="Footer Placeholder 4">
            <a:extLst>
              <a:ext uri="{FF2B5EF4-FFF2-40B4-BE49-F238E27FC236}">
                <a16:creationId xmlns:a16="http://schemas.microsoft.com/office/drawing/2014/main" id="{8A15DF53-830F-C747-8229-74153F5F2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3BF04-1F35-3244-965F-D45DE562EA6E}"/>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279587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C93B-598A-7949-A19A-1BA20511F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831830-ADDB-BB4D-A498-48E6D6BD39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1332FE-44FE-B041-AC54-E37E7B0F64AA}"/>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5" name="Footer Placeholder 4">
            <a:extLst>
              <a:ext uri="{FF2B5EF4-FFF2-40B4-BE49-F238E27FC236}">
                <a16:creationId xmlns:a16="http://schemas.microsoft.com/office/drawing/2014/main" id="{E09D6B8D-69F8-784F-BF0C-4EEF0D6D8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0BE7C-41EA-9644-B360-33447D7CB354}"/>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297570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46E9-61A1-AE4E-BA04-7D2AE56784AB}"/>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F7ECCF7C-768F-CF4C-B967-FBE5F1260EEF}"/>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41A2EB-A574-CA44-A88B-F4D0639DF17A}"/>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5" name="Footer Placeholder 4">
            <a:extLst>
              <a:ext uri="{FF2B5EF4-FFF2-40B4-BE49-F238E27FC236}">
                <a16:creationId xmlns:a16="http://schemas.microsoft.com/office/drawing/2014/main" id="{C73B6079-52BC-5141-ADFC-5BF3EEF9F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99A6D-1C12-6745-B93D-6B799DD61240}"/>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280891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D9FA-B7E2-9145-9E3A-9EE740B72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23D86-BDB4-8E4B-90B6-EB05337399C7}"/>
              </a:ext>
            </a:extLst>
          </p:cNvPr>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D293-5DF2-D84D-8ACF-90ABE11C6D3F}"/>
              </a:ext>
            </a:extLst>
          </p:cNvPr>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31709-CF34-124D-894F-6086D3B6818C}"/>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6" name="Footer Placeholder 5">
            <a:extLst>
              <a:ext uri="{FF2B5EF4-FFF2-40B4-BE49-F238E27FC236}">
                <a16:creationId xmlns:a16="http://schemas.microsoft.com/office/drawing/2014/main" id="{FF22F415-E986-FD40-93CF-57BDA6F17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78C10-61D4-844B-BB8C-F0B286A60A9F}"/>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278470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9C7D-9555-2A43-AA49-812C314AAF52}"/>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89C59-DAD8-7A41-8B5B-159629FB3A08}"/>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a:extLst>
              <a:ext uri="{FF2B5EF4-FFF2-40B4-BE49-F238E27FC236}">
                <a16:creationId xmlns:a16="http://schemas.microsoft.com/office/drawing/2014/main" id="{334DE59A-4255-0D41-9FA7-592FEB454DA2}"/>
              </a:ext>
            </a:extLst>
          </p:cNvPr>
          <p:cNvSpPr>
            <a:spLocks noGrp="1"/>
          </p:cNvSpPr>
          <p:nvPr>
            <p:ph sz="half" idx="2"/>
          </p:nvPr>
        </p:nvSpPr>
        <p:spPr>
          <a:xfrm>
            <a:off x="302323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2C2D3-53FB-3641-B4BD-6DCFBB1C2A08}"/>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a:extLst>
              <a:ext uri="{FF2B5EF4-FFF2-40B4-BE49-F238E27FC236}">
                <a16:creationId xmlns:a16="http://schemas.microsoft.com/office/drawing/2014/main" id="{0638A51D-3271-A64E-AE95-10FD89B7E17D}"/>
              </a:ext>
            </a:extLst>
          </p:cNvPr>
          <p:cNvSpPr>
            <a:spLocks noGrp="1"/>
          </p:cNvSpPr>
          <p:nvPr>
            <p:ph sz="quarter" idx="4"/>
          </p:nvPr>
        </p:nvSpPr>
        <p:spPr>
          <a:xfrm>
            <a:off x="22219920"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A8B44-8750-CA4B-9D56-3769FFE8A0D3}"/>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8" name="Footer Placeholder 7">
            <a:extLst>
              <a:ext uri="{FF2B5EF4-FFF2-40B4-BE49-F238E27FC236}">
                <a16:creationId xmlns:a16="http://schemas.microsoft.com/office/drawing/2014/main" id="{C176999F-39CE-D444-8803-0184B9570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0AFF5-E690-C645-B7E0-3D2F436CFD98}"/>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10981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390B-78DA-0D4A-9F1F-82CD3C68A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1BB9C0-0AC9-C141-9134-E17EB892B713}"/>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4" name="Footer Placeholder 3">
            <a:extLst>
              <a:ext uri="{FF2B5EF4-FFF2-40B4-BE49-F238E27FC236}">
                <a16:creationId xmlns:a16="http://schemas.microsoft.com/office/drawing/2014/main" id="{DF51CA92-006D-E445-947F-4AD8FAC860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CC120-9629-D249-90A6-62D01A564201}"/>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2320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EAD80E-9549-3745-B7B8-9B7A02E7166C}"/>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3" name="Footer Placeholder 2">
            <a:extLst>
              <a:ext uri="{FF2B5EF4-FFF2-40B4-BE49-F238E27FC236}">
                <a16:creationId xmlns:a16="http://schemas.microsoft.com/office/drawing/2014/main" id="{82D713E8-91D8-0B42-A425-757CC12FF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84F72-07CE-264B-9F1C-592EB862544A}"/>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321754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50C2-1756-4F4E-AF06-098748134EF8}"/>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67E35AA4-AF6F-AA47-8562-96065F3A0608}"/>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FB2392-35DD-CD47-9406-D7D96F47FE4A}"/>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a:extLst>
              <a:ext uri="{FF2B5EF4-FFF2-40B4-BE49-F238E27FC236}">
                <a16:creationId xmlns:a16="http://schemas.microsoft.com/office/drawing/2014/main" id="{A2C83D82-BB14-E642-BA1B-05A6E0B73AA9}"/>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6" name="Footer Placeholder 5">
            <a:extLst>
              <a:ext uri="{FF2B5EF4-FFF2-40B4-BE49-F238E27FC236}">
                <a16:creationId xmlns:a16="http://schemas.microsoft.com/office/drawing/2014/main" id="{3FB6C140-FDE7-9540-9EA8-5CD603F4B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8B0FE-711B-2C42-B286-A17A4421987B}"/>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174799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2305-5BF1-6D4A-B39E-4CAAFDDC2215}"/>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76D2CD62-A950-D346-A64E-3BFC997D3568}"/>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E9910EAE-1ECF-E540-B96C-A51481466659}"/>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a:extLst>
              <a:ext uri="{FF2B5EF4-FFF2-40B4-BE49-F238E27FC236}">
                <a16:creationId xmlns:a16="http://schemas.microsoft.com/office/drawing/2014/main" id="{C69BE8A1-5F52-8944-8F0B-499EE36E98E3}"/>
              </a:ext>
            </a:extLst>
          </p:cNvPr>
          <p:cNvSpPr>
            <a:spLocks noGrp="1"/>
          </p:cNvSpPr>
          <p:nvPr>
            <p:ph type="dt" sz="half" idx="10"/>
          </p:nvPr>
        </p:nvSpPr>
        <p:spPr/>
        <p:txBody>
          <a:bodyPr/>
          <a:lstStyle/>
          <a:p>
            <a:fld id="{32AEFD39-5C3C-4B10-B828-664387AAA904}" type="datetimeFigureOut">
              <a:rPr lang="en-US" smtClean="0"/>
              <a:pPr/>
              <a:t>4/28/20</a:t>
            </a:fld>
            <a:endParaRPr lang="en-US"/>
          </a:p>
        </p:txBody>
      </p:sp>
      <p:sp>
        <p:nvSpPr>
          <p:cNvPr id="6" name="Footer Placeholder 5">
            <a:extLst>
              <a:ext uri="{FF2B5EF4-FFF2-40B4-BE49-F238E27FC236}">
                <a16:creationId xmlns:a16="http://schemas.microsoft.com/office/drawing/2014/main" id="{7AD702D8-8603-A042-B30B-1E15504DB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25E05-9CDE-6A46-ACEA-70145B8084DE}"/>
              </a:ext>
            </a:extLst>
          </p:cNvPr>
          <p:cNvSpPr>
            <a:spLocks noGrp="1"/>
          </p:cNvSpPr>
          <p:nvPr>
            <p:ph type="sldNum" sz="quarter" idx="12"/>
          </p:nvPr>
        </p:nvSpPr>
        <p:spPr/>
        <p:txBody>
          <a:bodyPr/>
          <a:lstStyle/>
          <a:p>
            <a:fld id="{19E1605A-6B1B-4D30-9792-E73ED68DEC41}" type="slidenum">
              <a:rPr lang="en-US" smtClean="0"/>
              <a:pPr/>
              <a:t>‹#›</a:t>
            </a:fld>
            <a:endParaRPr lang="en-US"/>
          </a:p>
        </p:txBody>
      </p:sp>
    </p:spTree>
    <p:extLst>
      <p:ext uri="{BB962C8B-B14F-4D97-AF65-F5344CB8AC3E}">
        <p14:creationId xmlns:p14="http://schemas.microsoft.com/office/powerpoint/2010/main" val="377131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5E732-C2B1-0248-B015-0BDB59CBC421}"/>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74A20E-C2EC-6C4F-9193-C1C6FEB0DC7D}"/>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5037D-4BCD-F94F-9557-1E7B673F4A0C}"/>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32AEFD39-5C3C-4B10-B828-664387AAA904}" type="datetimeFigureOut">
              <a:rPr lang="en-US" smtClean="0"/>
              <a:pPr/>
              <a:t>4/28/20</a:t>
            </a:fld>
            <a:endParaRPr lang="en-US"/>
          </a:p>
        </p:txBody>
      </p:sp>
      <p:sp>
        <p:nvSpPr>
          <p:cNvPr id="5" name="Footer Placeholder 4">
            <a:extLst>
              <a:ext uri="{FF2B5EF4-FFF2-40B4-BE49-F238E27FC236}">
                <a16:creationId xmlns:a16="http://schemas.microsoft.com/office/drawing/2014/main" id="{0F18FB77-85CB-8E4C-B298-6ECEB366DD9D}"/>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423E5C-CAE6-9642-858A-80FF5DD668FA}"/>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19E1605A-6B1B-4D30-9792-E73ED68DEC41}" type="slidenum">
              <a:rPr lang="en-US" smtClean="0"/>
              <a:pPr/>
              <a:t>‹#›</a:t>
            </a:fld>
            <a:endParaRPr lang="en-US"/>
          </a:p>
        </p:txBody>
      </p:sp>
    </p:spTree>
    <p:extLst>
      <p:ext uri="{BB962C8B-B14F-4D97-AF65-F5344CB8AC3E}">
        <p14:creationId xmlns:p14="http://schemas.microsoft.com/office/powerpoint/2010/main" val="26494951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jp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3230"/>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FDB0FA6-5C0D-4FC8-ADD5-5E4BE9C58574}"/>
              </a:ext>
            </a:extLst>
          </p:cNvPr>
          <p:cNvSpPr/>
          <p:nvPr/>
        </p:nvSpPr>
        <p:spPr>
          <a:xfrm>
            <a:off x="30965644" y="0"/>
            <a:ext cx="12925557"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17DFF89-CAD3-4EAE-85A5-4795A0DBA8FE}"/>
              </a:ext>
            </a:extLst>
          </p:cNvPr>
          <p:cNvSpPr/>
          <p:nvPr/>
        </p:nvSpPr>
        <p:spPr>
          <a:xfrm>
            <a:off x="0" y="-15693"/>
            <a:ext cx="13486664"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3505137" y="990600"/>
            <a:ext cx="16880926" cy="11856845"/>
          </a:xfrm>
        </p:spPr>
        <p:txBody>
          <a:bodyPr anchor="t">
            <a:noAutofit/>
          </a:bodyPr>
          <a:lstStyle/>
          <a:p>
            <a:pPr>
              <a:lnSpc>
                <a:spcPts val="19000"/>
              </a:lnSpc>
              <a:spcBef>
                <a:spcPts val="0"/>
              </a:spcBef>
            </a:pPr>
            <a:r>
              <a:rPr lang="en-US" sz="10000" dirty="0">
                <a:solidFill>
                  <a:schemeClr val="bg1"/>
                </a:solidFill>
                <a:latin typeface="Arial" panose="020B0604020202020204" pitchFamily="34" charset="0"/>
                <a:ea typeface="Roboto" panose="02000000000000000000" pitchFamily="2" charset="0"/>
                <a:cs typeface="Arial" panose="020B0604020202020204" pitchFamily="34" charset="0"/>
              </a:rPr>
              <a:t>Does sleep-dependent memory consolidation rescue memories from decay in early childhood? </a:t>
            </a:r>
          </a:p>
        </p:txBody>
      </p:sp>
      <p:sp>
        <p:nvSpPr>
          <p:cNvPr id="3" name="TextBox 2">
            <a:extLst>
              <a:ext uri="{FF2B5EF4-FFF2-40B4-BE49-F238E27FC236}">
                <a16:creationId xmlns:a16="http://schemas.microsoft.com/office/drawing/2014/main" id="{8E35B311-3C19-412C-ADE6-EB2E4158F366}"/>
              </a:ext>
            </a:extLst>
          </p:cNvPr>
          <p:cNvSpPr txBox="1"/>
          <p:nvPr/>
        </p:nvSpPr>
        <p:spPr>
          <a:xfrm>
            <a:off x="45914" y="6026318"/>
            <a:ext cx="13161267" cy="23460397"/>
          </a:xfrm>
          <a:prstGeom prst="rect">
            <a:avLst/>
          </a:prstGeom>
          <a:noFill/>
        </p:spPr>
        <p:txBody>
          <a:bodyPr wrap="square" rtlCol="0">
            <a:spAutoFit/>
          </a:bodyPr>
          <a:lstStyle/>
          <a:p>
            <a:pPr>
              <a:lnSpc>
                <a:spcPct val="120000"/>
              </a:lnSpc>
            </a:pPr>
            <a:r>
              <a:rPr lang="en-US" sz="4000" u="sng" dirty="0">
                <a:latin typeface="Arial" panose="020B0604020202020204" pitchFamily="34" charset="0"/>
                <a:cs typeface="Arial" panose="020B0604020202020204" pitchFamily="34" charset="0"/>
              </a:rPr>
              <a:t>INTRO</a:t>
            </a:r>
          </a:p>
          <a:p>
            <a:pPr>
              <a:lnSpc>
                <a:spcPct val="120000"/>
              </a:lnSpc>
            </a:pPr>
            <a:r>
              <a:rPr lang="en-US" sz="4000" dirty="0">
                <a:latin typeface="Arial" panose="020B0604020202020204" pitchFamily="34" charset="0"/>
                <a:cs typeface="Arial" panose="020B0604020202020204" pitchFamily="34" charset="0"/>
              </a:rPr>
              <a:t>Naps in preschoolers have been found to benefit declarative learning. Intriguingly, these data also suggest that naps may recover memories that may have decayed over wake. That is, following an interval with &gt;1hr awake followed by 2 </a:t>
            </a:r>
            <a:r>
              <a:rPr lang="en-US" sz="4000" dirty="0" err="1">
                <a:latin typeface="Arial" panose="020B0604020202020204" pitchFamily="34" charset="0"/>
                <a:cs typeface="Arial" panose="020B0604020202020204" pitchFamily="34" charset="0"/>
              </a:rPr>
              <a:t>hrs</a:t>
            </a:r>
            <a:r>
              <a:rPr lang="en-US" sz="4000" dirty="0">
                <a:latin typeface="Arial" panose="020B0604020202020204" pitchFamily="34" charset="0"/>
                <a:cs typeface="Arial" panose="020B0604020202020204" pitchFamily="34" charset="0"/>
              </a:rPr>
              <a:t> of sleep, performance was unchanged while accuracy declined if the 3hrs were spent awake. This study tested the prediction that memories decay over wake following learning and are then recovered by a delayed nap. </a:t>
            </a: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r>
              <a:rPr lang="en-US" sz="4000" u="sng" dirty="0">
                <a:latin typeface="Arial" panose="020B0604020202020204" pitchFamily="34" charset="0"/>
                <a:cs typeface="Arial" panose="020B0604020202020204" pitchFamily="34" charset="0"/>
              </a:rPr>
              <a:t>METHODS</a:t>
            </a:r>
          </a:p>
          <a:p>
            <a:pPr>
              <a:lnSpc>
                <a:spcPct val="120000"/>
              </a:lnSpc>
            </a:pPr>
            <a:r>
              <a:rPr lang="en-US" sz="4000" dirty="0">
                <a:latin typeface="Arial" panose="020B0604020202020204" pitchFamily="34" charset="0"/>
                <a:cs typeface="Arial" panose="020B0604020202020204" pitchFamily="34" charset="0"/>
              </a:rPr>
              <a:t>Forty-seven preschool-aged children (M age = 51.9 </a:t>
            </a:r>
            <a:r>
              <a:rPr lang="en-US" sz="4000" dirty="0" err="1">
                <a:latin typeface="Arial" panose="020B0604020202020204" pitchFamily="34" charset="0"/>
                <a:cs typeface="Arial" panose="020B0604020202020204" pitchFamily="34" charset="0"/>
              </a:rPr>
              <a:t>mo</a:t>
            </a:r>
            <a:r>
              <a:rPr lang="en-US" sz="4000" dirty="0">
                <a:latin typeface="Arial" panose="020B0604020202020204" pitchFamily="34" charset="0"/>
                <a:cs typeface="Arial" panose="020B0604020202020204" pitchFamily="34" charset="0"/>
              </a:rPr>
              <a:t>, 54.5% female) learned a visuo-spatial memory task in the morning on two separate occasions separated one week apart, where on one occasion they napped and the other they did not.</a:t>
            </a:r>
          </a:p>
          <a:p>
            <a:pPr marL="685800" indent="-685800">
              <a:lnSpc>
                <a:spcPct val="120000"/>
              </a:lnSpc>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r>
              <a:rPr lang="en-US" sz="4000" dirty="0">
                <a:latin typeface="Arial" panose="020B0604020202020204" pitchFamily="34" charset="0"/>
                <a:cs typeface="Arial" panose="020B0604020202020204" pitchFamily="34" charset="0"/>
              </a:rPr>
              <a:t> </a:t>
            </a:r>
          </a:p>
          <a:p>
            <a:pPr>
              <a:lnSpc>
                <a:spcPct val="120000"/>
              </a:lnSpc>
            </a:pPr>
            <a:endParaRPr lang="en-US" sz="4000" dirty="0">
              <a:latin typeface="Arial" panose="020B0604020202020204" pitchFamily="34" charset="0"/>
              <a:cs typeface="Arial" panose="020B0604020202020204" pitchFamily="34" charset="0"/>
            </a:endParaRPr>
          </a:p>
          <a:p>
            <a:pPr>
              <a:lnSpc>
                <a:spcPct val="120000"/>
              </a:lnSpc>
            </a:pPr>
            <a:r>
              <a:rPr lang="en-US" sz="4000" dirty="0">
                <a:latin typeface="Arial" panose="020B0604020202020204" pitchFamily="34" charset="0"/>
                <a:cs typeface="Arial" panose="020B0604020202020204" pitchFamily="34" charset="0"/>
              </a:rPr>
              <a:t>Recall was tested immediately after encoding, and after the afternoon nap/wake interval. Additionally, performance was probed either 1hr (pre-test A) or 2hrs (pre-test B) after immediate recall.</a:t>
            </a:r>
            <a:endParaRPr lang="en-US" sz="4000" u="sng"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4F9E57F-C64F-4827-8C49-BB9DBDC073C7}"/>
              </a:ext>
            </a:extLst>
          </p:cNvPr>
          <p:cNvSpPr txBox="1"/>
          <p:nvPr/>
        </p:nvSpPr>
        <p:spPr>
          <a:xfrm>
            <a:off x="713277" y="4506416"/>
            <a:ext cx="12493904" cy="1200329"/>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K. Rodheim, R.M.C. Spencer</a:t>
            </a:r>
            <a:endParaRPr lang="en-US" sz="4400" baseline="30000" dirty="0">
              <a:latin typeface="Arial" panose="020B0604020202020204" pitchFamily="34" charset="0"/>
              <a:cs typeface="Arial" panose="020B0604020202020204" pitchFamily="34" charset="0"/>
            </a:endParaRPr>
          </a:p>
          <a:p>
            <a:pPr marL="41275" algn="ctr"/>
            <a:r>
              <a:rPr lang="en-US" sz="2800" dirty="0">
                <a:latin typeface="Arial" panose="020B0604020202020204" pitchFamily="34" charset="0"/>
                <a:cs typeface="Arial" panose="020B0604020202020204" pitchFamily="34" charset="0"/>
              </a:rPr>
              <a:t>Psychological and Brain Sciences, University of Massachusetts Amherst </a:t>
            </a:r>
          </a:p>
        </p:txBody>
      </p:sp>
      <p:sp>
        <p:nvSpPr>
          <p:cNvPr id="7" name="TextBox 6">
            <a:extLst>
              <a:ext uri="{FF2B5EF4-FFF2-40B4-BE49-F238E27FC236}">
                <a16:creationId xmlns:a16="http://schemas.microsoft.com/office/drawing/2014/main" id="{FCAC4B58-8623-4DBE-951A-DDF821787031}"/>
              </a:ext>
            </a:extLst>
          </p:cNvPr>
          <p:cNvSpPr txBox="1"/>
          <p:nvPr/>
        </p:nvSpPr>
        <p:spPr>
          <a:xfrm>
            <a:off x="31004985" y="5052530"/>
            <a:ext cx="12840300" cy="30993100"/>
          </a:xfrm>
          <a:prstGeom prst="rect">
            <a:avLst/>
          </a:prstGeom>
          <a:noFill/>
        </p:spPr>
        <p:txBody>
          <a:bodyPr wrap="square" rtlCol="0">
            <a:spAutoFit/>
          </a:bodyPr>
          <a:lstStyle/>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r>
              <a:rPr lang="en-US" sz="4000" u="sng" dirty="0">
                <a:latin typeface="Arial" panose="020B0604020202020204" pitchFamily="34" charset="0"/>
                <a:cs typeface="Arial" panose="020B0604020202020204" pitchFamily="34" charset="0"/>
              </a:rPr>
              <a:t>RESULTS</a:t>
            </a: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endParaRPr lang="en-US" sz="4000" u="sng" dirty="0">
              <a:latin typeface="Arial" panose="020B0604020202020204" pitchFamily="34" charset="0"/>
              <a:cs typeface="Arial" panose="020B0604020202020204" pitchFamily="34" charset="0"/>
            </a:endParaRPr>
          </a:p>
          <a:p>
            <a:pPr>
              <a:lnSpc>
                <a:spcPct val="120000"/>
              </a:lnSpc>
            </a:pPr>
            <a:r>
              <a:rPr lang="en-US" sz="4000" u="sng" dirty="0">
                <a:latin typeface="Arial" panose="020B0604020202020204" pitchFamily="34" charset="0"/>
                <a:cs typeface="Arial" panose="020B0604020202020204" pitchFamily="34" charset="0"/>
              </a:rPr>
              <a:t>DISCUSSION</a:t>
            </a:r>
          </a:p>
          <a:p>
            <a:r>
              <a:rPr lang="en-US" sz="4000" dirty="0">
                <a:latin typeface="Arial" panose="020B0604020202020204" pitchFamily="34" charset="0"/>
                <a:cs typeface="Arial" panose="020B0604020202020204" pitchFamily="34" charset="0"/>
              </a:rPr>
              <a:t>These results thus far are consistent with predictions that naps can recover memories. Whether or not the memories were recovered by an active or a passive role is ongoing. Future analysis will include more participants to further explore the role of mid-day naps in preschool aged children.  </a:t>
            </a:r>
          </a:p>
          <a:p>
            <a:endParaRPr lang="en-US" sz="4000" u="sng" dirty="0">
              <a:latin typeface="Arial" panose="020B0604020202020204" pitchFamily="34" charset="0"/>
              <a:cs typeface="Arial" panose="020B0604020202020204" pitchFamily="34" charset="0"/>
            </a:endParaRPr>
          </a:p>
          <a:p>
            <a:r>
              <a:rPr lang="en-US" sz="4000" u="sng" dirty="0">
                <a:latin typeface="Arial" panose="020B0604020202020204" pitchFamily="34" charset="0"/>
                <a:cs typeface="Arial" panose="020B0604020202020204" pitchFamily="34" charset="0"/>
              </a:rPr>
              <a:t>REFERENCES</a:t>
            </a:r>
          </a:p>
          <a:p>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Kurdziel</a:t>
            </a:r>
            <a:r>
              <a:rPr lang="en-US" sz="2400" dirty="0">
                <a:latin typeface="Arial" panose="020B0604020202020204" pitchFamily="34" charset="0"/>
                <a:cs typeface="Arial" panose="020B0604020202020204" pitchFamily="34" charset="0"/>
              </a:rPr>
              <a:t>, L.B.F., K. Duclos, and R.M.C. Spencer, Sleep spindles in mid-day naps enhance learning in</a:t>
            </a:r>
          </a:p>
          <a:p>
            <a:r>
              <a:rPr lang="en-US" sz="2400" dirty="0">
                <a:latin typeface="Arial" panose="020B0604020202020204" pitchFamily="34" charset="0"/>
                <a:cs typeface="Arial" panose="020B0604020202020204" pitchFamily="34" charset="0"/>
              </a:rPr>
              <a:t>early childhood. Proceedings of the National Academy of Sciences, 2013. 110: p. 17267-17272.</a:t>
            </a:r>
          </a:p>
          <a:p>
            <a:r>
              <a:rPr lang="en-US" sz="2400" dirty="0">
                <a:latin typeface="Arial" panose="020B0604020202020204" pitchFamily="34" charset="0"/>
                <a:cs typeface="Arial" panose="020B0604020202020204" pitchFamily="34" charset="0"/>
              </a:rPr>
              <a:t>2. Ebbinghaus, H., Memory: A contribution to experimental psychology. 1964, New York, NY: Dover.</a:t>
            </a:r>
          </a:p>
          <a:p>
            <a:r>
              <a:rPr lang="en-US" sz="2400" dirty="0">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Diekelmann</a:t>
            </a:r>
            <a:r>
              <a:rPr lang="en-US" sz="2400" dirty="0">
                <a:latin typeface="Arial" panose="020B0604020202020204" pitchFamily="34" charset="0"/>
                <a:cs typeface="Arial" panose="020B0604020202020204" pitchFamily="34" charset="0"/>
              </a:rPr>
              <a:t>, S. and J. Born, The memory function of sleep. Nature Reviews Neuroscience, 2010.</a:t>
            </a:r>
          </a:p>
          <a:p>
            <a:r>
              <a:rPr lang="en-US" sz="2400" dirty="0">
                <a:latin typeface="Arial" panose="020B0604020202020204" pitchFamily="34" charset="0"/>
                <a:cs typeface="Arial" panose="020B0604020202020204" pitchFamily="34" charset="0"/>
              </a:rPr>
              <a:t>11(2): p. 114-26.</a:t>
            </a:r>
          </a:p>
          <a:p>
            <a:r>
              <a:rPr lang="en-US" sz="2400" dirty="0">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Ellenbogen</a:t>
            </a:r>
            <a:r>
              <a:rPr lang="en-US" sz="2400" dirty="0">
                <a:latin typeface="Arial" panose="020B0604020202020204" pitchFamily="34" charset="0"/>
                <a:cs typeface="Arial" panose="020B0604020202020204" pitchFamily="34" charset="0"/>
              </a:rPr>
              <a:t>, J.M., et al., Interfering with theories of sleep and memory: sleep, declarative memory, and  associative interference. Current Biology, 2006. 16(13): p. 1290-4.</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katrinarodheim@gmail.com</a:t>
            </a:r>
          </a:p>
          <a:p>
            <a:endParaRPr lang="en-US" sz="4000" dirty="0">
              <a:latin typeface="Arial" panose="020B0604020202020204" pitchFamily="34" charset="0"/>
              <a:cs typeface="Arial" panose="020B0604020202020204" pitchFamily="34" charset="0"/>
            </a:endParaRPr>
          </a:p>
          <a:p>
            <a:br>
              <a:rPr lang="en-US" sz="40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39B381C-6822-E44D-AB0D-E0F382C9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9376" y="1681334"/>
            <a:ext cx="12359983" cy="3204440"/>
          </a:xfrm>
          <a:prstGeom prst="rect">
            <a:avLst/>
          </a:prstGeom>
        </p:spPr>
      </p:pic>
      <p:sp>
        <p:nvSpPr>
          <p:cNvPr id="14" name="TextBox 13">
            <a:extLst>
              <a:ext uri="{FF2B5EF4-FFF2-40B4-BE49-F238E27FC236}">
                <a16:creationId xmlns:a16="http://schemas.microsoft.com/office/drawing/2014/main" id="{313D4B02-CF63-7A4E-B2C3-3F8578E135AC}"/>
              </a:ext>
            </a:extLst>
          </p:cNvPr>
          <p:cNvSpPr txBox="1"/>
          <p:nvPr/>
        </p:nvSpPr>
        <p:spPr>
          <a:xfrm>
            <a:off x="22586911" y="27256639"/>
            <a:ext cx="6710846"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Curious about our poster format? Check out…</a:t>
            </a:r>
          </a:p>
        </p:txBody>
      </p:sp>
      <p:pic>
        <p:nvPicPr>
          <p:cNvPr id="16" name="Picture 15">
            <a:extLst>
              <a:ext uri="{FF2B5EF4-FFF2-40B4-BE49-F238E27FC236}">
                <a16:creationId xmlns:a16="http://schemas.microsoft.com/office/drawing/2014/main" id="{24A403A3-1A1F-C04F-8674-7057E6D77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3428" y="28842370"/>
            <a:ext cx="3545990" cy="3545990"/>
          </a:xfrm>
          <a:prstGeom prst="rect">
            <a:avLst/>
          </a:prstGeom>
        </p:spPr>
      </p:pic>
      <p:pic>
        <p:nvPicPr>
          <p:cNvPr id="6" name="Picture 5">
            <a:extLst>
              <a:ext uri="{FF2B5EF4-FFF2-40B4-BE49-F238E27FC236}">
                <a16:creationId xmlns:a16="http://schemas.microsoft.com/office/drawing/2014/main" id="{593E2560-C4C8-D24B-B8B1-46FB86E10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2494" y="28841429"/>
            <a:ext cx="3547872" cy="3547872"/>
          </a:xfrm>
          <a:prstGeom prst="rect">
            <a:avLst/>
          </a:prstGeom>
        </p:spPr>
      </p:pic>
      <p:sp>
        <p:nvSpPr>
          <p:cNvPr id="58" name="TextBox 57">
            <a:extLst>
              <a:ext uri="{FF2B5EF4-FFF2-40B4-BE49-F238E27FC236}">
                <a16:creationId xmlns:a16="http://schemas.microsoft.com/office/drawing/2014/main" id="{27FA015A-0CFC-3B4E-8742-0A1F69051BDF}"/>
              </a:ext>
            </a:extLst>
          </p:cNvPr>
          <p:cNvSpPr txBox="1"/>
          <p:nvPr/>
        </p:nvSpPr>
        <p:spPr>
          <a:xfrm>
            <a:off x="14401007" y="27564415"/>
            <a:ext cx="671084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Find out more at…</a:t>
            </a:r>
          </a:p>
        </p:txBody>
      </p:sp>
      <p:sp>
        <p:nvSpPr>
          <p:cNvPr id="2" name="AutoShape 2" descr="https://docs.google.com/drawings/d/stBk4UdB5_vfOHq0C5d0_tA/image?w=235&amp;h=98&amp;rev=1&amp;ac=1&amp;parent=1TW7aY4SFXBlXSrsyHMNot7FhxYuforVV">
            <a:extLst>
              <a:ext uri="{FF2B5EF4-FFF2-40B4-BE49-F238E27FC236}">
                <a16:creationId xmlns:a16="http://schemas.microsoft.com/office/drawing/2014/main" id="{76C3280D-A99A-E242-9E16-A3BD623D075C}"/>
              </a:ext>
            </a:extLst>
          </p:cNvPr>
          <p:cNvSpPr>
            <a:spLocks noChangeAspect="1" noChangeArrowheads="1"/>
          </p:cNvSpPr>
          <p:nvPr/>
        </p:nvSpPr>
        <p:spPr bwMode="auto">
          <a:xfrm>
            <a:off x="20453350" y="15836900"/>
            <a:ext cx="2984500" cy="12446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descr="A picture containing map, text, computer, laptop&#10;&#10;Description automatically generated">
            <a:extLst>
              <a:ext uri="{FF2B5EF4-FFF2-40B4-BE49-F238E27FC236}">
                <a16:creationId xmlns:a16="http://schemas.microsoft.com/office/drawing/2014/main" id="{FB9DC49C-76CD-CA4A-8EAF-BCB3BE7359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59376" y="7699876"/>
            <a:ext cx="12560290" cy="7612648"/>
          </a:xfrm>
          <a:prstGeom prst="rect">
            <a:avLst/>
          </a:prstGeom>
        </p:spPr>
      </p:pic>
      <p:sp>
        <p:nvSpPr>
          <p:cNvPr id="30" name="TextBox 29">
            <a:extLst>
              <a:ext uri="{FF2B5EF4-FFF2-40B4-BE49-F238E27FC236}">
                <a16:creationId xmlns:a16="http://schemas.microsoft.com/office/drawing/2014/main" id="{C05F6316-E0F1-7445-BD27-08D99679DD72}"/>
              </a:ext>
            </a:extLst>
          </p:cNvPr>
          <p:cNvSpPr txBox="1"/>
          <p:nvPr/>
        </p:nvSpPr>
        <p:spPr>
          <a:xfrm>
            <a:off x="456560" y="942533"/>
            <a:ext cx="12573544" cy="2862322"/>
          </a:xfrm>
          <a:prstGeom prst="rect">
            <a:avLst/>
          </a:prstGeom>
          <a:noFill/>
        </p:spPr>
        <p:txBody>
          <a:bodyPr wrap="square" rtlCol="0">
            <a:spAutoFit/>
          </a:bodyPr>
          <a:lstStyle/>
          <a:p>
            <a:pPr algn="ctr"/>
            <a:r>
              <a:rPr lang="en-US" sz="6000" b="1" dirty="0">
                <a:cs typeface="Arial" panose="020B0604020202020204" pitchFamily="34" charset="0"/>
              </a:rPr>
              <a:t>THE FUNCTION OF MID-DAY NAPS ON PRIOR DECLARATIVE LEARNING FOR PRESCHOOL CHILDREN</a:t>
            </a:r>
            <a:endParaRPr lang="en-US" sz="6000" dirty="0">
              <a:cs typeface="Arial" panose="020B0604020202020204" pitchFamily="34" charset="0"/>
            </a:endParaRPr>
          </a:p>
        </p:txBody>
      </p:sp>
      <p:pic>
        <p:nvPicPr>
          <p:cNvPr id="19" name="Picture 18">
            <a:extLst>
              <a:ext uri="{FF2B5EF4-FFF2-40B4-BE49-F238E27FC236}">
                <a16:creationId xmlns:a16="http://schemas.microsoft.com/office/drawing/2014/main" id="{E73E36F3-28D9-8944-89D6-13DE1341E20F}"/>
              </a:ext>
            </a:extLst>
          </p:cNvPr>
          <p:cNvPicPr>
            <a:picLocks noChangeAspect="1"/>
          </p:cNvPicPr>
          <p:nvPr/>
        </p:nvPicPr>
        <p:blipFill rotWithShape="1">
          <a:blip r:embed="rId7"/>
          <a:srcRect t="2016" b="9278"/>
          <a:stretch/>
        </p:blipFill>
        <p:spPr>
          <a:xfrm>
            <a:off x="2048528" y="19431000"/>
            <a:ext cx="9081362" cy="5398309"/>
          </a:xfrm>
          <a:prstGeom prst="rect">
            <a:avLst/>
          </a:prstGeom>
        </p:spPr>
      </p:pic>
      <p:pic>
        <p:nvPicPr>
          <p:cNvPr id="21" name="Picture 20">
            <a:extLst>
              <a:ext uri="{FF2B5EF4-FFF2-40B4-BE49-F238E27FC236}">
                <a16:creationId xmlns:a16="http://schemas.microsoft.com/office/drawing/2014/main" id="{712A2ECA-CCC7-674A-8B0D-A275CF48FDBF}"/>
              </a:ext>
            </a:extLst>
          </p:cNvPr>
          <p:cNvPicPr>
            <a:picLocks noChangeAspect="1"/>
          </p:cNvPicPr>
          <p:nvPr/>
        </p:nvPicPr>
        <p:blipFill rotWithShape="1">
          <a:blip r:embed="rId8"/>
          <a:srcRect l="919" b="38137"/>
          <a:stretch/>
        </p:blipFill>
        <p:spPr>
          <a:xfrm>
            <a:off x="15154551" y="11506200"/>
            <a:ext cx="13493660" cy="12955204"/>
          </a:xfrm>
          <a:prstGeom prst="rect">
            <a:avLst/>
          </a:prstGeom>
        </p:spPr>
      </p:pic>
      <p:graphicFrame>
        <p:nvGraphicFramePr>
          <p:cNvPr id="31" name="Table 30">
            <a:extLst>
              <a:ext uri="{FF2B5EF4-FFF2-40B4-BE49-F238E27FC236}">
                <a16:creationId xmlns:a16="http://schemas.microsoft.com/office/drawing/2014/main" id="{75EBDEB3-827E-7040-A537-CC17B7A881CF}"/>
              </a:ext>
            </a:extLst>
          </p:cNvPr>
          <p:cNvGraphicFramePr>
            <a:graphicFrameLocks noGrp="1"/>
          </p:cNvGraphicFramePr>
          <p:nvPr>
            <p:extLst>
              <p:ext uri="{D42A27DB-BD31-4B8C-83A1-F6EECF244321}">
                <p14:modId xmlns:p14="http://schemas.microsoft.com/office/powerpoint/2010/main" val="824177586"/>
              </p:ext>
            </p:extLst>
          </p:nvPr>
        </p:nvGraphicFramePr>
        <p:xfrm>
          <a:off x="97077" y="28955458"/>
          <a:ext cx="13292510" cy="3307730"/>
        </p:xfrm>
        <a:graphic>
          <a:graphicData uri="http://schemas.openxmlformats.org/drawingml/2006/table">
            <a:tbl>
              <a:tblPr firstRow="1" firstCol="1" bandRow="1">
                <a:tableStyleId>{5C22544A-7EE6-4342-B048-85BDC9FD1C3A}</a:tableStyleId>
              </a:tblPr>
              <a:tblGrid>
                <a:gridCol w="1720254">
                  <a:extLst>
                    <a:ext uri="{9D8B030D-6E8A-4147-A177-3AD203B41FA5}">
                      <a16:colId xmlns:a16="http://schemas.microsoft.com/office/drawing/2014/main" val="3780229471"/>
                    </a:ext>
                  </a:extLst>
                </a:gridCol>
                <a:gridCol w="1838025">
                  <a:extLst>
                    <a:ext uri="{9D8B030D-6E8A-4147-A177-3AD203B41FA5}">
                      <a16:colId xmlns:a16="http://schemas.microsoft.com/office/drawing/2014/main" val="1736298170"/>
                    </a:ext>
                  </a:extLst>
                </a:gridCol>
                <a:gridCol w="1724279">
                  <a:extLst>
                    <a:ext uri="{9D8B030D-6E8A-4147-A177-3AD203B41FA5}">
                      <a16:colId xmlns:a16="http://schemas.microsoft.com/office/drawing/2014/main" val="2154030964"/>
                    </a:ext>
                  </a:extLst>
                </a:gridCol>
                <a:gridCol w="1757634">
                  <a:extLst>
                    <a:ext uri="{9D8B030D-6E8A-4147-A177-3AD203B41FA5}">
                      <a16:colId xmlns:a16="http://schemas.microsoft.com/office/drawing/2014/main" val="1450133603"/>
                    </a:ext>
                  </a:extLst>
                </a:gridCol>
                <a:gridCol w="1756028">
                  <a:extLst>
                    <a:ext uri="{9D8B030D-6E8A-4147-A177-3AD203B41FA5}">
                      <a16:colId xmlns:a16="http://schemas.microsoft.com/office/drawing/2014/main" val="3488950647"/>
                    </a:ext>
                  </a:extLst>
                </a:gridCol>
                <a:gridCol w="1756028">
                  <a:extLst>
                    <a:ext uri="{9D8B030D-6E8A-4147-A177-3AD203B41FA5}">
                      <a16:colId xmlns:a16="http://schemas.microsoft.com/office/drawing/2014/main" val="3101587255"/>
                    </a:ext>
                  </a:extLst>
                </a:gridCol>
                <a:gridCol w="1129075">
                  <a:extLst>
                    <a:ext uri="{9D8B030D-6E8A-4147-A177-3AD203B41FA5}">
                      <a16:colId xmlns:a16="http://schemas.microsoft.com/office/drawing/2014/main" val="3901760578"/>
                    </a:ext>
                  </a:extLst>
                </a:gridCol>
                <a:gridCol w="1611187">
                  <a:extLst>
                    <a:ext uri="{9D8B030D-6E8A-4147-A177-3AD203B41FA5}">
                      <a16:colId xmlns:a16="http://schemas.microsoft.com/office/drawing/2014/main" val="1248074784"/>
                    </a:ext>
                  </a:extLst>
                </a:gridCol>
              </a:tblGrid>
              <a:tr h="2404714">
                <a:tc>
                  <a:txBody>
                    <a:bodyPr/>
                    <a:lstStyle/>
                    <a:p>
                      <a:pPr marL="0" marR="0" algn="ctr">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Initial Learning</a:t>
                      </a:r>
                      <a:endPar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Immediate Recall</a:t>
                      </a:r>
                      <a:endPar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spcBef>
                          <a:spcPts val="0"/>
                        </a:spcBef>
                        <a:spcAft>
                          <a:spcPts val="0"/>
                        </a:spcAft>
                      </a:pPr>
                      <a:r>
                        <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Pre-test A </a:t>
                      </a: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spcBef>
                          <a:spcPts val="0"/>
                        </a:spcBef>
                        <a:spcAft>
                          <a:spcPts val="0"/>
                        </a:spcAft>
                      </a:pPr>
                      <a:r>
                        <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Pre-test B</a:t>
                      </a: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spcBef>
                          <a:spcPts val="0"/>
                        </a:spcBef>
                        <a:spcAft>
                          <a:spcPts val="0"/>
                        </a:spcAft>
                      </a:pPr>
                      <a:r>
                        <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Nap/Wake</a:t>
                      </a: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Delayed</a:t>
                      </a:r>
                    </a:p>
                    <a:p>
                      <a:pPr marL="0" marR="0" algn="ctr">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Recall</a:t>
                      </a:r>
                      <a:endPar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algn="ctr">
                        <a:spcBef>
                          <a:spcPts val="0"/>
                        </a:spcBef>
                        <a:spcAft>
                          <a:spcPts val="0"/>
                        </a:spcAft>
                      </a:pPr>
                      <a:endPar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24-hour Recall</a:t>
                      </a:r>
                      <a:endParaRPr lang="en-US"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27345990"/>
                  </a:ext>
                </a:extLst>
              </a:tr>
              <a:tr h="903016">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9:30-10am</a:t>
                      </a:r>
                      <a:endParaRPr lang="en-US" sz="24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10am</a:t>
                      </a:r>
                      <a:endParaRPr lang="en-US" sz="2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~11am </a:t>
                      </a:r>
                      <a:endParaRPr lang="en-US" sz="2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ea typeface="MS Mincho" panose="02020609040205080304" pitchFamily="49" charset="-128"/>
                          <a:cs typeface="Arial" panose="020B0604020202020204" pitchFamily="34" charset="0"/>
                        </a:rPr>
                        <a:t>~12:30pm</a:t>
                      </a: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ea typeface="MS Mincho" panose="02020609040205080304" pitchFamily="49" charset="-128"/>
                          <a:cs typeface="Arial" panose="020B0604020202020204" pitchFamily="34" charset="0"/>
                        </a:rPr>
                        <a:t>1-3pm</a:t>
                      </a: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3:30pm</a:t>
                      </a:r>
                      <a:endParaRPr lang="en-US" sz="2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a:t>
                      </a:r>
                      <a:endParaRPr lang="en-US" sz="2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9:30am</a:t>
                      </a:r>
                      <a:endParaRPr lang="en-US" sz="2400" b="1"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prstClr val="white">
                          <a:lumMod val="65000"/>
                        </a:prstClr>
                      </a:solidFill>
                      <a:prstDash val="solid"/>
                      <a:round/>
                      <a:headEnd type="none" w="med" len="med"/>
                      <a:tailEnd type="none" w="med" len="med"/>
                    </a:lnL>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8041009"/>
                  </a:ext>
                </a:extLst>
              </a:tr>
            </a:tbl>
          </a:graphicData>
        </a:graphic>
      </p:graphicFrame>
      <p:sp>
        <p:nvSpPr>
          <p:cNvPr id="25" name="TextBox 24">
            <a:extLst>
              <a:ext uri="{FF2B5EF4-FFF2-40B4-BE49-F238E27FC236}">
                <a16:creationId xmlns:a16="http://schemas.microsoft.com/office/drawing/2014/main" id="{E19051CB-9C2A-244E-B0FD-869D574427BC}"/>
              </a:ext>
            </a:extLst>
          </p:cNvPr>
          <p:cNvSpPr txBox="1"/>
          <p:nvPr/>
        </p:nvSpPr>
        <p:spPr>
          <a:xfrm>
            <a:off x="30965644" y="16197943"/>
            <a:ext cx="12344400" cy="4401205"/>
          </a:xfrm>
          <a:prstGeom prst="rect">
            <a:avLst/>
          </a:prstGeom>
          <a:solidFill>
            <a:schemeClr val="bg1"/>
          </a:solidFill>
        </p:spPr>
        <p:txBody>
          <a:bodyPr wrap="square" rtlCol="0">
            <a:spAutoFit/>
          </a:bodyPr>
          <a:lstStyle/>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Accuracy decayed between immediate recall and pre-test A (p=0.010; n=27) </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Between immediate recall and pre-test B (p=0.005; n=20). </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An additional 6 participants replicated previous findings that learning was protected following the nap and decayed following wake (p=0.038).</a:t>
            </a:r>
            <a:endParaRPr lang="en-US" sz="4000" dirty="0"/>
          </a:p>
        </p:txBody>
      </p:sp>
      <p:sp>
        <p:nvSpPr>
          <p:cNvPr id="4" name="TextBox 3">
            <a:extLst>
              <a:ext uri="{FF2B5EF4-FFF2-40B4-BE49-F238E27FC236}">
                <a16:creationId xmlns:a16="http://schemas.microsoft.com/office/drawing/2014/main" id="{88B7D6D2-3C50-9C49-B1DD-43D69B09FF7A}"/>
              </a:ext>
            </a:extLst>
          </p:cNvPr>
          <p:cNvSpPr txBox="1"/>
          <p:nvPr/>
        </p:nvSpPr>
        <p:spPr>
          <a:xfrm>
            <a:off x="15154551" y="24627916"/>
            <a:ext cx="13836252" cy="15696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Figure A </a:t>
            </a:r>
            <a:r>
              <a:rPr lang="en-US" sz="3200" dirty="0">
                <a:latin typeface="Arial" panose="020B0604020202020204" pitchFamily="34" charset="0"/>
                <a:cs typeface="Arial" panose="020B0604020202020204" pitchFamily="34" charset="0"/>
              </a:rPr>
              <a:t>is depicting the hypothesis that the nap plays a passive role and </a:t>
            </a:r>
            <a:r>
              <a:rPr lang="en-US" sz="3200" b="1" dirty="0">
                <a:latin typeface="Arial" panose="020B0604020202020204" pitchFamily="34" charset="0"/>
                <a:cs typeface="Arial" panose="020B0604020202020204" pitchFamily="34" charset="0"/>
              </a:rPr>
              <a:t>Figure B </a:t>
            </a:r>
            <a:r>
              <a:rPr lang="en-US" sz="3200" dirty="0">
                <a:latin typeface="Arial" panose="020B0604020202020204" pitchFamily="34" charset="0"/>
                <a:cs typeface="Arial" panose="020B0604020202020204" pitchFamily="34" charset="0"/>
              </a:rPr>
              <a:t>is depicting the hypothesis that the nap is playing an active role in consolidation. </a:t>
            </a:r>
          </a:p>
        </p:txBody>
      </p:sp>
    </p:spTree>
    <p:extLst>
      <p:ext uri="{BB962C8B-B14F-4D97-AF65-F5344CB8AC3E}">
        <p14:creationId xmlns:p14="http://schemas.microsoft.com/office/powerpoint/2010/main" val="1274150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23207</TotalTime>
  <Words>662</Words>
  <Application>Microsoft Macintosh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Does sleep-dependent memory consolidation rescue memories from decay in early childhood?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LoLo</dc:creator>
  <cp:lastModifiedBy>Katrina Dalmaceda</cp:lastModifiedBy>
  <cp:revision>657</cp:revision>
  <cp:lastPrinted>2019-04-24T20:21:39Z</cp:lastPrinted>
  <dcterms:created xsi:type="dcterms:W3CDTF">2012-10-09T16:49:05Z</dcterms:created>
  <dcterms:modified xsi:type="dcterms:W3CDTF">2020-04-28T20:08:18Z</dcterms:modified>
</cp:coreProperties>
</file>