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p:restoredTop sz="94240"/>
  </p:normalViewPr>
  <p:slideViewPr>
    <p:cSldViewPr snapToGrid="0" snapToObjects="1">
      <p:cViewPr varScale="1">
        <p:scale>
          <a:sx n="100" d="100"/>
          <a:sy n="100" d="100"/>
        </p:scale>
        <p:origin x="192" y="288"/>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adamprivitera/Documents/FangCloudV2/Personal%20files/Important/Active_Projects/P300_gRSN_Compare/P300_gRSN_Compare_Local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v>VOdd</c:v>
          </c:tx>
          <c:spPr>
            <a:solidFill>
              <a:schemeClr val="accent2"/>
            </a:solidFill>
            <a:ln>
              <a:noFill/>
            </a:ln>
            <a:effectLst/>
          </c:spPr>
          <c:invertIfNegative val="0"/>
          <c:dLbls>
            <c:dLbl>
              <c:idx val="0"/>
              <c:layout>
                <c:manualLayout>
                  <c:x val="-3.58629138254085E-17"/>
                  <c:y val="2.5428772656141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r>
                      <a:rPr lang="en-US" sz="1400" dirty="0">
                        <a:solidFill>
                          <a:schemeClr val="bg2">
                            <a:lumMod val="25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523-B74B-90AC-5E8F36BFE9E3}"/>
                </c:ext>
              </c:extLst>
            </c:dLbl>
            <c:dLbl>
              <c:idx val="1"/>
              <c:delete val="1"/>
              <c:extLst>
                <c:ext xmlns:c15="http://schemas.microsoft.com/office/drawing/2012/chart" uri="{CE6537A1-D6FC-4f65-9D91-7224C49458BB}"/>
                <c:ext xmlns:c16="http://schemas.microsoft.com/office/drawing/2014/chart" uri="{C3380CC4-5D6E-409C-BE32-E72D297353CC}">
                  <c16:uniqueId val="{00000001-7523-B74B-90AC-5E8F36BFE9E3}"/>
                </c:ext>
              </c:extLst>
            </c:dLbl>
            <c:dLbl>
              <c:idx val="2"/>
              <c:delete val="1"/>
              <c:extLst>
                <c:ext xmlns:c15="http://schemas.microsoft.com/office/drawing/2012/chart" uri="{CE6537A1-D6FC-4f65-9D91-7224C49458BB}"/>
                <c:ext xmlns:c16="http://schemas.microsoft.com/office/drawing/2014/chart" uri="{C3380CC4-5D6E-409C-BE32-E72D297353CC}">
                  <c16:uniqueId val="{00000002-7523-B74B-90AC-5E8F36BFE9E3}"/>
                </c:ext>
              </c:extLst>
            </c:dLbl>
            <c:dLbl>
              <c:idx val="3"/>
              <c:delete val="1"/>
              <c:extLst>
                <c:ext xmlns:c15="http://schemas.microsoft.com/office/drawing/2012/chart" uri="{CE6537A1-D6FC-4f65-9D91-7224C49458BB}"/>
                <c:ext xmlns:c16="http://schemas.microsoft.com/office/drawing/2014/chart" uri="{C3380CC4-5D6E-409C-BE32-E72D297353CC}">
                  <c16:uniqueId val="{00000003-7523-B74B-90AC-5E8F36BFE9E3}"/>
                </c:ext>
              </c:extLst>
            </c:dLbl>
            <c:dLbl>
              <c:idx val="4"/>
              <c:delete val="1"/>
              <c:extLst>
                <c:ext xmlns:c15="http://schemas.microsoft.com/office/drawing/2012/chart" uri="{CE6537A1-D6FC-4f65-9D91-7224C49458BB}"/>
                <c:ext xmlns:c16="http://schemas.microsoft.com/office/drawing/2014/chart" uri="{C3380CC4-5D6E-409C-BE32-E72D297353CC}">
                  <c16:uniqueId val="{00000004-7523-B74B-90AC-5E8F36BFE9E3}"/>
                </c:ext>
              </c:extLst>
            </c:dLbl>
            <c:dLbl>
              <c:idx val="5"/>
              <c:delete val="1"/>
              <c:extLst>
                <c:ext xmlns:c15="http://schemas.microsoft.com/office/drawing/2012/chart" uri="{CE6537A1-D6FC-4f65-9D91-7224C49458BB}"/>
                <c:ext xmlns:c16="http://schemas.microsoft.com/office/drawing/2014/chart" uri="{C3380CC4-5D6E-409C-BE32-E72D297353CC}">
                  <c16:uniqueId val="{00000005-7523-B74B-90AC-5E8F36BFE9E3}"/>
                </c:ext>
              </c:extLst>
            </c:dLbl>
            <c:dLbl>
              <c:idx val="6"/>
              <c:delete val="1"/>
              <c:extLst>
                <c:ext xmlns:c15="http://schemas.microsoft.com/office/drawing/2012/chart" uri="{CE6537A1-D6FC-4f65-9D91-7224C49458BB}"/>
                <c:ext xmlns:c16="http://schemas.microsoft.com/office/drawing/2014/chart" uri="{C3380CC4-5D6E-409C-BE32-E72D297353CC}">
                  <c16:uniqueId val="{00000006-7523-B74B-90AC-5E8F36BFE9E3}"/>
                </c:ext>
              </c:extLst>
            </c:dLbl>
            <c:dLbl>
              <c:idx val="7"/>
              <c:delete val="1"/>
              <c:extLst>
                <c:ext xmlns:c15="http://schemas.microsoft.com/office/drawing/2012/chart" uri="{CE6537A1-D6FC-4f65-9D91-7224C49458BB}"/>
                <c:ext xmlns:c16="http://schemas.microsoft.com/office/drawing/2014/chart" uri="{C3380CC4-5D6E-409C-BE32-E72D297353CC}">
                  <c16:uniqueId val="{00000007-7523-B74B-90AC-5E8F36BFE9E3}"/>
                </c:ext>
              </c:extLst>
            </c:dLbl>
            <c:dLbl>
              <c:idx val="8"/>
              <c:delete val="1"/>
              <c:extLst>
                <c:ext xmlns:c15="http://schemas.microsoft.com/office/drawing/2012/chart" uri="{CE6537A1-D6FC-4f65-9D91-7224C49458BB}"/>
                <c:ext xmlns:c16="http://schemas.microsoft.com/office/drawing/2014/chart" uri="{C3380CC4-5D6E-409C-BE32-E72D297353CC}">
                  <c16:uniqueId val="{00000008-7523-B74B-90AC-5E8F36BFE9E3}"/>
                </c:ext>
              </c:extLst>
            </c:dLbl>
            <c:dLbl>
              <c:idx val="9"/>
              <c:delete val="1"/>
              <c:extLst>
                <c:ext xmlns:c15="http://schemas.microsoft.com/office/drawing/2012/chart" uri="{CE6537A1-D6FC-4f65-9D91-7224C49458BB}"/>
                <c:ext xmlns:c16="http://schemas.microsoft.com/office/drawing/2014/chart" uri="{C3380CC4-5D6E-409C-BE32-E72D297353CC}">
                  <c16:uniqueId val="{00000009-7523-B74B-90AC-5E8F36BFE9E3}"/>
                </c:ext>
              </c:extLst>
            </c:dLbl>
            <c:dLbl>
              <c:idx val="10"/>
              <c:delete val="1"/>
              <c:extLst>
                <c:ext xmlns:c15="http://schemas.microsoft.com/office/drawing/2012/chart" uri="{CE6537A1-D6FC-4f65-9D91-7224C49458BB}"/>
                <c:ext xmlns:c16="http://schemas.microsoft.com/office/drawing/2014/chart" uri="{C3380CC4-5D6E-409C-BE32-E72D297353CC}">
                  <c16:uniqueId val="{0000000A-7523-B74B-90AC-5E8F36BFE9E3}"/>
                </c:ext>
              </c:extLst>
            </c:dLbl>
            <c:dLbl>
              <c:idx val="11"/>
              <c:delete val="1"/>
              <c:extLst>
                <c:ext xmlns:c15="http://schemas.microsoft.com/office/drawing/2012/chart" uri="{CE6537A1-D6FC-4f65-9D91-7224C49458BB}"/>
                <c:ext xmlns:c16="http://schemas.microsoft.com/office/drawing/2014/chart" uri="{C3380CC4-5D6E-409C-BE32-E72D297353CC}">
                  <c16:uniqueId val="{0000000B-7523-B74B-90AC-5E8F36BFE9E3}"/>
                </c:ext>
              </c:extLst>
            </c:dLbl>
            <c:dLbl>
              <c:idx val="12"/>
              <c:delete val="1"/>
              <c:extLst>
                <c:ext xmlns:c15="http://schemas.microsoft.com/office/drawing/2012/chart" uri="{CE6537A1-D6FC-4f65-9D91-7224C49458BB}"/>
                <c:ext xmlns:c16="http://schemas.microsoft.com/office/drawing/2014/chart" uri="{C3380CC4-5D6E-409C-BE32-E72D297353CC}">
                  <c16:uniqueId val="{0000000C-7523-B74B-90AC-5E8F36BFE9E3}"/>
                </c:ext>
              </c:extLst>
            </c:dLbl>
            <c:dLbl>
              <c:idx val="13"/>
              <c:delete val="1"/>
              <c:extLst>
                <c:ext xmlns:c15="http://schemas.microsoft.com/office/drawing/2012/chart" uri="{CE6537A1-D6FC-4f65-9D91-7224C49458BB}"/>
                <c:ext xmlns:c16="http://schemas.microsoft.com/office/drawing/2014/chart" uri="{C3380CC4-5D6E-409C-BE32-E72D297353CC}">
                  <c16:uniqueId val="{0000000D-7523-B74B-90AC-5E8F36BFE9E3}"/>
                </c:ext>
              </c:extLst>
            </c:dLbl>
            <c:dLbl>
              <c:idx val="14"/>
              <c:delete val="1"/>
              <c:extLst>
                <c:ext xmlns:c15="http://schemas.microsoft.com/office/drawing/2012/chart" uri="{CE6537A1-D6FC-4f65-9D91-7224C49458BB}"/>
                <c:ext xmlns:c16="http://schemas.microsoft.com/office/drawing/2014/chart" uri="{C3380CC4-5D6E-409C-BE32-E72D297353CC}">
                  <c16:uniqueId val="{0000000E-7523-B74B-90AC-5E8F36BFE9E3}"/>
                </c:ext>
              </c:extLst>
            </c:dLbl>
            <c:dLbl>
              <c:idx val="15"/>
              <c:delete val="1"/>
              <c:extLst>
                <c:ext xmlns:c15="http://schemas.microsoft.com/office/drawing/2012/chart" uri="{CE6537A1-D6FC-4f65-9D91-7224C49458BB}"/>
                <c:ext xmlns:c16="http://schemas.microsoft.com/office/drawing/2014/chart" uri="{C3380CC4-5D6E-409C-BE32-E72D297353CC}">
                  <c16:uniqueId val="{0000000F-7523-B74B-90AC-5E8F36BFE9E3}"/>
                </c:ext>
              </c:extLst>
            </c:dLbl>
            <c:dLbl>
              <c:idx val="16"/>
              <c:delete val="1"/>
              <c:extLst>
                <c:ext xmlns:c15="http://schemas.microsoft.com/office/drawing/2012/chart" uri="{CE6537A1-D6FC-4f65-9D91-7224C49458BB}"/>
                <c:ext xmlns:c16="http://schemas.microsoft.com/office/drawing/2014/chart" uri="{C3380CC4-5D6E-409C-BE32-E72D297353CC}">
                  <c16:uniqueId val="{00000010-7523-B74B-90AC-5E8F36BFE9E3}"/>
                </c:ext>
              </c:extLst>
            </c:dLbl>
            <c:dLbl>
              <c:idx val="17"/>
              <c:delete val="1"/>
              <c:extLst>
                <c:ext xmlns:c15="http://schemas.microsoft.com/office/drawing/2012/chart" uri="{CE6537A1-D6FC-4f65-9D91-7224C49458BB}"/>
                <c:ext xmlns:c16="http://schemas.microsoft.com/office/drawing/2014/chart" uri="{C3380CC4-5D6E-409C-BE32-E72D297353CC}">
                  <c16:uniqueId val="{00000011-7523-B74B-90AC-5E8F36BFE9E3}"/>
                </c:ext>
              </c:extLst>
            </c:dLbl>
            <c:dLbl>
              <c:idx val="18"/>
              <c:delete val="1"/>
              <c:extLst>
                <c:ext xmlns:c15="http://schemas.microsoft.com/office/drawing/2012/chart" uri="{CE6537A1-D6FC-4f65-9D91-7224C49458BB}"/>
                <c:ext xmlns:c16="http://schemas.microsoft.com/office/drawing/2014/chart" uri="{C3380CC4-5D6E-409C-BE32-E72D297353CC}">
                  <c16:uniqueId val="{00000012-7523-B74B-90AC-5E8F36BFE9E3}"/>
                </c:ext>
              </c:extLst>
            </c:dLbl>
            <c:dLbl>
              <c:idx val="19"/>
              <c:delete val="1"/>
              <c:extLst>
                <c:ext xmlns:c15="http://schemas.microsoft.com/office/drawing/2012/chart" uri="{CE6537A1-D6FC-4f65-9D91-7224C49458BB}"/>
                <c:ext xmlns:c16="http://schemas.microsoft.com/office/drawing/2014/chart" uri="{C3380CC4-5D6E-409C-BE32-E72D297353CC}">
                  <c16:uniqueId val="{00000013-7523-B74B-90AC-5E8F36BFE9E3}"/>
                </c:ext>
              </c:extLst>
            </c:dLbl>
            <c:dLbl>
              <c:idx val="20"/>
              <c:delete val="1"/>
              <c:extLst>
                <c:ext xmlns:c15="http://schemas.microsoft.com/office/drawing/2012/chart" uri="{CE6537A1-D6FC-4f65-9D91-7224C49458BB}"/>
                <c:ext xmlns:c16="http://schemas.microsoft.com/office/drawing/2014/chart" uri="{C3380CC4-5D6E-409C-BE32-E72D297353CC}">
                  <c16:uniqueId val="{00000014-7523-B74B-90AC-5E8F36BFE9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(Compare_Pivot!$A$71:$A$72,Compare_Pivot!$A$75,Compare_Pivot!$A$77:$A$83,Compare_Pivot!$A$85,Compare_Pivot!$A$87:$A$88,Compare_Pivot!$A$90,Compare_Pivot!$A$94:$A$96,Compare_Pivot!$A$99,Compare_Pivot!$A$102:$A$104)</c:f>
              <c:strCache>
                <c:ptCount val="21"/>
                <c:pt idx="0">
                  <c:v>BA 10</c:v>
                </c:pt>
                <c:pt idx="1">
                  <c:v>BA 9</c:v>
                </c:pt>
                <c:pt idx="2">
                  <c:v>BA 46</c:v>
                </c:pt>
                <c:pt idx="3">
                  <c:v>BA 47</c:v>
                </c:pt>
                <c:pt idx="4">
                  <c:v>BA 13</c:v>
                </c:pt>
                <c:pt idx="5">
                  <c:v>BA 8</c:v>
                </c:pt>
                <c:pt idx="6">
                  <c:v>BA 6</c:v>
                </c:pt>
                <c:pt idx="7">
                  <c:v>BA 4</c:v>
                </c:pt>
                <c:pt idx="8">
                  <c:v>BA 24</c:v>
                </c:pt>
                <c:pt idx="9">
                  <c:v>BA 3</c:v>
                </c:pt>
                <c:pt idx="10">
                  <c:v>BA 2</c:v>
                </c:pt>
                <c:pt idx="11">
                  <c:v>BA 7</c:v>
                </c:pt>
                <c:pt idx="12">
                  <c:v>BA 40</c:v>
                </c:pt>
                <c:pt idx="13">
                  <c:v>BA 39</c:v>
                </c:pt>
                <c:pt idx="14">
                  <c:v>BA 38</c:v>
                </c:pt>
                <c:pt idx="15">
                  <c:v>BA 21</c:v>
                </c:pt>
                <c:pt idx="16">
                  <c:v>BA 20</c:v>
                </c:pt>
                <c:pt idx="17">
                  <c:v>BA 37</c:v>
                </c:pt>
                <c:pt idx="18">
                  <c:v>BA 19</c:v>
                </c:pt>
                <c:pt idx="19">
                  <c:v>BA 18</c:v>
                </c:pt>
                <c:pt idx="20">
                  <c:v>BA 17</c:v>
                </c:pt>
              </c:strCache>
            </c:strRef>
          </c:cat>
          <c:val>
            <c:numRef>
              <c:f>(Compare_Pivot!$AG$71:$AG$72,Compare_Pivot!$AG$75,Compare_Pivot!$AG$77:$AG$83,Compare_Pivot!$AG$85,Compare_Pivot!$AG$87:$AG$88,Compare_Pivot!$AG$90,Compare_Pivot!$AG$94:$AG$96,Compare_Pivot!$AG$99,Compare_Pivot!$AG$102:$AG$104)</c:f>
              <c:numCache>
                <c:formatCode>0.00%</c:formatCode>
                <c:ptCount val="21"/>
                <c:pt idx="0">
                  <c:v>0.84615384615384603</c:v>
                </c:pt>
                <c:pt idx="1">
                  <c:v>0.61538461538461497</c:v>
                </c:pt>
                <c:pt idx="2">
                  <c:v>0.30769230769230799</c:v>
                </c:pt>
                <c:pt idx="3">
                  <c:v>0.30769230769230799</c:v>
                </c:pt>
                <c:pt idx="4">
                  <c:v>0.230769230769231</c:v>
                </c:pt>
                <c:pt idx="5">
                  <c:v>0.53846153846153799</c:v>
                </c:pt>
                <c:pt idx="6">
                  <c:v>0.46153846153846201</c:v>
                </c:pt>
                <c:pt idx="7">
                  <c:v>0.15384615384615399</c:v>
                </c:pt>
                <c:pt idx="8">
                  <c:v>0.15384615384615399</c:v>
                </c:pt>
                <c:pt idx="9">
                  <c:v>0.15384615384615399</c:v>
                </c:pt>
                <c:pt idx="10">
                  <c:v>0.15384615384615399</c:v>
                </c:pt>
                <c:pt idx="11">
                  <c:v>0.38461538461538503</c:v>
                </c:pt>
                <c:pt idx="12">
                  <c:v>0.230769230769231</c:v>
                </c:pt>
                <c:pt idx="13">
                  <c:v>0.230769230769231</c:v>
                </c:pt>
                <c:pt idx="14">
                  <c:v>0.30769230769230799</c:v>
                </c:pt>
                <c:pt idx="15">
                  <c:v>0.30769230769230799</c:v>
                </c:pt>
                <c:pt idx="16">
                  <c:v>0.53846153846153799</c:v>
                </c:pt>
                <c:pt idx="17">
                  <c:v>0.230769230769231</c:v>
                </c:pt>
                <c:pt idx="18">
                  <c:v>0.46153846153846201</c:v>
                </c:pt>
                <c:pt idx="19">
                  <c:v>0.61538461538461497</c:v>
                </c:pt>
                <c:pt idx="20">
                  <c:v>0.30769230769230799</c:v>
                </c:pt>
              </c:numCache>
            </c:numRef>
          </c:val>
          <c:extLst>
            <c:ext xmlns:c16="http://schemas.microsoft.com/office/drawing/2014/chart" uri="{C3380CC4-5D6E-409C-BE32-E72D297353CC}">
              <c16:uniqueId val="{00000015-7523-B74B-90AC-5E8F36BFE9E3}"/>
            </c:ext>
          </c:extLst>
        </c:ser>
        <c:dLbls>
          <c:showLegendKey val="0"/>
          <c:showVal val="0"/>
          <c:showCatName val="0"/>
          <c:showSerName val="0"/>
          <c:showPercent val="0"/>
          <c:showBubbleSize val="0"/>
        </c:dLbls>
        <c:gapWidth val="50"/>
        <c:overlap val="-27"/>
        <c:axId val="2118660672"/>
        <c:axId val="2111882736"/>
      </c:barChart>
      <c:catAx>
        <c:axId val="2118660672"/>
        <c:scaling>
          <c:orientation val="minMax"/>
        </c:scaling>
        <c:delete val="0"/>
        <c:axPos val="b"/>
        <c:numFmt formatCode="General" sourceLinked="1"/>
        <c:majorTickMark val="out"/>
        <c:minorTickMark val="none"/>
        <c:tickLblPos val="low"/>
        <c:spPr>
          <a:noFill/>
          <a:ln w="15875" cap="flat" cmpd="sng" algn="ctr">
            <a:solidFill>
              <a:srgbClr val="E7E6E6">
                <a:lumMod val="25000"/>
              </a:srgbClr>
            </a:solidFill>
            <a:round/>
          </a:ln>
          <a:effectLst/>
        </c:spPr>
        <c:txPr>
          <a:bodyPr rot="-5400000" spcFirstLastPara="1" vertOverflow="ellipsis" wrap="square" anchor="ctr" anchorCtr="1"/>
          <a:lstStyle/>
          <a:p>
            <a:pPr>
              <a:defRPr sz="14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2111882736"/>
        <c:crosses val="autoZero"/>
        <c:auto val="0"/>
        <c:lblAlgn val="ctr"/>
        <c:lblOffset val="100"/>
        <c:noMultiLvlLbl val="0"/>
      </c:catAx>
      <c:valAx>
        <c:axId val="2111882736"/>
        <c:scaling>
          <c:orientation val="minMax"/>
          <c:max val="1"/>
          <c:min val="0"/>
        </c:scaling>
        <c:delete val="0"/>
        <c:axPos val="l"/>
        <c:title>
          <c:tx>
            <c:rich>
              <a:bodyPr rot="-5400000" spcFirstLastPara="1" vertOverflow="ellipsis" vert="horz" wrap="square" anchor="ctr" anchorCtr="1"/>
              <a:lstStyle/>
              <a:p>
                <a:pPr>
                  <a:defRPr sz="18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r>
                  <a:rPr lang="en-US" sz="1800" b="1" dirty="0">
                    <a:solidFill>
                      <a:schemeClr val="bg2">
                        <a:lumMod val="25000"/>
                      </a:schemeClr>
                    </a:solidFill>
                  </a:rPr>
                  <a:t>% of Participants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5875">
            <a:solidFill>
              <a:srgbClr val="E7E6E6">
                <a:lumMod val="25000"/>
              </a:srgbClr>
            </a:solidFill>
          </a:ln>
          <a:effectLst/>
        </c:spPr>
        <c:txPr>
          <a:bodyPr rot="-60000000" spcFirstLastPara="1" vertOverflow="ellipsis" vert="horz" wrap="square" anchor="ctr" anchorCtr="1"/>
          <a:lstStyle/>
          <a:p>
            <a:pPr>
              <a:defRPr sz="12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2118660672"/>
        <c:crossesAt val="1"/>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88A61-8DB4-5141-9F04-9D1518F2EF94}"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BE102-24AB-5C48-8EBD-2D7F797E259D}" type="slidenum">
              <a:rPr lang="en-US" smtClean="0"/>
              <a:t>‹#›</a:t>
            </a:fld>
            <a:endParaRPr lang="en-US"/>
          </a:p>
        </p:txBody>
      </p:sp>
    </p:spTree>
    <p:extLst>
      <p:ext uri="{BB962C8B-B14F-4D97-AF65-F5344CB8AC3E}">
        <p14:creationId xmlns:p14="http://schemas.microsoft.com/office/powerpoint/2010/main" val="44717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BE102-24AB-5C48-8EBD-2D7F797E259D}" type="slidenum">
              <a:rPr lang="en-US" smtClean="0"/>
              <a:t>1</a:t>
            </a:fld>
            <a:endParaRPr lang="en-US"/>
          </a:p>
        </p:txBody>
      </p:sp>
    </p:spTree>
    <p:extLst>
      <p:ext uri="{BB962C8B-B14F-4D97-AF65-F5344CB8AC3E}">
        <p14:creationId xmlns:p14="http://schemas.microsoft.com/office/powerpoint/2010/main" val="156124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4B4B-BC5B-FE4B-A5C5-4ACA90356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9E76F2-09F7-3B42-8844-A6C136426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C3928-1DC2-6647-97D2-DBB914D9AECD}"/>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59B986BB-E68B-BD48-B27C-9DB7AE769F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AD6E8C-5E35-6844-9619-E007B5D2133B}"/>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175785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629D-F933-B84A-ACD9-E8B64204D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F11BE-E58C-5147-93AD-F5ECAAB60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E330A-7136-854A-B5C5-41048CA6E231}"/>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14D9931E-D23D-A94B-BF36-8F399666F3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53CF55-D93B-A246-AD75-121E6A97BABD}"/>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7608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6B746-5DC7-5347-BA0C-B7E83FF68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F75A4-231A-BF4C-982B-5C642ADBF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FCB38-4AD7-AE48-BF43-F966BF4F6114}"/>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ABA99680-3D25-7F43-B8D0-7366060B01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3FEA0A-606F-FE45-9F5E-861470F9F152}"/>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247532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B4B-6476-7E41-9855-71B9A673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5B10C-3C61-B94A-BCFD-1C9EA7626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EC117-460D-9F44-BFF0-FF171C4B447A}"/>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AF14BA4C-5E5E-C54C-A241-0A927F909F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C656EC-853B-4D47-9330-E087695D7AF8}"/>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42430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558D-C46D-B94E-BD66-1C83C3B74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0A894F-3178-6D4C-9681-665F80663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1CA8B-968A-E246-843E-9628B20D5A32}"/>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706EB5A0-8901-574A-90CC-3E4C3BA075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BF8E24-21F0-BE4A-A85A-649D00FA513B}"/>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304426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4306-FFF5-D046-A024-121C99A9C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A4852-B834-EB48-B2B6-FC6EED4F6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E8004-3D34-E64A-9E54-5736F8DD2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E0E8A9-84F1-F646-A758-094BCD55DD9A}"/>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6" name="Footer Placeholder 5">
            <a:extLst>
              <a:ext uri="{FF2B5EF4-FFF2-40B4-BE49-F238E27FC236}">
                <a16:creationId xmlns:a16="http://schemas.microsoft.com/office/drawing/2014/main" id="{2EAF215E-7313-5D4A-989B-BB13A7F0BD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709654-7593-0548-AA19-C39D5049CCE3}"/>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175440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038-EA64-824B-BA30-60F3CB8531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5B193-5272-D541-B7BB-263463611B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03A38B-6C12-2842-A75D-5CB927AE3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0C237-ACEB-2A4A-8612-F25405F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4DF40-8386-3D48-8CBC-50567473F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1A13E6-1B24-5440-93A5-F3ECA2F17161}"/>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8" name="Footer Placeholder 7">
            <a:extLst>
              <a:ext uri="{FF2B5EF4-FFF2-40B4-BE49-F238E27FC236}">
                <a16:creationId xmlns:a16="http://schemas.microsoft.com/office/drawing/2014/main" id="{3C7579DB-B39C-DA48-A82E-4CFBDAA941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59017C-1E5B-6047-8A97-4642D9EE2DE2}"/>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273428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7012-DC81-184B-B9E9-64010A1028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65A89-9FE1-D14C-BA9F-947B80A1CE84}"/>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4" name="Footer Placeholder 3">
            <a:extLst>
              <a:ext uri="{FF2B5EF4-FFF2-40B4-BE49-F238E27FC236}">
                <a16:creationId xmlns:a16="http://schemas.microsoft.com/office/drawing/2014/main" id="{2FC8EF6A-EA5E-E043-8F9B-FABD70F6ED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C55B1D-82A0-DE4A-8BA3-9D531B2BBA05}"/>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188389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B2FC9-C0FB-E345-B3AF-82855B098D50}"/>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3" name="Footer Placeholder 2">
            <a:extLst>
              <a:ext uri="{FF2B5EF4-FFF2-40B4-BE49-F238E27FC236}">
                <a16:creationId xmlns:a16="http://schemas.microsoft.com/office/drawing/2014/main" id="{9B89B42D-6442-A74B-886A-FA1EA07D33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81A2E1-53A9-D345-8945-850D66325374}"/>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237144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27AD-6A49-F046-ADAA-019C14B65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7DFE7-CBE7-0243-ADAD-850EEF487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EA1F3-8E0C-3144-AB64-25D6DFB0B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7EF3E-305C-5C43-8CFD-2E65F2E2FBF4}"/>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6" name="Footer Placeholder 5">
            <a:extLst>
              <a:ext uri="{FF2B5EF4-FFF2-40B4-BE49-F238E27FC236}">
                <a16:creationId xmlns:a16="http://schemas.microsoft.com/office/drawing/2014/main" id="{66D95E4A-1C07-DD4B-90C7-D09BE3AEAB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980653-EC90-7946-A008-293381D01747}"/>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316172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415D-0080-6A4F-8C54-D7531F84E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24027-B428-C64E-899D-AB1CEF82E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F9B3DF-E2F0-8B4E-A796-4D10BDF9D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3FF65-5420-F347-84FF-A9891170D460}"/>
              </a:ext>
            </a:extLst>
          </p:cNvPr>
          <p:cNvSpPr>
            <a:spLocks noGrp="1"/>
          </p:cNvSpPr>
          <p:nvPr>
            <p:ph type="dt" sz="half" idx="10"/>
          </p:nvPr>
        </p:nvSpPr>
        <p:spPr/>
        <p:txBody>
          <a:bodyPr/>
          <a:lstStyle/>
          <a:p>
            <a:fld id="{5C20A514-ED19-A646-A9A3-B36AD622C9AD}" type="datetimeFigureOut">
              <a:rPr lang="en-US" smtClean="0"/>
              <a:t>5/4/20</a:t>
            </a:fld>
            <a:endParaRPr lang="en-US" dirty="0"/>
          </a:p>
        </p:txBody>
      </p:sp>
      <p:sp>
        <p:nvSpPr>
          <p:cNvPr id="6" name="Footer Placeholder 5">
            <a:extLst>
              <a:ext uri="{FF2B5EF4-FFF2-40B4-BE49-F238E27FC236}">
                <a16:creationId xmlns:a16="http://schemas.microsoft.com/office/drawing/2014/main" id="{566DA54F-9AED-474B-B375-81D345CE30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F3C5D8-4B43-A540-9132-F09091EA530C}"/>
              </a:ext>
            </a:extLst>
          </p:cNvPr>
          <p:cNvSpPr>
            <a:spLocks noGrp="1"/>
          </p:cNvSpPr>
          <p:nvPr>
            <p:ph type="sldNum" sz="quarter" idx="12"/>
          </p:nvPr>
        </p:nvSpPr>
        <p:spPr/>
        <p:txBody>
          <a:bodyPr/>
          <a:lstStyle/>
          <a:p>
            <a:fld id="{9E3BF1EA-EECD-DA4A-87A0-067F03C154AD}" type="slidenum">
              <a:rPr lang="en-US" smtClean="0"/>
              <a:t>‹#›</a:t>
            </a:fld>
            <a:endParaRPr lang="en-US" dirty="0"/>
          </a:p>
        </p:txBody>
      </p:sp>
    </p:spTree>
    <p:extLst>
      <p:ext uri="{BB962C8B-B14F-4D97-AF65-F5344CB8AC3E}">
        <p14:creationId xmlns:p14="http://schemas.microsoft.com/office/powerpoint/2010/main" val="53705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10FE2-C954-3F40-96D4-E070C29D0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27057-AE39-404A-8A8C-AE81651C4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FC10C-B80B-0F4A-B0F6-07E520B79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0A514-ED19-A646-A9A3-B36AD622C9AD}" type="datetimeFigureOut">
              <a:rPr lang="en-US" smtClean="0"/>
              <a:t>5/4/20</a:t>
            </a:fld>
            <a:endParaRPr lang="en-US" dirty="0"/>
          </a:p>
        </p:txBody>
      </p:sp>
      <p:sp>
        <p:nvSpPr>
          <p:cNvPr id="5" name="Footer Placeholder 4">
            <a:extLst>
              <a:ext uri="{FF2B5EF4-FFF2-40B4-BE49-F238E27FC236}">
                <a16:creationId xmlns:a16="http://schemas.microsoft.com/office/drawing/2014/main" id="{2DFF28EF-905E-0C4C-854B-45B4FC2E8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B20A13-D50E-8449-872C-1C9934DB1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BF1EA-EECD-DA4A-87A0-067F03C154AD}" type="slidenum">
              <a:rPr lang="en-US" smtClean="0"/>
              <a:t>‹#›</a:t>
            </a:fld>
            <a:endParaRPr lang="en-US" dirty="0"/>
          </a:p>
        </p:txBody>
      </p:sp>
    </p:spTree>
    <p:extLst>
      <p:ext uri="{BB962C8B-B14F-4D97-AF65-F5344CB8AC3E}">
        <p14:creationId xmlns:p14="http://schemas.microsoft.com/office/powerpoint/2010/main" val="280979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jpg"/><Relationship Id="rId3" Type="http://schemas.openxmlformats.org/officeDocument/2006/relationships/image" Target="../media/image1.emf"/><Relationship Id="rId21" Type="http://schemas.openxmlformats.org/officeDocument/2006/relationships/image" Target="../media/image18.png"/><Relationship Id="rId7" Type="http://schemas.openxmlformats.org/officeDocument/2006/relationships/image" Target="../media/image4.tiff"/><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tiff"/><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emf"/><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6E90D3-DEFA-A543-80E5-DF442269F0FF}"/>
              </a:ext>
            </a:extLst>
          </p:cNvPr>
          <p:cNvPicPr>
            <a:picLocks noChangeAspect="1"/>
          </p:cNvPicPr>
          <p:nvPr/>
        </p:nvPicPr>
        <p:blipFill>
          <a:blip r:embed="rId3"/>
          <a:stretch>
            <a:fillRect/>
          </a:stretch>
        </p:blipFill>
        <p:spPr>
          <a:xfrm>
            <a:off x="5920732" y="4401478"/>
            <a:ext cx="1879600" cy="1155700"/>
          </a:xfrm>
          <a:prstGeom prst="rect">
            <a:avLst/>
          </a:prstGeom>
        </p:spPr>
      </p:pic>
      <p:pic>
        <p:nvPicPr>
          <p:cNvPr id="117" name="Picture 116">
            <a:extLst>
              <a:ext uri="{FF2B5EF4-FFF2-40B4-BE49-F238E27FC236}">
                <a16:creationId xmlns:a16="http://schemas.microsoft.com/office/drawing/2014/main" id="{506587D6-A7F1-F84D-9CF7-5365FB84D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650" y="2357432"/>
            <a:ext cx="1917093" cy="1992168"/>
          </a:xfrm>
          <a:prstGeom prst="rect">
            <a:avLst/>
          </a:prstGeom>
        </p:spPr>
      </p:pic>
      <p:sp>
        <p:nvSpPr>
          <p:cNvPr id="4" name="Rectangle 3">
            <a:extLst>
              <a:ext uri="{FF2B5EF4-FFF2-40B4-BE49-F238E27FC236}">
                <a16:creationId xmlns:a16="http://schemas.microsoft.com/office/drawing/2014/main" id="{27C6D3AD-08CC-D84E-92B5-44C72753B2E4}"/>
              </a:ext>
            </a:extLst>
          </p:cNvPr>
          <p:cNvSpPr/>
          <p:nvPr/>
        </p:nvSpPr>
        <p:spPr>
          <a:xfrm>
            <a:off x="1189988" y="91515"/>
            <a:ext cx="9812025" cy="1015663"/>
          </a:xfrm>
          <a:prstGeom prst="rect">
            <a:avLst/>
          </a:prstGeom>
        </p:spPr>
        <p:txBody>
          <a:bodyPr wrap="square" anchor="ctr">
            <a:spAutoFit/>
          </a:bodyPr>
          <a:lstStyle/>
          <a:p>
            <a:pPr algn="ctr"/>
            <a:r>
              <a:rPr lang="en-GB" sz="2000" b="1" dirty="0"/>
              <a:t>Tracking horizontal eye movement via ocular components extracted from EEG by </a:t>
            </a:r>
            <a:r>
              <a:rPr lang="en-HK" sz="2000" b="1" dirty="0"/>
              <a:t>second-order blind identification (SOBI)</a:t>
            </a:r>
          </a:p>
          <a:p>
            <a:pPr algn="ctr"/>
            <a:endParaRPr lang="en-US" sz="2000" b="1" dirty="0"/>
          </a:p>
        </p:txBody>
      </p:sp>
      <p:sp>
        <p:nvSpPr>
          <p:cNvPr id="5" name="Rectangle 4">
            <a:extLst>
              <a:ext uri="{FF2B5EF4-FFF2-40B4-BE49-F238E27FC236}">
                <a16:creationId xmlns:a16="http://schemas.microsoft.com/office/drawing/2014/main" id="{D6C19672-1BE5-5A4C-9635-D9C1E1D45472}"/>
              </a:ext>
            </a:extLst>
          </p:cNvPr>
          <p:cNvSpPr/>
          <p:nvPr/>
        </p:nvSpPr>
        <p:spPr>
          <a:xfrm>
            <a:off x="1109330" y="730849"/>
            <a:ext cx="10526231" cy="276999"/>
          </a:xfrm>
          <a:prstGeom prst="rect">
            <a:avLst/>
          </a:prstGeom>
        </p:spPr>
        <p:txBody>
          <a:bodyPr wrap="square">
            <a:spAutoFit/>
          </a:bodyPr>
          <a:lstStyle/>
          <a:p>
            <a:pPr algn="ctr"/>
            <a:r>
              <a:rPr lang="en-US" sz="1200" dirty="0"/>
              <a:t>Rui Sun</a:t>
            </a:r>
            <a:r>
              <a:rPr lang="en-US" sz="1200" baseline="30000" dirty="0"/>
              <a:t>1</a:t>
            </a:r>
            <a:r>
              <a:rPr lang="en-US" sz="1200" dirty="0"/>
              <a:t>, Cynthia Chan</a:t>
            </a:r>
            <a:r>
              <a:rPr lang="en-US" sz="1200" baseline="30000" dirty="0"/>
              <a:t>2</a:t>
            </a:r>
            <a:r>
              <a:rPr lang="en-US" sz="1200" dirty="0"/>
              <a:t>, Janet Hsiao</a:t>
            </a:r>
            <a:r>
              <a:rPr lang="en-US" sz="1200" baseline="30000" dirty="0"/>
              <a:t>2</a:t>
            </a:r>
            <a:r>
              <a:rPr lang="en-US" sz="1200" dirty="0"/>
              <a:t>, </a:t>
            </a:r>
            <a:r>
              <a:rPr lang="en-US" sz="1200" dirty="0" err="1"/>
              <a:t>Akaysha</a:t>
            </a:r>
            <a:r>
              <a:rPr lang="en-US" sz="1200" dirty="0"/>
              <a:t> C. Tang</a:t>
            </a:r>
            <a:r>
              <a:rPr lang="en-US" sz="1200" baseline="30000" dirty="0"/>
              <a:t>1,3**</a:t>
            </a:r>
            <a:endParaRPr lang="en-HK" sz="1200" dirty="0"/>
          </a:p>
        </p:txBody>
      </p:sp>
      <p:sp>
        <p:nvSpPr>
          <p:cNvPr id="22" name="Rectangle 21">
            <a:extLst>
              <a:ext uri="{FF2B5EF4-FFF2-40B4-BE49-F238E27FC236}">
                <a16:creationId xmlns:a16="http://schemas.microsoft.com/office/drawing/2014/main" id="{5301DAAB-AC62-C44F-AA32-EC2E01646AF7}"/>
              </a:ext>
            </a:extLst>
          </p:cNvPr>
          <p:cNvSpPr/>
          <p:nvPr/>
        </p:nvSpPr>
        <p:spPr>
          <a:xfrm>
            <a:off x="1394085" y="957663"/>
            <a:ext cx="9376348" cy="461665"/>
          </a:xfrm>
          <a:prstGeom prst="rect">
            <a:avLst/>
          </a:prstGeom>
        </p:spPr>
        <p:txBody>
          <a:bodyPr wrap="square">
            <a:spAutoFit/>
          </a:bodyPr>
          <a:lstStyle/>
          <a:p>
            <a:pPr algn="ctr"/>
            <a:r>
              <a:rPr lang="en-US" sz="1200" dirty="0"/>
              <a:t>1. The Laboratory of Neuroscience for Education, Faculty of Education, the University of Hong Kong</a:t>
            </a:r>
            <a:r>
              <a:rPr lang="en-HK" sz="1200" dirty="0"/>
              <a:t> </a:t>
            </a:r>
            <a:r>
              <a:rPr lang="en-US" sz="1200" dirty="0"/>
              <a:t>2. Department of Psychology, the University of Hong Kong</a:t>
            </a:r>
            <a:r>
              <a:rPr lang="en-HK" sz="1200" dirty="0"/>
              <a:t> </a:t>
            </a:r>
            <a:r>
              <a:rPr lang="en-US" sz="1200" dirty="0"/>
              <a:t>3. The MIND Research Network, Albuquerque, NM, USA</a:t>
            </a:r>
            <a:endParaRPr lang="en-HK" sz="1200" dirty="0"/>
          </a:p>
        </p:txBody>
      </p:sp>
      <p:pic>
        <p:nvPicPr>
          <p:cNvPr id="25" name="Picture 24">
            <a:extLst>
              <a:ext uri="{FF2B5EF4-FFF2-40B4-BE49-F238E27FC236}">
                <a16:creationId xmlns:a16="http://schemas.microsoft.com/office/drawing/2014/main" id="{A9FDC663-3842-5344-8C37-D52230C44B33}"/>
              </a:ext>
            </a:extLst>
          </p:cNvPr>
          <p:cNvPicPr>
            <a:picLocks noChangeAspect="1"/>
          </p:cNvPicPr>
          <p:nvPr/>
        </p:nvPicPr>
        <p:blipFill rotWithShape="1">
          <a:blip r:embed="rId5"/>
          <a:srcRect r="69495"/>
          <a:stretch/>
        </p:blipFill>
        <p:spPr>
          <a:xfrm>
            <a:off x="11311805" y="243697"/>
            <a:ext cx="613412" cy="633501"/>
          </a:xfrm>
          <a:prstGeom prst="rect">
            <a:avLst/>
          </a:prstGeom>
        </p:spPr>
      </p:pic>
      <p:sp>
        <p:nvSpPr>
          <p:cNvPr id="67" name="Rectangle 66">
            <a:extLst>
              <a:ext uri="{FF2B5EF4-FFF2-40B4-BE49-F238E27FC236}">
                <a16:creationId xmlns:a16="http://schemas.microsoft.com/office/drawing/2014/main" id="{5B60803D-309B-EF41-B6C1-3580A09D1EBD}"/>
              </a:ext>
            </a:extLst>
          </p:cNvPr>
          <p:cNvSpPr/>
          <p:nvPr/>
        </p:nvSpPr>
        <p:spPr>
          <a:xfrm>
            <a:off x="232692" y="2812169"/>
            <a:ext cx="5141282" cy="274320"/>
          </a:xfrm>
          <a:prstGeom prst="rect">
            <a:avLst/>
          </a:prstGeom>
          <a:ln>
            <a:solidFill>
              <a:srgbClr val="3C98CE"/>
            </a:solidFill>
          </a:ln>
        </p:spPr>
        <p:txBody>
          <a:bodyPr wrap="square" anchor="ctr">
            <a:spAutoFit/>
          </a:bodyPr>
          <a:lstStyle/>
          <a:p>
            <a:pPr algn="ctr"/>
            <a:r>
              <a:rPr lang="en-US" sz="1200" b="1" dirty="0"/>
              <a:t>METHODS</a:t>
            </a:r>
          </a:p>
        </p:txBody>
      </p:sp>
      <p:sp>
        <p:nvSpPr>
          <p:cNvPr id="68" name="Rectangle 67">
            <a:extLst>
              <a:ext uri="{FF2B5EF4-FFF2-40B4-BE49-F238E27FC236}">
                <a16:creationId xmlns:a16="http://schemas.microsoft.com/office/drawing/2014/main" id="{32152C79-DFAB-8C47-A4CF-CC2F8C60FF55}"/>
              </a:ext>
            </a:extLst>
          </p:cNvPr>
          <p:cNvSpPr/>
          <p:nvPr/>
        </p:nvSpPr>
        <p:spPr>
          <a:xfrm>
            <a:off x="232692" y="1422101"/>
            <a:ext cx="5141282" cy="276999"/>
          </a:xfrm>
          <a:prstGeom prst="rect">
            <a:avLst/>
          </a:prstGeom>
          <a:ln>
            <a:solidFill>
              <a:srgbClr val="3C98CE"/>
            </a:solidFill>
          </a:ln>
        </p:spPr>
        <p:txBody>
          <a:bodyPr wrap="square" anchor="ctr">
            <a:spAutoFit/>
          </a:bodyPr>
          <a:lstStyle/>
          <a:p>
            <a:pPr algn="ctr"/>
            <a:r>
              <a:rPr lang="en-US" sz="1200" b="1" dirty="0"/>
              <a:t>INTRODUCTION</a:t>
            </a:r>
          </a:p>
        </p:txBody>
      </p:sp>
      <p:sp>
        <p:nvSpPr>
          <p:cNvPr id="70" name="Rectangle 69">
            <a:extLst>
              <a:ext uri="{FF2B5EF4-FFF2-40B4-BE49-F238E27FC236}">
                <a16:creationId xmlns:a16="http://schemas.microsoft.com/office/drawing/2014/main" id="{8FC8F15B-8485-9349-8976-7317C9844AC1}"/>
              </a:ext>
            </a:extLst>
          </p:cNvPr>
          <p:cNvSpPr/>
          <p:nvPr/>
        </p:nvSpPr>
        <p:spPr>
          <a:xfrm>
            <a:off x="5558228" y="1420091"/>
            <a:ext cx="6366990" cy="276999"/>
          </a:xfrm>
          <a:prstGeom prst="rect">
            <a:avLst/>
          </a:prstGeom>
          <a:ln>
            <a:solidFill>
              <a:srgbClr val="3C98CE"/>
            </a:solidFill>
          </a:ln>
        </p:spPr>
        <p:txBody>
          <a:bodyPr wrap="square" anchor="ctr">
            <a:spAutoFit/>
          </a:bodyPr>
          <a:lstStyle/>
          <a:p>
            <a:pPr algn="ctr"/>
            <a:r>
              <a:rPr lang="en-US" sz="1200" b="1" dirty="0"/>
              <a:t>RESULTS</a:t>
            </a:r>
          </a:p>
        </p:txBody>
      </p:sp>
      <p:sp>
        <p:nvSpPr>
          <p:cNvPr id="111" name="Rectangle 110">
            <a:extLst>
              <a:ext uri="{FF2B5EF4-FFF2-40B4-BE49-F238E27FC236}">
                <a16:creationId xmlns:a16="http://schemas.microsoft.com/office/drawing/2014/main" id="{3DC20ED8-D4BE-C440-8E21-AD2BE8818CE1}"/>
              </a:ext>
            </a:extLst>
          </p:cNvPr>
          <p:cNvSpPr/>
          <p:nvPr/>
        </p:nvSpPr>
        <p:spPr>
          <a:xfrm>
            <a:off x="5574516" y="1739185"/>
            <a:ext cx="2716576" cy="704808"/>
          </a:xfrm>
          <a:prstGeom prst="rect">
            <a:avLst/>
          </a:prstGeom>
        </p:spPr>
        <p:txBody>
          <a:bodyPr wrap="square">
            <a:spAutoFit/>
          </a:bodyPr>
          <a:lstStyle/>
          <a:p>
            <a:pPr marL="228600" indent="-228600">
              <a:buAutoNum type="arabicPeriod"/>
            </a:pPr>
            <a:r>
              <a:rPr lang="en-US" sz="1100" b="1" dirty="0"/>
              <a:t>An example of H &amp; V Comps:</a:t>
            </a:r>
          </a:p>
          <a:p>
            <a:pPr marL="171450" indent="-171450">
              <a:spcBef>
                <a:spcPct val="20000"/>
              </a:spcBef>
              <a:buFont typeface="Arial" panose="020B0604020202020204" pitchFamily="34" charset="0"/>
              <a:buChar char="•"/>
            </a:pPr>
            <a:r>
              <a:rPr lang="en-US" sz="800" dirty="0"/>
              <a:t>The dipole locations are consistent with an ocular origin.</a:t>
            </a:r>
          </a:p>
          <a:p>
            <a:pPr marL="171450" indent="-171450">
              <a:spcBef>
                <a:spcPct val="20000"/>
              </a:spcBef>
              <a:buFont typeface="Arial" panose="020B0604020202020204" pitchFamily="34" charset="0"/>
              <a:buChar char="•"/>
            </a:pPr>
            <a:r>
              <a:rPr lang="en-US" sz="800" dirty="0"/>
              <a:t>SRP amplitude is tuned by  direction and distance </a:t>
            </a:r>
          </a:p>
          <a:p>
            <a:pPr marL="171450" indent="-171450">
              <a:spcBef>
                <a:spcPct val="20000"/>
              </a:spcBef>
              <a:buFont typeface="Arial" panose="020B0604020202020204" pitchFamily="34" charset="0"/>
              <a:buChar char="•"/>
            </a:pPr>
            <a:r>
              <a:rPr lang="en-US" sz="800" dirty="0"/>
              <a:t>SRP amplitude are highly correlated with gaze position</a:t>
            </a:r>
          </a:p>
        </p:txBody>
      </p:sp>
      <p:sp>
        <p:nvSpPr>
          <p:cNvPr id="112" name="Rectangle 111">
            <a:extLst>
              <a:ext uri="{FF2B5EF4-FFF2-40B4-BE49-F238E27FC236}">
                <a16:creationId xmlns:a16="http://schemas.microsoft.com/office/drawing/2014/main" id="{60B1001B-0960-034B-98CC-011E351E88E9}"/>
              </a:ext>
            </a:extLst>
          </p:cNvPr>
          <p:cNvSpPr/>
          <p:nvPr/>
        </p:nvSpPr>
        <p:spPr>
          <a:xfrm>
            <a:off x="5598265" y="4249524"/>
            <a:ext cx="2541780" cy="261610"/>
          </a:xfrm>
          <a:prstGeom prst="rect">
            <a:avLst/>
          </a:prstGeom>
        </p:spPr>
        <p:txBody>
          <a:bodyPr wrap="square">
            <a:spAutoFit/>
          </a:bodyPr>
          <a:lstStyle/>
          <a:p>
            <a:pPr marL="228600" indent="-228600">
              <a:buFont typeface="+mj-lt"/>
              <a:buAutoNum type="arabicPeriod" startAt="2"/>
            </a:pPr>
            <a:r>
              <a:rPr lang="en-US" sz="1100" b="1" dirty="0"/>
              <a:t>Model performance on </a:t>
            </a:r>
            <a:r>
              <a:rPr lang="en-US" sz="1100" b="1"/>
              <a:t>training data</a:t>
            </a:r>
            <a:endParaRPr lang="en-US" sz="1100" b="1" dirty="0"/>
          </a:p>
        </p:txBody>
      </p:sp>
      <p:sp>
        <p:nvSpPr>
          <p:cNvPr id="140" name="Rectangle 139">
            <a:extLst>
              <a:ext uri="{FF2B5EF4-FFF2-40B4-BE49-F238E27FC236}">
                <a16:creationId xmlns:a16="http://schemas.microsoft.com/office/drawing/2014/main" id="{189BBBCF-D472-FB49-9450-155A9004EBC5}"/>
              </a:ext>
            </a:extLst>
          </p:cNvPr>
          <p:cNvSpPr/>
          <p:nvPr/>
        </p:nvSpPr>
        <p:spPr>
          <a:xfrm>
            <a:off x="8138629" y="1739044"/>
            <a:ext cx="3672283" cy="261610"/>
          </a:xfrm>
          <a:prstGeom prst="rect">
            <a:avLst/>
          </a:prstGeom>
        </p:spPr>
        <p:txBody>
          <a:bodyPr wrap="square">
            <a:spAutoFit/>
          </a:bodyPr>
          <a:lstStyle/>
          <a:p>
            <a:pPr marL="228600" indent="-228600">
              <a:buFont typeface="+mj-lt"/>
              <a:buAutoNum type="arabicPeriod" startAt="3"/>
            </a:pPr>
            <a:r>
              <a:rPr lang="en-US" sz="1100" b="1" dirty="0"/>
              <a:t>Model performance on testing data</a:t>
            </a:r>
          </a:p>
        </p:txBody>
      </p:sp>
      <p:graphicFrame>
        <p:nvGraphicFramePr>
          <p:cNvPr id="147" name="图表 3">
            <a:extLst>
              <a:ext uri="{FF2B5EF4-FFF2-40B4-BE49-F238E27FC236}">
                <a16:creationId xmlns:a16="http://schemas.microsoft.com/office/drawing/2014/main" id="{5850EC5A-B517-EC41-BE7E-64243C237CA0}"/>
              </a:ext>
            </a:extLst>
          </p:cNvPr>
          <p:cNvGraphicFramePr>
            <a:graphicFrameLocks noChangeAspect="1"/>
          </p:cNvGraphicFramePr>
          <p:nvPr>
            <p:extLst>
              <p:ext uri="{D42A27DB-BD31-4B8C-83A1-F6EECF244321}">
                <p14:modId xmlns:p14="http://schemas.microsoft.com/office/powerpoint/2010/main" val="3621395993"/>
              </p:ext>
            </p:extLst>
          </p:nvPr>
        </p:nvGraphicFramePr>
        <p:xfrm>
          <a:off x="2351967" y="3508982"/>
          <a:ext cx="0" cy="0"/>
        </p:xfrm>
        <a:graphic>
          <a:graphicData uri="http://schemas.openxmlformats.org/drawingml/2006/chart">
            <c:chart xmlns:c="http://schemas.openxmlformats.org/drawingml/2006/chart" xmlns:r="http://schemas.openxmlformats.org/officeDocument/2006/relationships" r:id="rId6"/>
          </a:graphicData>
        </a:graphic>
      </p:graphicFrame>
      <p:sp>
        <p:nvSpPr>
          <p:cNvPr id="162" name="Rectangle 161">
            <a:extLst>
              <a:ext uri="{FF2B5EF4-FFF2-40B4-BE49-F238E27FC236}">
                <a16:creationId xmlns:a16="http://schemas.microsoft.com/office/drawing/2014/main" id="{4D730F32-0388-3F4A-9D1C-4E9A276265B7}"/>
              </a:ext>
            </a:extLst>
          </p:cNvPr>
          <p:cNvSpPr/>
          <p:nvPr/>
        </p:nvSpPr>
        <p:spPr>
          <a:xfrm>
            <a:off x="7931294" y="5564005"/>
            <a:ext cx="3993921" cy="1003352"/>
          </a:xfrm>
          <a:prstGeom prst="rect">
            <a:avLst/>
          </a:prstGeom>
        </p:spPr>
        <p:txBody>
          <a:bodyPr wrap="square">
            <a:spAutoFit/>
          </a:bodyPr>
          <a:lstStyle/>
          <a:p>
            <a:pPr>
              <a:spcBef>
                <a:spcPct val="20000"/>
              </a:spcBef>
            </a:pPr>
            <a:r>
              <a:rPr lang="en-HK" sz="800" dirty="0"/>
              <a:t>We are able to construct models  from EEG to predict gaze position in the horizontal dimension with a rather high level of accuracy (a few mm errors).</a:t>
            </a:r>
          </a:p>
          <a:p>
            <a:pPr>
              <a:spcBef>
                <a:spcPct val="20000"/>
              </a:spcBef>
            </a:pPr>
            <a:r>
              <a:rPr lang="en-HK" sz="800" dirty="0"/>
              <a:t>Our preliminary results raised the possibility of transform ocular </a:t>
            </a:r>
            <a:r>
              <a:rPr lang="en-HK" sz="800" dirty="0" err="1"/>
              <a:t>artifacts</a:t>
            </a:r>
            <a:r>
              <a:rPr lang="en-HK" sz="800" dirty="0"/>
              <a:t> into predictive signals for tracking eye movement. </a:t>
            </a:r>
          </a:p>
          <a:p>
            <a:pPr>
              <a:spcBef>
                <a:spcPct val="20000"/>
              </a:spcBef>
            </a:pPr>
            <a:r>
              <a:rPr lang="en-HK" sz="800" dirty="0"/>
              <a:t>The SOBI-DANS method may enable the investigation of neural mechanisms underlying natural reading. during which eye movement is an integral part of neural information processing.</a:t>
            </a:r>
            <a:endParaRPr lang="en-US" sz="800" dirty="0"/>
          </a:p>
        </p:txBody>
      </p:sp>
      <p:sp>
        <p:nvSpPr>
          <p:cNvPr id="163" name="Rectangle 162">
            <a:extLst>
              <a:ext uri="{FF2B5EF4-FFF2-40B4-BE49-F238E27FC236}">
                <a16:creationId xmlns:a16="http://schemas.microsoft.com/office/drawing/2014/main" id="{5BDF4C34-0B46-2D40-8D7E-9B2B1A5EBD74}"/>
              </a:ext>
            </a:extLst>
          </p:cNvPr>
          <p:cNvSpPr/>
          <p:nvPr/>
        </p:nvSpPr>
        <p:spPr>
          <a:xfrm>
            <a:off x="7931295" y="5278544"/>
            <a:ext cx="3993920" cy="276999"/>
          </a:xfrm>
          <a:prstGeom prst="rect">
            <a:avLst/>
          </a:prstGeom>
          <a:ln>
            <a:solidFill>
              <a:srgbClr val="3C98CE"/>
            </a:solidFill>
          </a:ln>
        </p:spPr>
        <p:txBody>
          <a:bodyPr wrap="square" anchor="ctr">
            <a:spAutoFit/>
          </a:bodyPr>
          <a:lstStyle/>
          <a:p>
            <a:pPr algn="ctr"/>
            <a:r>
              <a:rPr lang="en-US" sz="1200" b="1" dirty="0"/>
              <a:t>Summary</a:t>
            </a:r>
          </a:p>
        </p:txBody>
      </p:sp>
      <p:sp>
        <p:nvSpPr>
          <p:cNvPr id="99" name="Rectangle 98">
            <a:extLst>
              <a:ext uri="{FF2B5EF4-FFF2-40B4-BE49-F238E27FC236}">
                <a16:creationId xmlns:a16="http://schemas.microsoft.com/office/drawing/2014/main" id="{A1A90539-2F6E-B644-9ACA-A843260041B8}"/>
              </a:ext>
            </a:extLst>
          </p:cNvPr>
          <p:cNvSpPr/>
          <p:nvPr/>
        </p:nvSpPr>
        <p:spPr>
          <a:xfrm>
            <a:off x="250102" y="5519618"/>
            <a:ext cx="5123872" cy="1200329"/>
          </a:xfrm>
          <a:prstGeom prst="rect">
            <a:avLst/>
          </a:prstGeom>
          <a:solidFill>
            <a:schemeClr val="bg1"/>
          </a:solidFill>
        </p:spPr>
        <p:txBody>
          <a:bodyPr wrap="square">
            <a:spAutoFit/>
          </a:bodyPr>
          <a:lstStyle/>
          <a:p>
            <a:r>
              <a:rPr lang="en-US" sz="800" b="1" u="sng" dirty="0"/>
              <a:t>Data processing flowcharts</a:t>
            </a:r>
            <a:r>
              <a:rPr lang="zh-CN" altLang="en-US" sz="800" b="1" u="sng" dirty="0"/>
              <a:t> </a:t>
            </a:r>
            <a:endParaRPr lang="en-GB" altLang="zh-CN" sz="800" b="1" u="sng" dirty="0"/>
          </a:p>
          <a:p>
            <a:endParaRPr lang="en-US" altLang="zh-CN" sz="800" b="1" u="sng" dirty="0"/>
          </a:p>
          <a:p>
            <a:pPr marL="171450" indent="-171450">
              <a:buFont typeface="Arial" panose="020B0604020202020204" pitchFamily="34" charset="0"/>
              <a:buChar char="•"/>
            </a:pPr>
            <a:r>
              <a:rPr lang="en-US" altLang="zh-CN" sz="800" dirty="0"/>
              <a:t>Using SOBI blind source separation to derive </a:t>
            </a:r>
            <a:r>
              <a:rPr lang="en-US" altLang="zh-CN" sz="800" dirty="0" err="1"/>
              <a:t>unmixing</a:t>
            </a:r>
            <a:r>
              <a:rPr lang="en-US" altLang="zh-CN" sz="800" dirty="0"/>
              <a:t> matrix W from using different amount of continuous EEG data.  Wi: W derived using data from Bock 1 to Block I ( </a:t>
            </a:r>
            <a:r>
              <a:rPr lang="en-US" altLang="zh-CN" sz="800" dirty="0" err="1"/>
              <a:t>i</a:t>
            </a:r>
            <a:r>
              <a:rPr lang="en-US" altLang="zh-CN" sz="800" dirty="0"/>
              <a:t>=1,2, 9)</a:t>
            </a:r>
          </a:p>
          <a:p>
            <a:pPr marL="171450" indent="-171450">
              <a:buFont typeface="Arial" panose="020B0604020202020204" pitchFamily="34" charset="0"/>
              <a:buChar char="•"/>
            </a:pPr>
            <a:r>
              <a:rPr lang="en-US" altLang="zh-CN" sz="800" dirty="0"/>
              <a:t>DANS to identify one pair of H and V Comps from each Wi</a:t>
            </a:r>
          </a:p>
          <a:p>
            <a:pPr marL="171450" indent="-171450">
              <a:buFont typeface="Arial" panose="020B0604020202020204" pitchFamily="34" charset="0"/>
              <a:buChar char="•"/>
            </a:pPr>
            <a:r>
              <a:rPr lang="en-US" altLang="zh-CN" sz="800" dirty="0"/>
              <a:t>Model Construction</a:t>
            </a:r>
            <a:r>
              <a:rPr lang="en-GB" altLang="zh-CN" sz="800" dirty="0"/>
              <a:t> using training dataset: </a:t>
            </a:r>
            <a:r>
              <a:rPr lang="en-HK" altLang="zh-CN" sz="800" dirty="0"/>
              <a:t>Mi</a:t>
            </a:r>
            <a:r>
              <a:rPr lang="en-US" altLang="zh-CN" sz="800" dirty="0"/>
              <a:t>—</a:t>
            </a:r>
            <a:r>
              <a:rPr lang="en-HK" altLang="zh-CN" sz="800" dirty="0"/>
              <a:t>model constructed using training data from BK1 to </a:t>
            </a:r>
            <a:r>
              <a:rPr lang="en-HK" altLang="zh-CN" sz="800" dirty="0" err="1"/>
              <a:t>BKi</a:t>
            </a:r>
            <a:endParaRPr lang="en-GB" altLang="zh-CN" sz="800" dirty="0"/>
          </a:p>
          <a:p>
            <a:pPr marL="171450" indent="-171450">
              <a:buFont typeface="Arial" panose="020B0604020202020204" pitchFamily="34" charset="0"/>
              <a:buChar char="•"/>
            </a:pPr>
            <a:r>
              <a:rPr lang="en-US" sz="800" dirty="0"/>
              <a:t>Fitting linear regression model of gaze position as a function of SRP response of H and V Comps in training data</a:t>
            </a:r>
          </a:p>
          <a:p>
            <a:pPr marL="171450" indent="-171450">
              <a:buFont typeface="Arial" panose="020B0604020202020204" pitchFamily="34" charset="0"/>
              <a:buChar char="•"/>
            </a:pPr>
            <a:r>
              <a:rPr lang="en-US" sz="800" dirty="0"/>
              <a:t>Using the model parameters obtained above to predict gaze positions</a:t>
            </a:r>
          </a:p>
          <a:p>
            <a:pPr marL="171450" indent="-171450">
              <a:buFont typeface="Arial" panose="020B0604020202020204" pitchFamily="34" charset="0"/>
              <a:buChar char="•"/>
            </a:pPr>
            <a:r>
              <a:rPr lang="en-GB" altLang="zh-CN" sz="800" dirty="0"/>
              <a:t>Model testing using testing dataset: BK i+1 to BK 10 </a:t>
            </a:r>
            <a:r>
              <a:rPr lang="en-US" altLang="zh-CN" sz="800" dirty="0"/>
              <a:t>( </a:t>
            </a:r>
            <a:r>
              <a:rPr lang="en-US" altLang="zh-CN" sz="800" dirty="0" err="1"/>
              <a:t>i</a:t>
            </a:r>
            <a:r>
              <a:rPr lang="en-US" altLang="zh-CN" sz="800" dirty="0"/>
              <a:t>=1,2, 9)</a:t>
            </a:r>
            <a:endParaRPr lang="en-GB" altLang="zh-CN" sz="800" dirty="0"/>
          </a:p>
        </p:txBody>
      </p:sp>
      <p:pic>
        <p:nvPicPr>
          <p:cNvPr id="8" name="Picture 7">
            <a:extLst>
              <a:ext uri="{FF2B5EF4-FFF2-40B4-BE49-F238E27FC236}">
                <a16:creationId xmlns:a16="http://schemas.microsoft.com/office/drawing/2014/main" id="{65F5F227-2BCC-2E4C-801B-F77D6CA3F8E4}"/>
              </a:ext>
            </a:extLst>
          </p:cNvPr>
          <p:cNvPicPr>
            <a:picLocks noChangeAspect="1"/>
          </p:cNvPicPr>
          <p:nvPr/>
        </p:nvPicPr>
        <p:blipFill>
          <a:blip r:embed="rId7"/>
          <a:stretch>
            <a:fillRect/>
          </a:stretch>
        </p:blipFill>
        <p:spPr>
          <a:xfrm>
            <a:off x="273263" y="143892"/>
            <a:ext cx="734959" cy="702849"/>
          </a:xfrm>
          <a:prstGeom prst="rect">
            <a:avLst/>
          </a:prstGeom>
        </p:spPr>
      </p:pic>
      <p:sp>
        <p:nvSpPr>
          <p:cNvPr id="3" name="Rectangle 2">
            <a:extLst>
              <a:ext uri="{FF2B5EF4-FFF2-40B4-BE49-F238E27FC236}">
                <a16:creationId xmlns:a16="http://schemas.microsoft.com/office/drawing/2014/main" id="{0C026D9A-37D1-8343-82C4-E19F77370E5A}"/>
              </a:ext>
            </a:extLst>
          </p:cNvPr>
          <p:cNvSpPr/>
          <p:nvPr/>
        </p:nvSpPr>
        <p:spPr>
          <a:xfrm>
            <a:off x="235841" y="1718024"/>
            <a:ext cx="5138133" cy="1077218"/>
          </a:xfrm>
          <a:prstGeom prst="rect">
            <a:avLst/>
          </a:prstGeom>
        </p:spPr>
        <p:txBody>
          <a:bodyPr wrap="square">
            <a:spAutoFit/>
          </a:bodyPr>
          <a:lstStyle/>
          <a:p>
            <a:pPr marL="171450" indent="-171450">
              <a:buFont typeface="Arial" panose="020B0604020202020204" pitchFamily="34" charset="0"/>
              <a:buChar char="•"/>
            </a:pPr>
            <a:r>
              <a:rPr lang="en-GB" sz="800" dirty="0"/>
              <a:t>Ocular artefact in EEG has long been viewed as a problem for interpreting EEG data in basic and applied research.</a:t>
            </a:r>
          </a:p>
          <a:p>
            <a:pPr marL="171450" indent="-171450">
              <a:buFont typeface="Arial" panose="020B0604020202020204" pitchFamily="34" charset="0"/>
              <a:buChar char="•"/>
            </a:pPr>
            <a:r>
              <a:rPr lang="en-GB" sz="800" dirty="0"/>
              <a:t>Companion abstract 44616121) showed that two components (Comps), recovered by SOBI, can code horizontal (H) and vertical (V) saccadic eye movements. (Joyce et al, Psychophysiology, 2004) (Joyce et al, Psychophysiology, 2002) (Mannan et al, IEEE Access, 2018)</a:t>
            </a:r>
          </a:p>
          <a:p>
            <a:pPr marL="171450" indent="-171450">
              <a:buFont typeface="Arial" panose="020B0604020202020204" pitchFamily="34" charset="0"/>
              <a:buChar char="•"/>
            </a:pPr>
            <a:r>
              <a:rPr lang="en-GB" sz="800" dirty="0"/>
              <a:t>Here we attempt to use these SOBI derived H and V Comps as a virtual eye-tracker to construct a model to predict horizontal gaze positions in the context of a directed eye movement task.  </a:t>
            </a:r>
          </a:p>
          <a:p>
            <a:pPr marL="171450" indent="-171450">
              <a:buFont typeface="Arial" panose="020B0604020202020204" pitchFamily="34" charset="0"/>
              <a:buChar char="•"/>
            </a:pPr>
            <a:r>
              <a:rPr lang="en-GB" sz="800" dirty="0"/>
              <a:t>We aim to answer two questions: (1) how much data will be needed to calibrate the model to produce asymptotic performance in prediction? (2) What is the asymptotic level of performance of our virtual eye tracker?</a:t>
            </a:r>
          </a:p>
        </p:txBody>
      </p:sp>
      <p:sp>
        <p:nvSpPr>
          <p:cNvPr id="9" name="Rectangle 8">
            <a:extLst>
              <a:ext uri="{FF2B5EF4-FFF2-40B4-BE49-F238E27FC236}">
                <a16:creationId xmlns:a16="http://schemas.microsoft.com/office/drawing/2014/main" id="{0BDC709D-50A0-D74C-8CE2-988A67E33B90}"/>
              </a:ext>
            </a:extLst>
          </p:cNvPr>
          <p:cNvSpPr/>
          <p:nvPr/>
        </p:nvSpPr>
        <p:spPr>
          <a:xfrm>
            <a:off x="235813" y="3143681"/>
            <a:ext cx="2376234" cy="1569660"/>
          </a:xfrm>
          <a:prstGeom prst="rect">
            <a:avLst/>
          </a:prstGeom>
        </p:spPr>
        <p:txBody>
          <a:bodyPr wrap="square">
            <a:spAutoFit/>
          </a:bodyPr>
          <a:lstStyle/>
          <a:p>
            <a:r>
              <a:rPr lang="en-US" sz="800" b="1" u="sng" dirty="0"/>
              <a:t>Data Acquisition</a:t>
            </a:r>
          </a:p>
          <a:p>
            <a:endParaRPr lang="en-US" sz="800" b="1" u="sng" dirty="0"/>
          </a:p>
          <a:p>
            <a:pPr marL="171450" indent="-171450">
              <a:buFont typeface="Arial" panose="020B0604020202020204" pitchFamily="34" charset="0"/>
              <a:buChar char="•"/>
            </a:pPr>
            <a:r>
              <a:rPr lang="en-HK" sz="800" dirty="0"/>
              <a:t>Single-subject performing directed eye movement  to targets </a:t>
            </a:r>
            <a:r>
              <a:rPr lang="en-GB" sz="800" dirty="0"/>
              <a:t>in 10 blocks of 16 trials</a:t>
            </a:r>
          </a:p>
          <a:p>
            <a:pPr marL="171450" indent="-171450">
              <a:buFont typeface="Arial" panose="020B0604020202020204" pitchFamily="34" charset="0"/>
              <a:buChar char="•"/>
            </a:pPr>
            <a:r>
              <a:rPr lang="en-US" sz="800" dirty="0"/>
              <a:t>Stimuli per block: dots on 17.5-inch monitor with a screen resolution of 1280x720 pixels in </a:t>
            </a:r>
            <a:r>
              <a:rPr lang="en-GB" sz="800" dirty="0"/>
              <a:t>8 directions and 2 distance of 12.2° and 6.1° of visual angle.</a:t>
            </a:r>
            <a:endParaRPr lang="en-HK" sz="800" dirty="0"/>
          </a:p>
          <a:p>
            <a:pPr marL="171450" indent="-171450">
              <a:buFont typeface="Arial" panose="020B0604020202020204" pitchFamily="34" charset="0"/>
              <a:buChar char="•"/>
            </a:pPr>
            <a:r>
              <a:rPr lang="en-US" sz="800" dirty="0"/>
              <a:t>Eye tracking data by SMI </a:t>
            </a:r>
            <a:r>
              <a:rPr lang="en-US" sz="800" dirty="0" err="1"/>
              <a:t>REDn</a:t>
            </a:r>
            <a:r>
              <a:rPr lang="en-US" sz="800" dirty="0"/>
              <a:t> eye tracker (60Hz) co-registered with EEG</a:t>
            </a:r>
          </a:p>
          <a:p>
            <a:pPr marL="171450" indent="-171450">
              <a:buFont typeface="Arial" panose="020B0604020202020204" pitchFamily="34" charset="0"/>
              <a:buChar char="•"/>
            </a:pPr>
            <a:r>
              <a:rPr lang="en-US" sz="800" dirty="0"/>
              <a:t>EEG data (64 </a:t>
            </a:r>
            <a:r>
              <a:rPr lang="en-US" sz="800" dirty="0" err="1"/>
              <a:t>chan</a:t>
            </a:r>
            <a:r>
              <a:rPr lang="en-US" sz="800" dirty="0"/>
              <a:t> ANT </a:t>
            </a:r>
            <a:r>
              <a:rPr lang="en-US" sz="800" dirty="0" err="1"/>
              <a:t>EEGOTMMylab</a:t>
            </a:r>
            <a:r>
              <a:rPr lang="en-US" sz="800" dirty="0"/>
              <a:t> system) collected at 500Hz. </a:t>
            </a:r>
          </a:p>
        </p:txBody>
      </p:sp>
      <p:pic>
        <p:nvPicPr>
          <p:cNvPr id="109" name="Picture 108" descr="Macintosh HD:Users:danl:Desktop:Screen Shot 2018-03-01 at 4.39.26 pm.png">
            <a:extLst>
              <a:ext uri="{FF2B5EF4-FFF2-40B4-BE49-F238E27FC236}">
                <a16:creationId xmlns:a16="http://schemas.microsoft.com/office/drawing/2014/main" id="{BB97F178-C1DB-7449-93A8-1BA2B88243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47156" y="4762382"/>
            <a:ext cx="926669" cy="695072"/>
          </a:xfrm>
          <a:prstGeom prst="rect">
            <a:avLst/>
          </a:prstGeom>
          <a:noFill/>
          <a:ln>
            <a:noFill/>
          </a:ln>
        </p:spPr>
      </p:pic>
      <p:pic>
        <p:nvPicPr>
          <p:cNvPr id="110" name="Picture 109" descr="Macintosh HD:Users:danl:Desktop:Screen Shot 2018-01-18 at 1.33.04 pm.png">
            <a:extLst>
              <a:ext uri="{FF2B5EF4-FFF2-40B4-BE49-F238E27FC236}">
                <a16:creationId xmlns:a16="http://schemas.microsoft.com/office/drawing/2014/main" id="{954D02A5-E616-4948-87C0-490041A5989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60265" y="4747402"/>
            <a:ext cx="1095914" cy="710052"/>
          </a:xfrm>
          <a:prstGeom prst="rect">
            <a:avLst/>
          </a:prstGeom>
          <a:noFill/>
          <a:ln>
            <a:noFill/>
          </a:ln>
        </p:spPr>
      </p:pic>
      <p:grpSp>
        <p:nvGrpSpPr>
          <p:cNvPr id="88" name="Group 87">
            <a:extLst>
              <a:ext uri="{FF2B5EF4-FFF2-40B4-BE49-F238E27FC236}">
                <a16:creationId xmlns:a16="http://schemas.microsoft.com/office/drawing/2014/main" id="{5FD4265A-2B81-1843-86EC-66E3F3280293}"/>
              </a:ext>
            </a:extLst>
          </p:cNvPr>
          <p:cNvGrpSpPr/>
          <p:nvPr/>
        </p:nvGrpSpPr>
        <p:grpSpPr>
          <a:xfrm>
            <a:off x="8267637" y="1994300"/>
            <a:ext cx="2128061" cy="2064667"/>
            <a:chOff x="7453471" y="2749030"/>
            <a:chExt cx="2128061" cy="2064667"/>
          </a:xfrm>
        </p:grpSpPr>
        <p:sp>
          <p:nvSpPr>
            <p:cNvPr id="148" name="TextBox 147">
              <a:extLst>
                <a:ext uri="{FF2B5EF4-FFF2-40B4-BE49-F238E27FC236}">
                  <a16:creationId xmlns:a16="http://schemas.microsoft.com/office/drawing/2014/main" id="{E81F7893-C915-754B-AAE6-4FA91EA3DD23}"/>
                </a:ext>
              </a:extLst>
            </p:cNvPr>
            <p:cNvSpPr txBox="1"/>
            <p:nvPr/>
          </p:nvSpPr>
          <p:spPr>
            <a:xfrm>
              <a:off x="8815463" y="2749030"/>
              <a:ext cx="766069" cy="276999"/>
            </a:xfrm>
            <a:prstGeom prst="rect">
              <a:avLst/>
            </a:prstGeom>
            <a:noFill/>
          </p:spPr>
          <p:txBody>
            <a:bodyPr wrap="square" rtlCol="0">
              <a:spAutoFit/>
            </a:bodyPr>
            <a:lstStyle/>
            <a:p>
              <a:r>
                <a:rPr lang="en-US" sz="600" dirty="0"/>
                <a:t>Target dot</a:t>
              </a:r>
            </a:p>
            <a:p>
              <a:r>
                <a:rPr lang="en-US" sz="600" dirty="0"/>
                <a:t>Predicted position</a:t>
              </a:r>
            </a:p>
          </p:txBody>
        </p:sp>
        <p:pic>
          <p:nvPicPr>
            <p:cNvPr id="45" name="Picture 44">
              <a:extLst>
                <a:ext uri="{FF2B5EF4-FFF2-40B4-BE49-F238E27FC236}">
                  <a16:creationId xmlns:a16="http://schemas.microsoft.com/office/drawing/2014/main" id="{EDC92649-6936-7A4F-ADB4-1895B4AA8DCE}"/>
                </a:ext>
              </a:extLst>
            </p:cNvPr>
            <p:cNvPicPr>
              <a:picLocks noChangeAspect="1"/>
            </p:cNvPicPr>
            <p:nvPr/>
          </p:nvPicPr>
          <p:blipFill rotWithShape="1">
            <a:blip r:embed="rId10"/>
            <a:srcRect l="10608" t="3430" r="6673" b="5531"/>
            <a:stretch/>
          </p:blipFill>
          <p:spPr>
            <a:xfrm>
              <a:off x="8295931" y="4453178"/>
              <a:ext cx="352769" cy="360519"/>
            </a:xfrm>
            <a:prstGeom prst="rect">
              <a:avLst/>
            </a:prstGeom>
          </p:spPr>
        </p:pic>
        <p:pic>
          <p:nvPicPr>
            <p:cNvPr id="47" name="Picture 46">
              <a:extLst>
                <a:ext uri="{FF2B5EF4-FFF2-40B4-BE49-F238E27FC236}">
                  <a16:creationId xmlns:a16="http://schemas.microsoft.com/office/drawing/2014/main" id="{BFA9FDEB-6DC6-8A4E-A23E-7DBABBF88A68}"/>
                </a:ext>
              </a:extLst>
            </p:cNvPr>
            <p:cNvPicPr>
              <a:picLocks noChangeAspect="1"/>
            </p:cNvPicPr>
            <p:nvPr/>
          </p:nvPicPr>
          <p:blipFill rotWithShape="1">
            <a:blip r:embed="rId11"/>
            <a:srcRect l="11507" t="5689" r="6691" b="5398"/>
            <a:stretch/>
          </p:blipFill>
          <p:spPr>
            <a:xfrm>
              <a:off x="8932529" y="4262973"/>
              <a:ext cx="348851" cy="352096"/>
            </a:xfrm>
            <a:prstGeom prst="rect">
              <a:avLst/>
            </a:prstGeom>
          </p:spPr>
        </p:pic>
        <p:pic>
          <p:nvPicPr>
            <p:cNvPr id="50" name="Picture 49">
              <a:extLst>
                <a:ext uri="{FF2B5EF4-FFF2-40B4-BE49-F238E27FC236}">
                  <a16:creationId xmlns:a16="http://schemas.microsoft.com/office/drawing/2014/main" id="{1B0CD15F-1F76-2B42-A3D6-68FA92652A14}"/>
                </a:ext>
              </a:extLst>
            </p:cNvPr>
            <p:cNvPicPr>
              <a:picLocks noChangeAspect="1"/>
            </p:cNvPicPr>
            <p:nvPr/>
          </p:nvPicPr>
          <p:blipFill rotWithShape="1">
            <a:blip r:embed="rId12"/>
            <a:srcRect l="9489" r="5832" b="1400"/>
            <a:stretch/>
          </p:blipFill>
          <p:spPr>
            <a:xfrm>
              <a:off x="9124418" y="3622145"/>
              <a:ext cx="361125" cy="390458"/>
            </a:xfrm>
            <a:prstGeom prst="rect">
              <a:avLst/>
            </a:prstGeom>
          </p:spPr>
        </p:pic>
        <p:pic>
          <p:nvPicPr>
            <p:cNvPr id="52" name="Picture 51">
              <a:extLst>
                <a:ext uri="{FF2B5EF4-FFF2-40B4-BE49-F238E27FC236}">
                  <a16:creationId xmlns:a16="http://schemas.microsoft.com/office/drawing/2014/main" id="{B77330D0-D62E-8249-BB0C-7F46DF4EAE77}"/>
                </a:ext>
              </a:extLst>
            </p:cNvPr>
            <p:cNvPicPr>
              <a:picLocks noChangeAspect="1"/>
            </p:cNvPicPr>
            <p:nvPr/>
          </p:nvPicPr>
          <p:blipFill rotWithShape="1">
            <a:blip r:embed="rId13"/>
            <a:srcRect l="11507" t="3867" r="6691" b="8467"/>
            <a:stretch/>
          </p:blipFill>
          <p:spPr>
            <a:xfrm>
              <a:off x="8932529" y="3021867"/>
              <a:ext cx="348851" cy="347158"/>
            </a:xfrm>
            <a:prstGeom prst="rect">
              <a:avLst/>
            </a:prstGeom>
          </p:spPr>
        </p:pic>
        <p:pic>
          <p:nvPicPr>
            <p:cNvPr id="57" name="Picture 56">
              <a:extLst>
                <a:ext uri="{FF2B5EF4-FFF2-40B4-BE49-F238E27FC236}">
                  <a16:creationId xmlns:a16="http://schemas.microsoft.com/office/drawing/2014/main" id="{BD0E44A8-CBB4-464A-9DFF-CC2B4CE44AA7}"/>
                </a:ext>
              </a:extLst>
            </p:cNvPr>
            <p:cNvPicPr>
              <a:picLocks noChangeAspect="1"/>
            </p:cNvPicPr>
            <p:nvPr/>
          </p:nvPicPr>
          <p:blipFill rotWithShape="1">
            <a:blip r:embed="rId14"/>
            <a:srcRect l="9277" t="2977" r="5373" b="7824"/>
            <a:stretch/>
          </p:blipFill>
          <p:spPr>
            <a:xfrm>
              <a:off x="8284722" y="2815969"/>
              <a:ext cx="363978" cy="353234"/>
            </a:xfrm>
            <a:prstGeom prst="rect">
              <a:avLst/>
            </a:prstGeom>
          </p:spPr>
        </p:pic>
        <p:pic>
          <p:nvPicPr>
            <p:cNvPr id="59" name="Picture 58">
              <a:extLst>
                <a:ext uri="{FF2B5EF4-FFF2-40B4-BE49-F238E27FC236}">
                  <a16:creationId xmlns:a16="http://schemas.microsoft.com/office/drawing/2014/main" id="{F0D6F619-B9CC-3546-BDA4-4240F9BD906F}"/>
                </a:ext>
              </a:extLst>
            </p:cNvPr>
            <p:cNvPicPr>
              <a:picLocks noChangeAspect="1"/>
            </p:cNvPicPr>
            <p:nvPr/>
          </p:nvPicPr>
          <p:blipFill rotWithShape="1">
            <a:blip r:embed="rId15"/>
            <a:srcRect l="9132" t="3350" r="2773" b="9409"/>
            <a:stretch/>
          </p:blipFill>
          <p:spPr>
            <a:xfrm>
              <a:off x="7657634" y="3021867"/>
              <a:ext cx="375687" cy="345474"/>
            </a:xfrm>
            <a:prstGeom prst="rect">
              <a:avLst/>
            </a:prstGeom>
          </p:spPr>
        </p:pic>
        <p:pic>
          <p:nvPicPr>
            <p:cNvPr id="62" name="Picture 61">
              <a:extLst>
                <a:ext uri="{FF2B5EF4-FFF2-40B4-BE49-F238E27FC236}">
                  <a16:creationId xmlns:a16="http://schemas.microsoft.com/office/drawing/2014/main" id="{B7CA67E1-76B9-A448-9938-71DE45184C11}"/>
                </a:ext>
              </a:extLst>
            </p:cNvPr>
            <p:cNvPicPr>
              <a:picLocks noChangeAspect="1"/>
            </p:cNvPicPr>
            <p:nvPr/>
          </p:nvPicPr>
          <p:blipFill rotWithShape="1">
            <a:blip r:embed="rId16"/>
            <a:srcRect l="9680" t="1992" r="6681" b="7539"/>
            <a:stretch/>
          </p:blipFill>
          <p:spPr>
            <a:xfrm>
              <a:off x="7453471" y="3633210"/>
              <a:ext cx="356691" cy="358257"/>
            </a:xfrm>
            <a:prstGeom prst="rect">
              <a:avLst/>
            </a:prstGeom>
          </p:spPr>
        </p:pic>
        <p:pic>
          <p:nvPicPr>
            <p:cNvPr id="65" name="Picture 64">
              <a:extLst>
                <a:ext uri="{FF2B5EF4-FFF2-40B4-BE49-F238E27FC236}">
                  <a16:creationId xmlns:a16="http://schemas.microsoft.com/office/drawing/2014/main" id="{487B7A6C-1248-6E43-9476-92A0B01890EC}"/>
                </a:ext>
              </a:extLst>
            </p:cNvPr>
            <p:cNvPicPr>
              <a:picLocks noChangeAspect="1"/>
            </p:cNvPicPr>
            <p:nvPr/>
          </p:nvPicPr>
          <p:blipFill rotWithShape="1">
            <a:blip r:embed="rId17"/>
            <a:srcRect l="9133" t="4265" r="8448" b="8285"/>
            <a:stretch/>
          </p:blipFill>
          <p:spPr>
            <a:xfrm>
              <a:off x="7657635" y="4257335"/>
              <a:ext cx="351482" cy="346301"/>
            </a:xfrm>
            <a:prstGeom prst="rect">
              <a:avLst/>
            </a:prstGeom>
          </p:spPr>
        </p:pic>
        <p:pic>
          <p:nvPicPr>
            <p:cNvPr id="69" name="Picture 68">
              <a:extLst>
                <a:ext uri="{FF2B5EF4-FFF2-40B4-BE49-F238E27FC236}">
                  <a16:creationId xmlns:a16="http://schemas.microsoft.com/office/drawing/2014/main" id="{B9A06DB7-2056-DE41-A4B6-BF6EDF481EFC}"/>
                </a:ext>
              </a:extLst>
            </p:cNvPr>
            <p:cNvPicPr>
              <a:picLocks noChangeAspect="1"/>
            </p:cNvPicPr>
            <p:nvPr/>
          </p:nvPicPr>
          <p:blipFill rotWithShape="1">
            <a:blip r:embed="rId18"/>
            <a:srcRect l="11206" t="3972" r="5374" b="5863"/>
            <a:stretch/>
          </p:blipFill>
          <p:spPr>
            <a:xfrm>
              <a:off x="8292946" y="4056909"/>
              <a:ext cx="355754" cy="357052"/>
            </a:xfrm>
            <a:prstGeom prst="rect">
              <a:avLst/>
            </a:prstGeom>
          </p:spPr>
        </p:pic>
        <p:pic>
          <p:nvPicPr>
            <p:cNvPr id="72" name="Picture 71">
              <a:extLst>
                <a:ext uri="{FF2B5EF4-FFF2-40B4-BE49-F238E27FC236}">
                  <a16:creationId xmlns:a16="http://schemas.microsoft.com/office/drawing/2014/main" id="{83955B4A-82E4-264D-8720-1979BC997ACF}"/>
                </a:ext>
              </a:extLst>
            </p:cNvPr>
            <p:cNvPicPr>
              <a:picLocks noChangeAspect="1"/>
            </p:cNvPicPr>
            <p:nvPr/>
          </p:nvPicPr>
          <p:blipFill rotWithShape="1">
            <a:blip r:embed="rId19"/>
            <a:srcRect l="10166" t="4261" r="4219" b="9904"/>
            <a:stretch/>
          </p:blipFill>
          <p:spPr>
            <a:xfrm>
              <a:off x="8625059" y="3964007"/>
              <a:ext cx="365114" cy="339909"/>
            </a:xfrm>
            <a:prstGeom prst="rect">
              <a:avLst/>
            </a:prstGeom>
          </p:spPr>
        </p:pic>
        <p:pic>
          <p:nvPicPr>
            <p:cNvPr id="74" name="Picture 73">
              <a:extLst>
                <a:ext uri="{FF2B5EF4-FFF2-40B4-BE49-F238E27FC236}">
                  <a16:creationId xmlns:a16="http://schemas.microsoft.com/office/drawing/2014/main" id="{56251C28-72C1-2041-A1DD-6E9D21682BCE}"/>
                </a:ext>
              </a:extLst>
            </p:cNvPr>
            <p:cNvPicPr>
              <a:picLocks noChangeAspect="1"/>
            </p:cNvPicPr>
            <p:nvPr/>
          </p:nvPicPr>
          <p:blipFill rotWithShape="1">
            <a:blip r:embed="rId20"/>
            <a:srcRect l="8965" t="3392" r="6006" b="6139"/>
            <a:stretch/>
          </p:blipFill>
          <p:spPr>
            <a:xfrm>
              <a:off x="8739451" y="3633210"/>
              <a:ext cx="362615" cy="358257"/>
            </a:xfrm>
            <a:prstGeom prst="rect">
              <a:avLst/>
            </a:prstGeom>
          </p:spPr>
        </p:pic>
        <p:pic>
          <p:nvPicPr>
            <p:cNvPr id="76" name="Picture 75">
              <a:extLst>
                <a:ext uri="{FF2B5EF4-FFF2-40B4-BE49-F238E27FC236}">
                  <a16:creationId xmlns:a16="http://schemas.microsoft.com/office/drawing/2014/main" id="{B0038169-B89B-9C4B-B497-0D895F721F7E}"/>
                </a:ext>
              </a:extLst>
            </p:cNvPr>
            <p:cNvPicPr>
              <a:picLocks noChangeAspect="1"/>
            </p:cNvPicPr>
            <p:nvPr/>
          </p:nvPicPr>
          <p:blipFill rotWithShape="1">
            <a:blip r:embed="rId21"/>
            <a:srcRect l="9400" t="5197" r="5571" b="8152"/>
            <a:stretch/>
          </p:blipFill>
          <p:spPr>
            <a:xfrm>
              <a:off x="8625058" y="3324520"/>
              <a:ext cx="362615" cy="343135"/>
            </a:xfrm>
            <a:prstGeom prst="rect">
              <a:avLst/>
            </a:prstGeom>
          </p:spPr>
        </p:pic>
        <p:pic>
          <p:nvPicPr>
            <p:cNvPr id="78" name="Picture 77">
              <a:extLst>
                <a:ext uri="{FF2B5EF4-FFF2-40B4-BE49-F238E27FC236}">
                  <a16:creationId xmlns:a16="http://schemas.microsoft.com/office/drawing/2014/main" id="{45988CB7-4A17-A244-A23E-F889DD16169C}"/>
                </a:ext>
              </a:extLst>
            </p:cNvPr>
            <p:cNvPicPr>
              <a:picLocks noChangeAspect="1"/>
            </p:cNvPicPr>
            <p:nvPr/>
          </p:nvPicPr>
          <p:blipFill rotWithShape="1">
            <a:blip r:embed="rId22"/>
            <a:srcRect l="10608" t="6417" r="6673" b="6977"/>
            <a:stretch/>
          </p:blipFill>
          <p:spPr>
            <a:xfrm>
              <a:off x="8295931" y="3228917"/>
              <a:ext cx="352769" cy="342958"/>
            </a:xfrm>
            <a:prstGeom prst="rect">
              <a:avLst/>
            </a:prstGeom>
          </p:spPr>
        </p:pic>
        <p:pic>
          <p:nvPicPr>
            <p:cNvPr id="80" name="Picture 79">
              <a:extLst>
                <a:ext uri="{FF2B5EF4-FFF2-40B4-BE49-F238E27FC236}">
                  <a16:creationId xmlns:a16="http://schemas.microsoft.com/office/drawing/2014/main" id="{F2619397-CEBA-5543-BDC8-949D4DB0B186}"/>
                </a:ext>
              </a:extLst>
            </p:cNvPr>
            <p:cNvPicPr>
              <a:picLocks noChangeAspect="1"/>
            </p:cNvPicPr>
            <p:nvPr/>
          </p:nvPicPr>
          <p:blipFill rotWithShape="1">
            <a:blip r:embed="rId23"/>
            <a:srcRect l="10847" t="4350" r="6145" b="7250"/>
            <a:stretch/>
          </p:blipFill>
          <p:spPr>
            <a:xfrm>
              <a:off x="7963150" y="3321164"/>
              <a:ext cx="354000" cy="350065"/>
            </a:xfrm>
            <a:prstGeom prst="rect">
              <a:avLst/>
            </a:prstGeom>
          </p:spPr>
        </p:pic>
        <p:pic>
          <p:nvPicPr>
            <p:cNvPr id="82" name="Picture 81">
              <a:extLst>
                <a:ext uri="{FF2B5EF4-FFF2-40B4-BE49-F238E27FC236}">
                  <a16:creationId xmlns:a16="http://schemas.microsoft.com/office/drawing/2014/main" id="{E80741AC-E3C1-8349-9314-0A2114FE4960}"/>
                </a:ext>
              </a:extLst>
            </p:cNvPr>
            <p:cNvPicPr>
              <a:picLocks noChangeAspect="1"/>
            </p:cNvPicPr>
            <p:nvPr/>
          </p:nvPicPr>
          <p:blipFill rotWithShape="1">
            <a:blip r:embed="rId24"/>
            <a:srcRect l="8476" t="4226" r="7988" b="7538"/>
            <a:stretch/>
          </p:blipFill>
          <p:spPr>
            <a:xfrm>
              <a:off x="7850162" y="3642054"/>
              <a:ext cx="356242" cy="349413"/>
            </a:xfrm>
            <a:prstGeom prst="rect">
              <a:avLst/>
            </a:prstGeom>
          </p:spPr>
        </p:pic>
        <p:pic>
          <p:nvPicPr>
            <p:cNvPr id="84" name="Picture 83">
              <a:extLst>
                <a:ext uri="{FF2B5EF4-FFF2-40B4-BE49-F238E27FC236}">
                  <a16:creationId xmlns:a16="http://schemas.microsoft.com/office/drawing/2014/main" id="{7FC0C149-116C-E340-8A09-878EFF379736}"/>
                </a:ext>
              </a:extLst>
            </p:cNvPr>
            <p:cNvPicPr>
              <a:picLocks noChangeAspect="1"/>
            </p:cNvPicPr>
            <p:nvPr/>
          </p:nvPicPr>
          <p:blipFill rotWithShape="1">
            <a:blip r:embed="rId25"/>
            <a:srcRect l="10235" t="3104" r="5901" b="9431"/>
            <a:stretch/>
          </p:blipFill>
          <p:spPr>
            <a:xfrm>
              <a:off x="7963150" y="3957555"/>
              <a:ext cx="357647" cy="346361"/>
            </a:xfrm>
            <a:prstGeom prst="rect">
              <a:avLst/>
            </a:prstGeom>
          </p:spPr>
        </p:pic>
        <p:sp>
          <p:nvSpPr>
            <p:cNvPr id="141" name="Oval 140">
              <a:extLst>
                <a:ext uri="{FF2B5EF4-FFF2-40B4-BE49-F238E27FC236}">
                  <a16:creationId xmlns:a16="http://schemas.microsoft.com/office/drawing/2014/main" id="{5D425EC2-1F3A-B84B-9DD8-F6435AAF198C}"/>
                </a:ext>
              </a:extLst>
            </p:cNvPr>
            <p:cNvSpPr/>
            <p:nvPr/>
          </p:nvSpPr>
          <p:spPr>
            <a:xfrm>
              <a:off x="8147793" y="3483673"/>
              <a:ext cx="657736" cy="657736"/>
            </a:xfrm>
            <a:prstGeom prst="ellipse">
              <a:avLst/>
            </a:prstGeom>
            <a:noFill/>
            <a:ln w="3175">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2" name="Oval 141">
              <a:extLst>
                <a:ext uri="{FF2B5EF4-FFF2-40B4-BE49-F238E27FC236}">
                  <a16:creationId xmlns:a16="http://schemas.microsoft.com/office/drawing/2014/main" id="{E3D8498F-F871-C64D-A8D9-31845AB17148}"/>
                </a:ext>
              </a:extLst>
            </p:cNvPr>
            <p:cNvSpPr>
              <a:spLocks noChangeAspect="1"/>
            </p:cNvSpPr>
            <p:nvPr/>
          </p:nvSpPr>
          <p:spPr>
            <a:xfrm flipV="1">
              <a:off x="8820365" y="2828699"/>
              <a:ext cx="29670" cy="29670"/>
            </a:xfrm>
            <a:prstGeom prst="ellipse">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5" name="Oval 144">
              <a:extLst>
                <a:ext uri="{FF2B5EF4-FFF2-40B4-BE49-F238E27FC236}">
                  <a16:creationId xmlns:a16="http://schemas.microsoft.com/office/drawing/2014/main" id="{F7F8E0E4-494F-4946-BE1D-82D130CB8D22}"/>
                </a:ext>
              </a:extLst>
            </p:cNvPr>
            <p:cNvSpPr>
              <a:spLocks noChangeAspect="1"/>
            </p:cNvSpPr>
            <p:nvPr/>
          </p:nvSpPr>
          <p:spPr>
            <a:xfrm flipH="1" flipV="1">
              <a:off x="8817201" y="2910665"/>
              <a:ext cx="35998" cy="36000"/>
            </a:xfrm>
            <a:prstGeom prst="ellipse">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50" name="Oval 149">
              <a:extLst>
                <a:ext uri="{FF2B5EF4-FFF2-40B4-BE49-F238E27FC236}">
                  <a16:creationId xmlns:a16="http://schemas.microsoft.com/office/drawing/2014/main" id="{0327B92A-A045-D447-950F-A5414842EFC3}"/>
                </a:ext>
              </a:extLst>
            </p:cNvPr>
            <p:cNvSpPr/>
            <p:nvPr/>
          </p:nvSpPr>
          <p:spPr>
            <a:xfrm>
              <a:off x="7689512" y="3034838"/>
              <a:ext cx="1559990" cy="1559990"/>
            </a:xfrm>
            <a:prstGeom prst="ellipse">
              <a:avLst/>
            </a:prstGeom>
            <a:noFill/>
            <a:ln w="3175">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sp>
        <p:nvSpPr>
          <p:cNvPr id="40" name="Rectangle 39">
            <a:extLst>
              <a:ext uri="{FF2B5EF4-FFF2-40B4-BE49-F238E27FC236}">
                <a16:creationId xmlns:a16="http://schemas.microsoft.com/office/drawing/2014/main" id="{7D32AD90-4BAA-3A43-A8C2-A4EC493B35A4}"/>
              </a:ext>
            </a:extLst>
          </p:cNvPr>
          <p:cNvSpPr/>
          <p:nvPr/>
        </p:nvSpPr>
        <p:spPr>
          <a:xfrm>
            <a:off x="8123514" y="4213291"/>
            <a:ext cx="1922195" cy="954107"/>
          </a:xfrm>
          <a:prstGeom prst="rect">
            <a:avLst/>
          </a:prstGeom>
        </p:spPr>
        <p:txBody>
          <a:bodyPr wrap="square">
            <a:spAutoFit/>
          </a:bodyPr>
          <a:lstStyle/>
          <a:p>
            <a:r>
              <a:rPr lang="en-US" sz="800" b="1" dirty="0"/>
              <a:t>Asymptotic performance </a:t>
            </a:r>
            <a:r>
              <a:rPr lang="en-US" sz="800" dirty="0"/>
              <a:t>reached with a </a:t>
            </a:r>
            <a:r>
              <a:rPr lang="en-US" sz="800" dirty="0" err="1"/>
              <a:t>minium</a:t>
            </a:r>
            <a:r>
              <a:rPr lang="en-US" sz="800" dirty="0"/>
              <a:t> of 4 blocks of data: accuracy 0.44 </a:t>
            </a:r>
            <a:r>
              <a:rPr lang="en-GB" sz="800" dirty="0">
                <a:sym typeface="Symbol" pitchFamily="2" charset="2"/>
              </a:rPr>
              <a:t></a:t>
            </a:r>
            <a:r>
              <a:rPr lang="en-US" sz="800" dirty="0"/>
              <a:t> 0.10 degree of visual angles (N=318) corresponding</a:t>
            </a:r>
            <a:r>
              <a:rPr lang="en-GB" sz="800" dirty="0"/>
              <a:t> to an accuracy of 3 mm at a 40 cm reading distance and  3cm at a 4 meter recommended distance for watching a 32” TV. </a:t>
            </a:r>
            <a:endParaRPr lang="en-US" sz="800" b="1" dirty="0"/>
          </a:p>
        </p:txBody>
      </p:sp>
      <p:pic>
        <p:nvPicPr>
          <p:cNvPr id="56" name="Picture 55">
            <a:extLst>
              <a:ext uri="{FF2B5EF4-FFF2-40B4-BE49-F238E27FC236}">
                <a16:creationId xmlns:a16="http://schemas.microsoft.com/office/drawing/2014/main" id="{57B4FCAC-F78D-D34C-A8E1-33BBE12E1F1E}"/>
              </a:ext>
            </a:extLst>
          </p:cNvPr>
          <p:cNvPicPr>
            <a:picLocks noChangeAspect="1"/>
          </p:cNvPicPr>
          <p:nvPr/>
        </p:nvPicPr>
        <p:blipFill>
          <a:blip r:embed="rId26"/>
          <a:stretch>
            <a:fillRect/>
          </a:stretch>
        </p:blipFill>
        <p:spPr>
          <a:xfrm>
            <a:off x="2576031" y="3169203"/>
            <a:ext cx="1461204" cy="2392147"/>
          </a:xfrm>
          <a:prstGeom prst="rect">
            <a:avLst/>
          </a:prstGeom>
        </p:spPr>
      </p:pic>
      <p:pic>
        <p:nvPicPr>
          <p:cNvPr id="60" name="Picture 59">
            <a:extLst>
              <a:ext uri="{FF2B5EF4-FFF2-40B4-BE49-F238E27FC236}">
                <a16:creationId xmlns:a16="http://schemas.microsoft.com/office/drawing/2014/main" id="{783C96EC-D565-F14B-92F6-E5DB971AA9ED}"/>
              </a:ext>
            </a:extLst>
          </p:cNvPr>
          <p:cNvPicPr>
            <a:picLocks noChangeAspect="1"/>
          </p:cNvPicPr>
          <p:nvPr/>
        </p:nvPicPr>
        <p:blipFill>
          <a:blip r:embed="rId27"/>
          <a:stretch>
            <a:fillRect/>
          </a:stretch>
        </p:blipFill>
        <p:spPr>
          <a:xfrm>
            <a:off x="4144161" y="3196146"/>
            <a:ext cx="1206358" cy="2375937"/>
          </a:xfrm>
          <a:prstGeom prst="rect">
            <a:avLst/>
          </a:prstGeom>
        </p:spPr>
      </p:pic>
      <p:sp>
        <p:nvSpPr>
          <p:cNvPr id="92" name="Rectangle 91">
            <a:extLst>
              <a:ext uri="{FF2B5EF4-FFF2-40B4-BE49-F238E27FC236}">
                <a16:creationId xmlns:a16="http://schemas.microsoft.com/office/drawing/2014/main" id="{30E9E679-0414-E448-AAFB-DB78A0023C40}"/>
              </a:ext>
            </a:extLst>
          </p:cNvPr>
          <p:cNvSpPr/>
          <p:nvPr/>
        </p:nvSpPr>
        <p:spPr>
          <a:xfrm>
            <a:off x="7917602" y="6512849"/>
            <a:ext cx="4093065" cy="184666"/>
          </a:xfrm>
          <a:prstGeom prst="rect">
            <a:avLst/>
          </a:prstGeom>
        </p:spPr>
        <p:txBody>
          <a:bodyPr wrap="square">
            <a:spAutoFit/>
          </a:bodyPr>
          <a:lstStyle/>
          <a:p>
            <a:pPr>
              <a:spcBef>
                <a:spcPct val="20000"/>
              </a:spcBef>
            </a:pPr>
            <a:r>
              <a:rPr lang="en-US" sz="600" dirty="0"/>
              <a:t>We thank G.F Wong, PKY. Chan, SW. Yan, L. Pei., </a:t>
            </a:r>
            <a:r>
              <a:rPr lang="en-US" sz="600" dirty="0" err="1"/>
              <a:t>Privatera</a:t>
            </a:r>
            <a:r>
              <a:rPr lang="en-US" sz="600" dirty="0"/>
              <a:t> A. J. and Dr. JY. Liu of the for their assistance. </a:t>
            </a:r>
          </a:p>
        </p:txBody>
      </p:sp>
      <p:sp>
        <p:nvSpPr>
          <p:cNvPr id="11" name="TextBox 10">
            <a:extLst>
              <a:ext uri="{FF2B5EF4-FFF2-40B4-BE49-F238E27FC236}">
                <a16:creationId xmlns:a16="http://schemas.microsoft.com/office/drawing/2014/main" id="{7163BFCC-23E8-0F4E-83D4-3D9F2B9B3BF2}"/>
              </a:ext>
            </a:extLst>
          </p:cNvPr>
          <p:cNvSpPr txBox="1"/>
          <p:nvPr/>
        </p:nvSpPr>
        <p:spPr>
          <a:xfrm rot="16200000">
            <a:off x="5544129" y="4849635"/>
            <a:ext cx="968650" cy="215444"/>
          </a:xfrm>
          <a:prstGeom prst="rect">
            <a:avLst/>
          </a:prstGeom>
          <a:noFill/>
        </p:spPr>
        <p:txBody>
          <a:bodyPr wrap="square" rtlCol="0">
            <a:spAutoFit/>
          </a:bodyPr>
          <a:lstStyle/>
          <a:p>
            <a:r>
              <a:rPr lang="en-US" sz="800" dirty="0"/>
              <a:t>Mode Parameters</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27F09F69-A94A-8F4C-AF34-C508D530B00B}"/>
                  </a:ext>
                </a:extLst>
              </p:cNvPr>
              <p:cNvSpPr txBox="1"/>
              <p:nvPr/>
            </p:nvSpPr>
            <p:spPr>
              <a:xfrm>
                <a:off x="7171987" y="5926208"/>
                <a:ext cx="114454" cy="1077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700" i="1" smtClean="0">
                              <a:latin typeface="Cambria Math" panose="02040503050406030204" pitchFamily="18" charset="0"/>
                            </a:rPr>
                          </m:ctrlPr>
                        </m:sSubPr>
                        <m:e>
                          <m:r>
                            <a:rPr lang="en-GB" sz="700" b="0" i="1" smtClean="0">
                              <a:latin typeface="Cambria Math" panose="02040503050406030204" pitchFamily="18" charset="0"/>
                            </a:rPr>
                            <m:t>𝑎</m:t>
                          </m:r>
                        </m:e>
                        <m:sub>
                          <m:r>
                            <a:rPr lang="en-GB" sz="700" b="0" i="1" smtClean="0">
                              <a:latin typeface="Cambria Math" panose="02040503050406030204" pitchFamily="18" charset="0"/>
                            </a:rPr>
                            <m:t>𝑥</m:t>
                          </m:r>
                        </m:sub>
                      </m:sSub>
                    </m:oMath>
                  </m:oMathPara>
                </a14:m>
                <a:endParaRPr lang="en-US" sz="700" dirty="0"/>
              </a:p>
            </p:txBody>
          </p:sp>
        </mc:Choice>
        <mc:Fallback>
          <p:sp>
            <p:nvSpPr>
              <p:cNvPr id="53" name="TextBox 52">
                <a:extLst>
                  <a:ext uri="{FF2B5EF4-FFF2-40B4-BE49-F238E27FC236}">
                    <a16:creationId xmlns:a16="http://schemas.microsoft.com/office/drawing/2014/main" id="{27F09F69-A94A-8F4C-AF34-C508D530B00B}"/>
                  </a:ext>
                </a:extLst>
              </p:cNvPr>
              <p:cNvSpPr txBox="1">
                <a:spLocks noRot="1" noChangeAspect="1" noMove="1" noResize="1" noEditPoints="1" noAdjustHandles="1" noChangeArrowheads="1" noChangeShapeType="1" noTextEdit="1"/>
              </p:cNvSpPr>
              <p:nvPr/>
            </p:nvSpPr>
            <p:spPr>
              <a:xfrm>
                <a:off x="7171987" y="5926208"/>
                <a:ext cx="114454" cy="107722"/>
              </a:xfrm>
              <a:prstGeom prst="rect">
                <a:avLst/>
              </a:prstGeom>
              <a:blipFill>
                <a:blip r:embed="rId28"/>
                <a:stretch>
                  <a:fillRect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3" name="TextBox 172">
                <a:extLst>
                  <a:ext uri="{FF2B5EF4-FFF2-40B4-BE49-F238E27FC236}">
                    <a16:creationId xmlns:a16="http://schemas.microsoft.com/office/drawing/2014/main" id="{707354C2-7C57-9E4A-99BB-73E34E8507A0}"/>
                  </a:ext>
                </a:extLst>
              </p:cNvPr>
              <p:cNvSpPr txBox="1"/>
              <p:nvPr/>
            </p:nvSpPr>
            <p:spPr>
              <a:xfrm>
                <a:off x="7594069" y="5926330"/>
                <a:ext cx="110030" cy="1077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700" i="1" smtClean="0">
                              <a:latin typeface="Cambria Math" panose="02040503050406030204" pitchFamily="18" charset="0"/>
                            </a:rPr>
                          </m:ctrlPr>
                        </m:sSubPr>
                        <m:e>
                          <m:r>
                            <a:rPr lang="en-GB" sz="700" b="0" i="1" smtClean="0">
                              <a:latin typeface="Cambria Math" panose="02040503050406030204" pitchFamily="18" charset="0"/>
                            </a:rPr>
                            <m:t>𝑏</m:t>
                          </m:r>
                        </m:e>
                        <m:sub>
                          <m:r>
                            <a:rPr lang="en-GB" sz="700" b="0" i="1" smtClean="0">
                              <a:latin typeface="Cambria Math" panose="02040503050406030204" pitchFamily="18" charset="0"/>
                            </a:rPr>
                            <m:t>𝑥</m:t>
                          </m:r>
                        </m:sub>
                      </m:sSub>
                    </m:oMath>
                  </m:oMathPara>
                </a14:m>
                <a:endParaRPr lang="en-US" sz="700" dirty="0"/>
              </a:p>
            </p:txBody>
          </p:sp>
        </mc:Choice>
        <mc:Fallback>
          <p:sp>
            <p:nvSpPr>
              <p:cNvPr id="173" name="TextBox 172">
                <a:extLst>
                  <a:ext uri="{FF2B5EF4-FFF2-40B4-BE49-F238E27FC236}">
                    <a16:creationId xmlns:a16="http://schemas.microsoft.com/office/drawing/2014/main" id="{707354C2-7C57-9E4A-99BB-73E34E8507A0}"/>
                  </a:ext>
                </a:extLst>
              </p:cNvPr>
              <p:cNvSpPr txBox="1">
                <a:spLocks noRot="1" noChangeAspect="1" noMove="1" noResize="1" noEditPoints="1" noAdjustHandles="1" noChangeArrowheads="1" noChangeShapeType="1" noTextEdit="1"/>
              </p:cNvSpPr>
              <p:nvPr/>
            </p:nvSpPr>
            <p:spPr>
              <a:xfrm>
                <a:off x="7594069" y="5926330"/>
                <a:ext cx="110030" cy="107722"/>
              </a:xfrm>
              <a:prstGeom prst="rect">
                <a:avLst/>
              </a:prstGeom>
              <a:blipFill>
                <a:blip r:embed="rId29"/>
                <a:stretch>
                  <a:fillRect l="-10000" b="-11111"/>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19EF4C14-4297-404F-82EF-F76C20147B88}"/>
              </a:ext>
            </a:extLst>
          </p:cNvPr>
          <p:cNvSpPr txBox="1"/>
          <p:nvPr/>
        </p:nvSpPr>
        <p:spPr>
          <a:xfrm rot="16200000">
            <a:off x="5551304" y="5873083"/>
            <a:ext cx="968650" cy="215444"/>
          </a:xfrm>
          <a:prstGeom prst="rect">
            <a:avLst/>
          </a:prstGeom>
          <a:noFill/>
        </p:spPr>
        <p:txBody>
          <a:bodyPr wrap="square" rtlCol="0">
            <a:spAutoFit/>
          </a:bodyPr>
          <a:lstStyle/>
          <a:p>
            <a:r>
              <a:rPr lang="en-US" sz="800" dirty="0"/>
              <a:t>Mode Parameters</a:t>
            </a:r>
          </a:p>
        </p:txBody>
      </p:sp>
      <p:sp>
        <p:nvSpPr>
          <p:cNvPr id="58" name="Rectangle 57">
            <a:extLst>
              <a:ext uri="{FF2B5EF4-FFF2-40B4-BE49-F238E27FC236}">
                <a16:creationId xmlns:a16="http://schemas.microsoft.com/office/drawing/2014/main" id="{60B1001B-0960-034B-98CC-011E351E88E9}"/>
              </a:ext>
            </a:extLst>
          </p:cNvPr>
          <p:cNvSpPr/>
          <p:nvPr/>
        </p:nvSpPr>
        <p:spPr>
          <a:xfrm>
            <a:off x="6383442" y="4547495"/>
            <a:ext cx="1286429" cy="169277"/>
          </a:xfrm>
          <a:prstGeom prst="rect">
            <a:avLst/>
          </a:prstGeom>
        </p:spPr>
        <p:txBody>
          <a:bodyPr wrap="square">
            <a:spAutoFit/>
          </a:bodyPr>
          <a:lstStyle/>
          <a:p>
            <a:pPr algn="ctr">
              <a:spcBef>
                <a:spcPct val="20000"/>
              </a:spcBef>
            </a:pPr>
            <a:r>
              <a:rPr lang="en-GB" sz="500" dirty="0"/>
              <a:t>R = 0.968 </a:t>
            </a:r>
            <a:r>
              <a:rPr lang="en-GB" sz="500" dirty="0">
                <a:sym typeface="Symbol" pitchFamily="2" charset="2"/>
              </a:rPr>
              <a:t> </a:t>
            </a:r>
            <a:r>
              <a:rPr lang="en-GB" sz="500" dirty="0"/>
              <a:t>0.001; R</a:t>
            </a:r>
            <a:r>
              <a:rPr lang="en-GB" sz="500" baseline="30000" dirty="0"/>
              <a:t>2 </a:t>
            </a:r>
            <a:r>
              <a:rPr lang="en-GB" sz="500" dirty="0"/>
              <a:t>= 0.937 </a:t>
            </a:r>
            <a:r>
              <a:rPr lang="en-GB" sz="500" dirty="0">
                <a:sym typeface="Symbol" pitchFamily="2" charset="2"/>
              </a:rPr>
              <a:t> </a:t>
            </a:r>
            <a:r>
              <a:rPr lang="en-GB" sz="500" dirty="0"/>
              <a:t>0.002 (N=7)</a:t>
            </a:r>
          </a:p>
        </p:txBody>
      </p:sp>
      <p:sp>
        <p:nvSpPr>
          <p:cNvPr id="61" name="Rectangle 60">
            <a:extLst>
              <a:ext uri="{FF2B5EF4-FFF2-40B4-BE49-F238E27FC236}">
                <a16:creationId xmlns:a16="http://schemas.microsoft.com/office/drawing/2014/main" id="{3DC20ED8-D4BE-C440-8E21-AD2BE8818CE1}"/>
              </a:ext>
            </a:extLst>
          </p:cNvPr>
          <p:cNvSpPr/>
          <p:nvPr/>
        </p:nvSpPr>
        <p:spPr>
          <a:xfrm>
            <a:off x="10398804" y="2164621"/>
            <a:ext cx="1412165" cy="1421928"/>
          </a:xfrm>
          <a:prstGeom prst="rect">
            <a:avLst/>
          </a:prstGeom>
        </p:spPr>
        <p:txBody>
          <a:bodyPr wrap="square">
            <a:spAutoFit/>
          </a:bodyPr>
          <a:lstStyle/>
          <a:p>
            <a:pPr marL="171450" indent="-171450">
              <a:spcBef>
                <a:spcPct val="20000"/>
              </a:spcBef>
              <a:buFont typeface="Arial" panose="020B0604020202020204" pitchFamily="34" charset="0"/>
              <a:buChar char="•"/>
            </a:pPr>
            <a:r>
              <a:rPr lang="en-US" sz="800" dirty="0"/>
              <a:t>SOBI-DANS performance: an example</a:t>
            </a:r>
          </a:p>
          <a:p>
            <a:pPr marL="171450" indent="-171450">
              <a:spcBef>
                <a:spcPct val="20000"/>
              </a:spcBef>
              <a:buFont typeface="Arial" panose="020B0604020202020204" pitchFamily="34" charset="0"/>
              <a:buChar char="•"/>
            </a:pPr>
            <a:r>
              <a:rPr lang="en-US" sz="800" dirty="0">
                <a:solidFill>
                  <a:srgbClr val="FF0000"/>
                </a:solidFill>
              </a:rPr>
              <a:t>Testing data from Block ?</a:t>
            </a:r>
          </a:p>
          <a:p>
            <a:pPr marL="171450" indent="-171450">
              <a:spcBef>
                <a:spcPct val="20000"/>
              </a:spcBef>
              <a:buFont typeface="Arial" panose="020B0604020202020204" pitchFamily="34" charset="0"/>
              <a:buChar char="•"/>
            </a:pPr>
            <a:r>
              <a:rPr lang="en-US" sz="800" dirty="0">
                <a:solidFill>
                  <a:srgbClr val="FF0000"/>
                </a:solidFill>
              </a:rPr>
              <a:t>Predictions made by M?</a:t>
            </a:r>
          </a:p>
          <a:p>
            <a:pPr marL="171450" indent="-171450">
              <a:spcBef>
                <a:spcPct val="20000"/>
              </a:spcBef>
              <a:buFont typeface="Arial" panose="020B0604020202020204" pitchFamily="34" charset="0"/>
              <a:buChar char="•"/>
            </a:pPr>
            <a:r>
              <a:rPr lang="en-US" sz="800" dirty="0">
                <a:solidFill>
                  <a:srgbClr val="FF0000"/>
                </a:solidFill>
              </a:rPr>
              <a:t>Errors in vertical dimension is bigger</a:t>
            </a:r>
          </a:p>
          <a:p>
            <a:pPr marL="171450" indent="-171450">
              <a:spcBef>
                <a:spcPct val="20000"/>
              </a:spcBef>
              <a:buFont typeface="Arial" panose="020B0604020202020204" pitchFamily="34" charset="0"/>
              <a:buChar char="•"/>
            </a:pPr>
            <a:r>
              <a:rPr lang="en-US" sz="800" dirty="0">
                <a:solidFill>
                  <a:srgbClr val="FF0000"/>
                </a:solidFill>
              </a:rPr>
              <a:t>Only error in the horizontal dimension is further analyzed in this work</a:t>
            </a:r>
          </a:p>
        </p:txBody>
      </p:sp>
      <p:pic>
        <p:nvPicPr>
          <p:cNvPr id="7" name="Picture 6">
            <a:extLst>
              <a:ext uri="{FF2B5EF4-FFF2-40B4-BE49-F238E27FC236}">
                <a16:creationId xmlns:a16="http://schemas.microsoft.com/office/drawing/2014/main" id="{D27F5A87-A3FF-7C4D-8C89-441BF28D0444}"/>
              </a:ext>
            </a:extLst>
          </p:cNvPr>
          <p:cNvPicPr>
            <a:picLocks noChangeAspect="1"/>
          </p:cNvPicPr>
          <p:nvPr/>
        </p:nvPicPr>
        <p:blipFill>
          <a:blip r:embed="rId30"/>
          <a:stretch>
            <a:fillRect/>
          </a:stretch>
        </p:blipFill>
        <p:spPr>
          <a:xfrm>
            <a:off x="5939930" y="5345069"/>
            <a:ext cx="1816100" cy="1270000"/>
          </a:xfrm>
          <a:prstGeom prst="rect">
            <a:avLst/>
          </a:prstGeom>
        </p:spPr>
      </p:pic>
      <p:pic>
        <p:nvPicPr>
          <p:cNvPr id="63" name="Picture 62">
            <a:extLst>
              <a:ext uri="{FF2B5EF4-FFF2-40B4-BE49-F238E27FC236}">
                <a16:creationId xmlns:a16="http://schemas.microsoft.com/office/drawing/2014/main" id="{CB778781-397F-C442-A710-27F29956CE58}"/>
              </a:ext>
            </a:extLst>
          </p:cNvPr>
          <p:cNvPicPr>
            <a:picLocks noChangeAspect="1"/>
          </p:cNvPicPr>
          <p:nvPr/>
        </p:nvPicPr>
        <p:blipFill>
          <a:blip r:embed="rId31"/>
          <a:stretch>
            <a:fillRect/>
          </a:stretch>
        </p:blipFill>
        <p:spPr>
          <a:xfrm>
            <a:off x="9767496" y="3753964"/>
            <a:ext cx="2159000" cy="1701800"/>
          </a:xfrm>
          <a:prstGeom prst="rect">
            <a:avLst/>
          </a:prstGeom>
        </p:spPr>
      </p:pic>
      <p:sp>
        <p:nvSpPr>
          <p:cNvPr id="64" name="TextBox 63">
            <a:extLst>
              <a:ext uri="{FF2B5EF4-FFF2-40B4-BE49-F238E27FC236}">
                <a16:creationId xmlns:a16="http://schemas.microsoft.com/office/drawing/2014/main" id="{3B81DAEB-A5E7-8D4B-A9A7-C7608E9F3DD4}"/>
              </a:ext>
            </a:extLst>
          </p:cNvPr>
          <p:cNvSpPr txBox="1"/>
          <p:nvPr/>
        </p:nvSpPr>
        <p:spPr>
          <a:xfrm>
            <a:off x="10188015" y="3860752"/>
            <a:ext cx="1815384" cy="615553"/>
          </a:xfrm>
          <a:prstGeom prst="rect">
            <a:avLst/>
          </a:prstGeom>
          <a:noFill/>
        </p:spPr>
        <p:txBody>
          <a:bodyPr wrap="square" rtlCol="0">
            <a:spAutoFit/>
          </a:bodyPr>
          <a:lstStyle/>
          <a:p>
            <a:pPr algn="ctr"/>
            <a:r>
              <a:rPr lang="en-US" sz="800" dirty="0"/>
              <a:t>Error</a:t>
            </a:r>
            <a:r>
              <a:rPr lang="zh-CN" altLang="en-US" sz="800" dirty="0"/>
              <a:t> </a:t>
            </a:r>
            <a:r>
              <a:rPr lang="en-US" altLang="zh-CN" sz="800" dirty="0"/>
              <a:t>Between</a:t>
            </a:r>
            <a:r>
              <a:rPr lang="zh-CN" altLang="en-US" sz="800" dirty="0"/>
              <a:t> </a:t>
            </a:r>
            <a:r>
              <a:rPr lang="en-US" altLang="zh-CN" sz="800" dirty="0"/>
              <a:t>Gaze</a:t>
            </a:r>
            <a:r>
              <a:rPr lang="zh-CN" altLang="en-US" sz="800" dirty="0"/>
              <a:t> </a:t>
            </a:r>
            <a:r>
              <a:rPr lang="en-US" altLang="zh-CN" sz="800" dirty="0"/>
              <a:t>Position</a:t>
            </a:r>
            <a:r>
              <a:rPr lang="zh-CN" altLang="en-US" sz="800" dirty="0"/>
              <a:t> </a:t>
            </a:r>
            <a:r>
              <a:rPr lang="en-US" altLang="zh-CN" sz="800" dirty="0"/>
              <a:t>Predicted</a:t>
            </a:r>
            <a:r>
              <a:rPr lang="zh-CN" altLang="en-US" sz="800" dirty="0"/>
              <a:t> </a:t>
            </a:r>
            <a:r>
              <a:rPr lang="en-GB" altLang="zh-CN" sz="800" dirty="0"/>
              <a:t>by SOBI-DANS and Target position</a:t>
            </a:r>
            <a:endParaRPr lang="en-US" sz="800" dirty="0"/>
          </a:p>
          <a:p>
            <a:pPr algn="ctr"/>
            <a:endParaRPr lang="en-US" dirty="0"/>
          </a:p>
        </p:txBody>
      </p:sp>
      <p:sp>
        <p:nvSpPr>
          <p:cNvPr id="71" name="TextBox 70">
            <a:extLst>
              <a:ext uri="{FF2B5EF4-FFF2-40B4-BE49-F238E27FC236}">
                <a16:creationId xmlns:a16="http://schemas.microsoft.com/office/drawing/2014/main" id="{EC585DF1-504C-284F-958A-9F3C45EBACEB}"/>
              </a:ext>
            </a:extLst>
          </p:cNvPr>
          <p:cNvSpPr txBox="1"/>
          <p:nvPr/>
        </p:nvSpPr>
        <p:spPr>
          <a:xfrm rot="16200000">
            <a:off x="9443695" y="4548978"/>
            <a:ext cx="1392143" cy="215444"/>
          </a:xfrm>
          <a:prstGeom prst="rect">
            <a:avLst/>
          </a:prstGeom>
          <a:noFill/>
        </p:spPr>
        <p:txBody>
          <a:bodyPr wrap="square" rtlCol="0">
            <a:spAutoFit/>
          </a:bodyPr>
          <a:lstStyle>
            <a:defPPr>
              <a:defRPr lang="en-US"/>
            </a:defPPr>
            <a:lvl1pPr algn="ctr">
              <a:defRPr sz="800"/>
            </a:lvl1pPr>
          </a:lstStyle>
          <a:p>
            <a:r>
              <a:rPr lang="en-US" dirty="0"/>
              <a:t>Error (</a:t>
            </a:r>
            <a:r>
              <a:rPr lang="en-US" dirty="0" err="1"/>
              <a:t>Deg</a:t>
            </a:r>
            <a:r>
              <a:rPr lang="en-US" dirty="0"/>
              <a:t> of Visual Angle)</a:t>
            </a:r>
          </a:p>
        </p:txBody>
      </p:sp>
    </p:spTree>
    <p:extLst>
      <p:ext uri="{BB962C8B-B14F-4D97-AF65-F5344CB8AC3E}">
        <p14:creationId xmlns:p14="http://schemas.microsoft.com/office/powerpoint/2010/main" val="411397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4627</TotalTime>
  <Words>716</Words>
  <Application>Microsoft Macintosh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等线</vt:lpstr>
      <vt:lpstr>Arial</vt:lpstr>
      <vt:lpstr>Calibri</vt:lpstr>
      <vt:lpstr>Calibri Light</vt:lpstr>
      <vt:lpstr>Cambria Math</vt:lpstr>
      <vt:lpstr>Symbol</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Cognix Limited</cp:lastModifiedBy>
  <cp:revision>372</cp:revision>
  <dcterms:created xsi:type="dcterms:W3CDTF">2020-04-28T02:46:01Z</dcterms:created>
  <dcterms:modified xsi:type="dcterms:W3CDTF">2020-05-04T13:28:36Z</dcterms:modified>
</cp:coreProperties>
</file>