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is Hervais-Adelman" initials="A" lastIdx="7" clrIdx="0">
    <p:extLst>
      <p:ext uri="{19B8F6BF-5375-455C-9EA6-DF929625EA0E}">
        <p15:presenceInfo xmlns:p15="http://schemas.microsoft.com/office/powerpoint/2012/main" userId="Alexis Hervais-Adel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7B3FC6-D94F-4342-89B3-27A610B0A526}" v="66" dt="2020-04-30T19:02:53.102"/>
    <p1510:client id="{A672E5D8-EA2B-4994-9E9D-CF833615F743}" v="882" dt="2020-04-30T18:38:42.1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p:scale>
          <a:sx n="75" d="100"/>
          <a:sy n="75" d="100"/>
        </p:scale>
        <p:origin x="-3084" y="-96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Becker" userId="S::robert.becker@psychologie.uzh.ch::2cdc4967-e20b-4f7b-9d9a-5032ad4cd365" providerId="AD" clId="Web-{537B3FC6-D94F-4342-89B3-27A610B0A526}"/>
    <pc:docChg chg="modSld">
      <pc:chgData name="Robert Becker" userId="S::robert.becker@psychologie.uzh.ch::2cdc4967-e20b-4f7b-9d9a-5032ad4cd365" providerId="AD" clId="Web-{537B3FC6-D94F-4342-89B3-27A610B0A526}" dt="2020-04-30T19:02:53.102" v="61" actId="20577"/>
      <pc:docMkLst>
        <pc:docMk/>
      </pc:docMkLst>
      <pc:sldChg chg="addSp delSp modSp">
        <pc:chgData name="Robert Becker" userId="S::robert.becker@psychologie.uzh.ch::2cdc4967-e20b-4f7b-9d9a-5032ad4cd365" providerId="AD" clId="Web-{537B3FC6-D94F-4342-89B3-27A610B0A526}" dt="2020-04-30T19:02:53.102" v="60" actId="20577"/>
        <pc:sldMkLst>
          <pc:docMk/>
          <pc:sldMk cId="1426076459" sldId="256"/>
        </pc:sldMkLst>
        <pc:spChg chg="mod">
          <ac:chgData name="Robert Becker" userId="S::robert.becker@psychologie.uzh.ch::2cdc4967-e20b-4f7b-9d9a-5032ad4cd365" providerId="AD" clId="Web-{537B3FC6-D94F-4342-89B3-27A610B0A526}" dt="2020-04-30T19:02:53.102" v="60" actId="20577"/>
          <ac:spMkLst>
            <pc:docMk/>
            <pc:sldMk cId="1426076459" sldId="256"/>
            <ac:spMk id="29" creationId="{16FE400B-95D4-4ACA-A01B-EEDDA7BAF9E2}"/>
          </ac:spMkLst>
        </pc:spChg>
        <pc:spChg chg="add del mod">
          <ac:chgData name="Robert Becker" userId="S::robert.becker@psychologie.uzh.ch::2cdc4967-e20b-4f7b-9d9a-5032ad4cd365" providerId="AD" clId="Web-{537B3FC6-D94F-4342-89B3-27A610B0A526}" dt="2020-04-30T19:01:09.148" v="25"/>
          <ac:spMkLst>
            <pc:docMk/>
            <pc:sldMk cId="1426076459" sldId="256"/>
            <ac:spMk id="46" creationId="{6A95818E-AB9E-4AD9-916B-6E4A908321FD}"/>
          </ac:spMkLst>
        </pc:spChg>
        <pc:spChg chg="add mod">
          <ac:chgData name="Robert Becker" userId="S::robert.becker@psychologie.uzh.ch::2cdc4967-e20b-4f7b-9d9a-5032ad4cd365" providerId="AD" clId="Web-{537B3FC6-D94F-4342-89B3-27A610B0A526}" dt="2020-04-30T19:02:30.523" v="38" actId="1076"/>
          <ac:spMkLst>
            <pc:docMk/>
            <pc:sldMk cId="1426076459" sldId="256"/>
            <ac:spMk id="47" creationId="{EF25B8D9-7865-4B08-9F5C-A99A1FA1F095}"/>
          </ac:spMkLst>
        </pc:spChg>
        <pc:spChg chg="add mod">
          <ac:chgData name="Robert Becker" userId="S::robert.becker@psychologie.uzh.ch::2cdc4967-e20b-4f7b-9d9a-5032ad4cd365" providerId="AD" clId="Web-{537B3FC6-D94F-4342-89B3-27A610B0A526}" dt="2020-04-30T19:02:30.711" v="39" actId="1076"/>
          <ac:spMkLst>
            <pc:docMk/>
            <pc:sldMk cId="1426076459" sldId="256"/>
            <ac:spMk id="48" creationId="{D9B0F32C-F438-4A10-9933-901ADCB408BA}"/>
          </ac:spMkLst>
        </pc:spChg>
        <pc:spChg chg="add mod">
          <ac:chgData name="Robert Becker" userId="S::robert.becker@psychologie.uzh.ch::2cdc4967-e20b-4f7b-9d9a-5032ad4cd365" providerId="AD" clId="Web-{537B3FC6-D94F-4342-89B3-27A610B0A526}" dt="2020-04-30T19:02:03.945" v="37" actId="1076"/>
          <ac:spMkLst>
            <pc:docMk/>
            <pc:sldMk cId="1426076459" sldId="256"/>
            <ac:spMk id="49" creationId="{EE804EB7-B700-4038-A216-4045931B7BE0}"/>
          </ac:spMkLst>
        </pc:spChg>
        <pc:spChg chg="add mod">
          <ac:chgData name="Robert Becker" userId="S::robert.becker@psychologie.uzh.ch::2cdc4967-e20b-4f7b-9d9a-5032ad4cd365" providerId="AD" clId="Web-{537B3FC6-D94F-4342-89B3-27A610B0A526}" dt="2020-04-30T19:01:54.226" v="36" actId="1076"/>
          <ac:spMkLst>
            <pc:docMk/>
            <pc:sldMk cId="1426076459" sldId="256"/>
            <ac:spMk id="50" creationId="{D76D41BB-F0FF-4EBE-9C6E-0BE309CB6908}"/>
          </ac:spMkLst>
        </pc:spChg>
      </pc:sldChg>
    </pc:docChg>
  </pc:docChgLst>
  <pc:docChgLst>
    <pc:chgData name="Robert Becker" userId="S::robert.becker@psychologie.uzh.ch::2cdc4967-e20b-4f7b-9d9a-5032ad4cd365" providerId="AD" clId="Web-{A672E5D8-EA2B-4994-9E9D-CF833615F743}"/>
    <pc:docChg chg="modSld">
      <pc:chgData name="Robert Becker" userId="S::robert.becker@psychologie.uzh.ch::2cdc4967-e20b-4f7b-9d9a-5032ad4cd365" providerId="AD" clId="Web-{A672E5D8-EA2B-4994-9E9D-CF833615F743}" dt="2020-04-30T18:38:42.146" v="880" actId="20577"/>
      <pc:docMkLst>
        <pc:docMk/>
      </pc:docMkLst>
      <pc:sldChg chg="addSp delSp modSp delCm">
        <pc:chgData name="Robert Becker" userId="S::robert.becker@psychologie.uzh.ch::2cdc4967-e20b-4f7b-9d9a-5032ad4cd365" providerId="AD" clId="Web-{A672E5D8-EA2B-4994-9E9D-CF833615F743}" dt="2020-04-30T18:38:40.880" v="878" actId="20577"/>
        <pc:sldMkLst>
          <pc:docMk/>
          <pc:sldMk cId="1426076459" sldId="256"/>
        </pc:sldMkLst>
        <pc:spChg chg="mod">
          <ac:chgData name="Robert Becker" userId="S::robert.becker@psychologie.uzh.ch::2cdc4967-e20b-4f7b-9d9a-5032ad4cd365" providerId="AD" clId="Web-{A672E5D8-EA2B-4994-9E9D-CF833615F743}" dt="2020-04-30T17:52:20.078" v="553" actId="1076"/>
          <ac:spMkLst>
            <pc:docMk/>
            <pc:sldMk cId="1426076459" sldId="256"/>
            <ac:spMk id="3" creationId="{00000000-0000-0000-0000-000000000000}"/>
          </ac:spMkLst>
        </pc:spChg>
        <pc:spChg chg="mod">
          <ac:chgData name="Robert Becker" userId="S::robert.becker@psychologie.uzh.ch::2cdc4967-e20b-4f7b-9d9a-5032ad4cd365" providerId="AD" clId="Web-{A672E5D8-EA2B-4994-9E9D-CF833615F743}" dt="2020-04-30T18:36:10.663" v="857" actId="1076"/>
          <ac:spMkLst>
            <pc:docMk/>
            <pc:sldMk cId="1426076459" sldId="256"/>
            <ac:spMk id="6" creationId="{782A2FA1-631F-4582-B5A2-5EE57988F9AB}"/>
          </ac:spMkLst>
        </pc:spChg>
        <pc:spChg chg="add del">
          <ac:chgData name="Robert Becker" userId="S::robert.becker@psychologie.uzh.ch::2cdc4967-e20b-4f7b-9d9a-5032ad4cd365" providerId="AD" clId="Web-{A672E5D8-EA2B-4994-9E9D-CF833615F743}" dt="2020-04-30T17:44:10.773" v="381"/>
          <ac:spMkLst>
            <pc:docMk/>
            <pc:sldMk cId="1426076459" sldId="256"/>
            <ac:spMk id="7" creationId="{B8398376-B9B7-40EC-B134-83FE505260B8}"/>
          </ac:spMkLst>
        </pc:spChg>
        <pc:spChg chg="mod">
          <ac:chgData name="Robert Becker" userId="S::robert.becker@psychologie.uzh.ch::2cdc4967-e20b-4f7b-9d9a-5032ad4cd365" providerId="AD" clId="Web-{A672E5D8-EA2B-4994-9E9D-CF833615F743}" dt="2020-04-30T17:52:18.844" v="547" actId="1076"/>
          <ac:spMkLst>
            <pc:docMk/>
            <pc:sldMk cId="1426076459" sldId="256"/>
            <ac:spMk id="9" creationId="{00000000-0000-0000-0000-000000000000}"/>
          </ac:spMkLst>
        </pc:spChg>
        <pc:spChg chg="mod">
          <ac:chgData name="Robert Becker" userId="S::robert.becker@psychologie.uzh.ch::2cdc4967-e20b-4f7b-9d9a-5032ad4cd365" providerId="AD" clId="Web-{A672E5D8-EA2B-4994-9E9D-CF833615F743}" dt="2020-04-30T18:36:41.541" v="859" actId="1076"/>
          <ac:spMkLst>
            <pc:docMk/>
            <pc:sldMk cId="1426076459" sldId="256"/>
            <ac:spMk id="13" creationId="{F62ED70A-9970-4458-B653-9BB43AD93673}"/>
          </ac:spMkLst>
        </pc:spChg>
        <pc:spChg chg="mod">
          <ac:chgData name="Robert Becker" userId="S::robert.becker@psychologie.uzh.ch::2cdc4967-e20b-4f7b-9d9a-5032ad4cd365" providerId="AD" clId="Web-{A672E5D8-EA2B-4994-9E9D-CF833615F743}" dt="2020-04-30T18:35:07.516" v="842" actId="1076"/>
          <ac:spMkLst>
            <pc:docMk/>
            <pc:sldMk cId="1426076459" sldId="256"/>
            <ac:spMk id="14" creationId="{F74C926F-0348-47F3-9BD4-30F183FFF258}"/>
          </ac:spMkLst>
        </pc:spChg>
        <pc:spChg chg="add del">
          <ac:chgData name="Robert Becker" userId="S::robert.becker@psychologie.uzh.ch::2cdc4967-e20b-4f7b-9d9a-5032ad4cd365" providerId="AD" clId="Web-{A672E5D8-EA2B-4994-9E9D-CF833615F743}" dt="2020-04-30T17:44:08.898" v="380"/>
          <ac:spMkLst>
            <pc:docMk/>
            <pc:sldMk cId="1426076459" sldId="256"/>
            <ac:spMk id="15" creationId="{C17A1735-6A26-47AD-9CC8-BCDDD44308A1}"/>
          </ac:spMkLst>
        </pc:spChg>
        <pc:spChg chg="mod">
          <ac:chgData name="Robert Becker" userId="S::robert.becker@psychologie.uzh.ch::2cdc4967-e20b-4f7b-9d9a-5032ad4cd365" providerId="AD" clId="Web-{A672E5D8-EA2B-4994-9E9D-CF833615F743}" dt="2020-04-30T18:37:13.513" v="860" actId="1076"/>
          <ac:spMkLst>
            <pc:docMk/>
            <pc:sldMk cId="1426076459" sldId="256"/>
            <ac:spMk id="16" creationId="{2EDA6134-A549-4232-9E62-8173019FAC70}"/>
          </ac:spMkLst>
        </pc:spChg>
        <pc:spChg chg="mod">
          <ac:chgData name="Robert Becker" userId="S::robert.becker@psychologie.uzh.ch::2cdc4967-e20b-4f7b-9d9a-5032ad4cd365" providerId="AD" clId="Web-{A672E5D8-EA2B-4994-9E9D-CF833615F743}" dt="2020-04-30T18:21:12.577" v="714" actId="1076"/>
          <ac:spMkLst>
            <pc:docMk/>
            <pc:sldMk cId="1426076459" sldId="256"/>
            <ac:spMk id="17" creationId="{D272DDE3-84BB-49D1-838A-78F67C462BBF}"/>
          </ac:spMkLst>
        </pc:spChg>
        <pc:spChg chg="mod">
          <ac:chgData name="Robert Becker" userId="S::robert.becker@psychologie.uzh.ch::2cdc4967-e20b-4f7b-9d9a-5032ad4cd365" providerId="AD" clId="Web-{A672E5D8-EA2B-4994-9E9D-CF833615F743}" dt="2020-04-30T18:27:33.192" v="794" actId="1076"/>
          <ac:spMkLst>
            <pc:docMk/>
            <pc:sldMk cId="1426076459" sldId="256"/>
            <ac:spMk id="18" creationId="{FC73C5EE-10E7-4829-813D-B52D5002EA50}"/>
          </ac:spMkLst>
        </pc:spChg>
        <pc:spChg chg="mod">
          <ac:chgData name="Robert Becker" userId="S::robert.becker@psychologie.uzh.ch::2cdc4967-e20b-4f7b-9d9a-5032ad4cd365" providerId="AD" clId="Web-{A672E5D8-EA2B-4994-9E9D-CF833615F743}" dt="2020-04-30T18:34:50.202" v="838" actId="20577"/>
          <ac:spMkLst>
            <pc:docMk/>
            <pc:sldMk cId="1426076459" sldId="256"/>
            <ac:spMk id="19" creationId="{B265BF1F-573F-4345-A425-FC2C0CF661EA}"/>
          </ac:spMkLst>
        </pc:spChg>
        <pc:spChg chg="mod">
          <ac:chgData name="Robert Becker" userId="S::robert.becker@psychologie.uzh.ch::2cdc4967-e20b-4f7b-9d9a-5032ad4cd365" providerId="AD" clId="Web-{A672E5D8-EA2B-4994-9E9D-CF833615F743}" dt="2020-04-30T18:36:18.648" v="858" actId="1076"/>
          <ac:spMkLst>
            <pc:docMk/>
            <pc:sldMk cId="1426076459" sldId="256"/>
            <ac:spMk id="20" creationId="{8E28A583-56CB-43B2-B999-18FC6789D6A5}"/>
          </ac:spMkLst>
        </pc:spChg>
        <pc:spChg chg="mod">
          <ac:chgData name="Robert Becker" userId="S::robert.becker@psychologie.uzh.ch::2cdc4967-e20b-4f7b-9d9a-5032ad4cd365" providerId="AD" clId="Web-{A672E5D8-EA2B-4994-9E9D-CF833615F743}" dt="2020-04-30T17:35:29.513" v="282" actId="1076"/>
          <ac:spMkLst>
            <pc:docMk/>
            <pc:sldMk cId="1426076459" sldId="256"/>
            <ac:spMk id="21" creationId="{27181B77-4190-45DD-B64C-CAEEAC269766}"/>
          </ac:spMkLst>
        </pc:spChg>
        <pc:spChg chg="mod">
          <ac:chgData name="Robert Becker" userId="S::robert.becker@psychologie.uzh.ch::2cdc4967-e20b-4f7b-9d9a-5032ad4cd365" providerId="AD" clId="Web-{A672E5D8-EA2B-4994-9E9D-CF833615F743}" dt="2020-04-30T18:30:32.068" v="806" actId="20577"/>
          <ac:spMkLst>
            <pc:docMk/>
            <pc:sldMk cId="1426076459" sldId="256"/>
            <ac:spMk id="22" creationId="{2F0AB774-1890-4A1D-A268-CA757BD5BEE6}"/>
          </ac:spMkLst>
        </pc:spChg>
        <pc:spChg chg="mod">
          <ac:chgData name="Robert Becker" userId="S::robert.becker@psychologie.uzh.ch::2cdc4967-e20b-4f7b-9d9a-5032ad4cd365" providerId="AD" clId="Web-{A672E5D8-EA2B-4994-9E9D-CF833615F743}" dt="2020-04-30T18:37:13.732" v="861" actId="1076"/>
          <ac:spMkLst>
            <pc:docMk/>
            <pc:sldMk cId="1426076459" sldId="256"/>
            <ac:spMk id="23" creationId="{EA079D5D-8E30-40F0-AC56-4CAF9DE41DC0}"/>
          </ac:spMkLst>
        </pc:spChg>
        <pc:spChg chg="mod">
          <ac:chgData name="Robert Becker" userId="S::robert.becker@psychologie.uzh.ch::2cdc4967-e20b-4f7b-9d9a-5032ad4cd365" providerId="AD" clId="Web-{A672E5D8-EA2B-4994-9E9D-CF833615F743}" dt="2020-04-30T18:35:07.751" v="843" actId="1076"/>
          <ac:spMkLst>
            <pc:docMk/>
            <pc:sldMk cId="1426076459" sldId="256"/>
            <ac:spMk id="24" creationId="{EAF05D28-E827-4A0D-AD73-A5CEC5F1F079}"/>
          </ac:spMkLst>
        </pc:spChg>
        <pc:spChg chg="add del mod">
          <ac:chgData name="Robert Becker" userId="S::robert.becker@psychologie.uzh.ch::2cdc4967-e20b-4f7b-9d9a-5032ad4cd365" providerId="AD" clId="Web-{A672E5D8-EA2B-4994-9E9D-CF833615F743}" dt="2020-04-30T18:21:00.920" v="712" actId="1076"/>
          <ac:spMkLst>
            <pc:docMk/>
            <pc:sldMk cId="1426076459" sldId="256"/>
            <ac:spMk id="25" creationId="{E3088D51-6100-4B82-90D2-04DB0A08B2F8}"/>
          </ac:spMkLst>
        </pc:spChg>
        <pc:spChg chg="mod">
          <ac:chgData name="Robert Becker" userId="S::robert.becker@psychologie.uzh.ch::2cdc4967-e20b-4f7b-9d9a-5032ad4cd365" providerId="AD" clId="Web-{A672E5D8-EA2B-4994-9E9D-CF833615F743}" dt="2020-04-30T18:38:40.880" v="878" actId="20577"/>
          <ac:spMkLst>
            <pc:docMk/>
            <pc:sldMk cId="1426076459" sldId="256"/>
            <ac:spMk id="26" creationId="{7DE460A2-DE96-4146-9523-C7C2B7215FFC}"/>
          </ac:spMkLst>
        </pc:spChg>
        <pc:spChg chg="mod">
          <ac:chgData name="Robert Becker" userId="S::robert.becker@psychologie.uzh.ch::2cdc4967-e20b-4f7b-9d9a-5032ad4cd365" providerId="AD" clId="Web-{A672E5D8-EA2B-4994-9E9D-CF833615F743}" dt="2020-04-30T17:54:21.850" v="603" actId="20577"/>
          <ac:spMkLst>
            <pc:docMk/>
            <pc:sldMk cId="1426076459" sldId="256"/>
            <ac:spMk id="27" creationId="{EED9D249-1B59-4873-BF63-7C5A5085DFF8}"/>
          </ac:spMkLst>
        </pc:spChg>
        <pc:spChg chg="add del mod">
          <ac:chgData name="Robert Becker" userId="S::robert.becker@psychologie.uzh.ch::2cdc4967-e20b-4f7b-9d9a-5032ad4cd365" providerId="AD" clId="Web-{A672E5D8-EA2B-4994-9E9D-CF833615F743}" dt="2020-04-30T18:38:30.989" v="875" actId="20577"/>
          <ac:spMkLst>
            <pc:docMk/>
            <pc:sldMk cId="1426076459" sldId="256"/>
            <ac:spMk id="29" creationId="{16FE400B-95D4-4ACA-A01B-EEDDA7BAF9E2}"/>
          </ac:spMkLst>
        </pc:spChg>
        <pc:spChg chg="mod">
          <ac:chgData name="Robert Becker" userId="S::robert.becker@psychologie.uzh.ch::2cdc4967-e20b-4f7b-9d9a-5032ad4cd365" providerId="AD" clId="Web-{A672E5D8-EA2B-4994-9E9D-CF833615F743}" dt="2020-04-30T17:52:20.297" v="554" actId="1076"/>
          <ac:spMkLst>
            <pc:docMk/>
            <pc:sldMk cId="1426076459" sldId="256"/>
            <ac:spMk id="33" creationId="{00000000-0000-0000-0000-000000000000}"/>
          </ac:spMkLst>
        </pc:spChg>
        <pc:spChg chg="add del">
          <ac:chgData name="Robert Becker" userId="S::robert.becker@psychologie.uzh.ch::2cdc4967-e20b-4f7b-9d9a-5032ad4cd365" providerId="AD" clId="Web-{A672E5D8-EA2B-4994-9E9D-CF833615F743}" dt="2020-04-30T17:44:06.257" v="379"/>
          <ac:spMkLst>
            <pc:docMk/>
            <pc:sldMk cId="1426076459" sldId="256"/>
            <ac:spMk id="36" creationId="{7E17CCFC-8A0D-41F7-9E68-15193F13BB5B}"/>
          </ac:spMkLst>
        </pc:spChg>
        <pc:spChg chg="add del mod">
          <ac:chgData name="Robert Becker" userId="S::robert.becker@psychologie.uzh.ch::2cdc4967-e20b-4f7b-9d9a-5032ad4cd365" providerId="AD" clId="Web-{A672E5D8-EA2B-4994-9E9D-CF833615F743}" dt="2020-04-30T17:44:03.960" v="378"/>
          <ac:spMkLst>
            <pc:docMk/>
            <pc:sldMk cId="1426076459" sldId="256"/>
            <ac:spMk id="37" creationId="{E2F1E513-5B50-4400-BE4F-BDA9A11BEA08}"/>
          </ac:spMkLst>
        </pc:spChg>
        <pc:spChg chg="add mod">
          <ac:chgData name="Robert Becker" userId="S::robert.becker@psychologie.uzh.ch::2cdc4967-e20b-4f7b-9d9a-5032ad4cd365" providerId="AD" clId="Web-{A672E5D8-EA2B-4994-9E9D-CF833615F743}" dt="2020-04-30T17:52:21.406" v="559" actId="1076"/>
          <ac:spMkLst>
            <pc:docMk/>
            <pc:sldMk cId="1426076459" sldId="256"/>
            <ac:spMk id="39" creationId="{EDBF38B8-ECDB-4313-876A-E73025E3623D}"/>
          </ac:spMkLst>
        </pc:spChg>
        <pc:spChg chg="add mod">
          <ac:chgData name="Robert Becker" userId="S::robert.becker@psychologie.uzh.ch::2cdc4967-e20b-4f7b-9d9a-5032ad4cd365" providerId="AD" clId="Web-{A672E5D8-EA2B-4994-9E9D-CF833615F743}" dt="2020-04-30T17:52:21.610" v="560" actId="1076"/>
          <ac:spMkLst>
            <pc:docMk/>
            <pc:sldMk cId="1426076459" sldId="256"/>
            <ac:spMk id="40" creationId="{CE84ACA7-2304-48CF-8B7B-3E25AF2FE2BF}"/>
          </ac:spMkLst>
        </pc:spChg>
        <pc:spChg chg="mod">
          <ac:chgData name="Robert Becker" userId="S::robert.becker@psychologie.uzh.ch::2cdc4967-e20b-4f7b-9d9a-5032ad4cd365" providerId="AD" clId="Web-{A672E5D8-EA2B-4994-9E9D-CF833615F743}" dt="2020-04-30T17:52:21.188" v="558" actId="1076"/>
          <ac:spMkLst>
            <pc:docMk/>
            <pc:sldMk cId="1426076459" sldId="256"/>
            <ac:spMk id="41" creationId="{00000000-0000-0000-0000-000000000000}"/>
          </ac:spMkLst>
        </pc:spChg>
        <pc:spChg chg="add mod">
          <ac:chgData name="Robert Becker" userId="S::robert.becker@psychologie.uzh.ch::2cdc4967-e20b-4f7b-9d9a-5032ad4cd365" providerId="AD" clId="Web-{A672E5D8-EA2B-4994-9E9D-CF833615F743}" dt="2020-04-30T17:52:21.828" v="561" actId="1076"/>
          <ac:spMkLst>
            <pc:docMk/>
            <pc:sldMk cId="1426076459" sldId="256"/>
            <ac:spMk id="42" creationId="{5A9290EB-474F-4837-9559-0A3C69130D6E}"/>
          </ac:spMkLst>
        </pc:spChg>
        <pc:spChg chg="add mod">
          <ac:chgData name="Robert Becker" userId="S::robert.becker@psychologie.uzh.ch::2cdc4967-e20b-4f7b-9d9a-5032ad4cd365" providerId="AD" clId="Web-{A672E5D8-EA2B-4994-9E9D-CF833615F743}" dt="2020-04-30T17:52:22.047" v="562" actId="1076"/>
          <ac:spMkLst>
            <pc:docMk/>
            <pc:sldMk cId="1426076459" sldId="256"/>
            <ac:spMk id="43" creationId="{BF655E81-9573-4392-8085-45FF446C3169}"/>
          </ac:spMkLst>
        </pc:spChg>
        <pc:spChg chg="add mod">
          <ac:chgData name="Robert Becker" userId="S::robert.becker@psychologie.uzh.ch::2cdc4967-e20b-4f7b-9d9a-5032ad4cd365" providerId="AD" clId="Web-{A672E5D8-EA2B-4994-9E9D-CF833615F743}" dt="2020-04-30T17:52:22.250" v="563" actId="1076"/>
          <ac:spMkLst>
            <pc:docMk/>
            <pc:sldMk cId="1426076459" sldId="256"/>
            <ac:spMk id="44" creationId="{2C816767-65C3-498A-9113-678D18119F5C}"/>
          </ac:spMkLst>
        </pc:spChg>
        <pc:spChg chg="add mod">
          <ac:chgData name="Robert Becker" userId="S::robert.becker@psychologie.uzh.ch::2cdc4967-e20b-4f7b-9d9a-5032ad4cd365" providerId="AD" clId="Web-{A672E5D8-EA2B-4994-9E9D-CF833615F743}" dt="2020-04-30T18:38:20.926" v="872" actId="20577"/>
          <ac:spMkLst>
            <pc:docMk/>
            <pc:sldMk cId="1426076459" sldId="256"/>
            <ac:spMk id="45" creationId="{1E775C3F-E854-42F0-AD6B-0FBD2AFF49A7}"/>
          </ac:spMkLst>
        </pc:spChg>
        <pc:graphicFrameChg chg="mod modGraphic">
          <ac:chgData name="Robert Becker" userId="S::robert.becker@psychologie.uzh.ch::2cdc4967-e20b-4f7b-9d9a-5032ad4cd365" providerId="AD" clId="Web-{A672E5D8-EA2B-4994-9E9D-CF833615F743}" dt="2020-04-30T17:51:52.936" v="543" actId="1076"/>
          <ac:graphicFrameMkLst>
            <pc:docMk/>
            <pc:sldMk cId="1426076459" sldId="256"/>
            <ac:graphicFrameMk id="2" creationId="{DB43FEA2-3664-489B-8550-AAA05CF1C0A7}"/>
          </ac:graphicFrameMkLst>
        </pc:graphicFrameChg>
        <pc:picChg chg="mod">
          <ac:chgData name="Robert Becker" userId="S::robert.becker@psychologie.uzh.ch::2cdc4967-e20b-4f7b-9d9a-5032ad4cd365" providerId="AD" clId="Web-{A672E5D8-EA2B-4994-9E9D-CF833615F743}" dt="2020-04-30T17:35:33.310" v="283" actId="1076"/>
          <ac:picMkLst>
            <pc:docMk/>
            <pc:sldMk cId="1426076459" sldId="256"/>
            <ac:picMk id="5" creationId="{A854F8FA-B5F0-477C-BCA8-9FB489F3FFA6}"/>
          </ac:picMkLst>
        </pc:picChg>
        <pc:picChg chg="add del mod">
          <ac:chgData name="Robert Becker" userId="S::robert.becker@psychologie.uzh.ch::2cdc4967-e20b-4f7b-9d9a-5032ad4cd365" providerId="AD" clId="Web-{A672E5D8-EA2B-4994-9E9D-CF833615F743}" dt="2020-04-30T18:15:05.480" v="608"/>
          <ac:picMkLst>
            <pc:docMk/>
            <pc:sldMk cId="1426076459" sldId="256"/>
            <ac:picMk id="7" creationId="{D306678C-3B4A-4FAE-B326-83C1DB0A4A42}"/>
          </ac:picMkLst>
        </pc:picChg>
        <pc:picChg chg="mod">
          <ac:chgData name="Robert Becker" userId="S::robert.becker@psychologie.uzh.ch::2cdc4967-e20b-4f7b-9d9a-5032ad4cd365" providerId="AD" clId="Web-{A672E5D8-EA2B-4994-9E9D-CF833615F743}" dt="2020-04-30T17:35:34.888" v="284" actId="1076"/>
          <ac:picMkLst>
            <pc:docMk/>
            <pc:sldMk cId="1426076459" sldId="256"/>
            <ac:picMk id="10" creationId="{4306FD03-EDBB-40B0-A8B6-BA8B2ECA5083}"/>
          </ac:picMkLst>
        </pc:picChg>
        <pc:picChg chg="mod">
          <ac:chgData name="Robert Becker" userId="S::robert.becker@psychologie.uzh.ch::2cdc4967-e20b-4f7b-9d9a-5032ad4cd365" providerId="AD" clId="Web-{A672E5D8-EA2B-4994-9E9D-CF833615F743}" dt="2020-04-30T17:52:19.047" v="548" actId="1076"/>
          <ac:picMkLst>
            <pc:docMk/>
            <pc:sldMk cId="1426076459" sldId="256"/>
            <ac:picMk id="12" creationId="{30E9CE61-BE1D-4D8F-A001-7803A0D46D2D}"/>
          </ac:picMkLst>
        </pc:picChg>
        <pc:picChg chg="mod">
          <ac:chgData name="Robert Becker" userId="S::robert.becker@psychologie.uzh.ch::2cdc4967-e20b-4f7b-9d9a-5032ad4cd365" providerId="AD" clId="Web-{A672E5D8-EA2B-4994-9E9D-CF833615F743}" dt="2020-04-30T17:52:19.250" v="549" actId="1076"/>
          <ac:picMkLst>
            <pc:docMk/>
            <pc:sldMk cId="1426076459" sldId="256"/>
            <ac:picMk id="28" creationId="{30E9CE61-BE1D-4D8F-A001-7803A0D46D2D}"/>
          </ac:picMkLst>
        </pc:picChg>
        <pc:picChg chg="mod">
          <ac:chgData name="Robert Becker" userId="S::robert.becker@psychologie.uzh.ch::2cdc4967-e20b-4f7b-9d9a-5032ad4cd365" providerId="AD" clId="Web-{A672E5D8-EA2B-4994-9E9D-CF833615F743}" dt="2020-04-30T17:52:19.469" v="550" actId="1076"/>
          <ac:picMkLst>
            <pc:docMk/>
            <pc:sldMk cId="1426076459" sldId="256"/>
            <ac:picMk id="30" creationId="{30E9CE61-BE1D-4D8F-A001-7803A0D46D2D}"/>
          </ac:picMkLst>
        </pc:picChg>
        <pc:picChg chg="mod">
          <ac:chgData name="Robert Becker" userId="S::robert.becker@psychologie.uzh.ch::2cdc4967-e20b-4f7b-9d9a-5032ad4cd365" providerId="AD" clId="Web-{A672E5D8-EA2B-4994-9E9D-CF833615F743}" dt="2020-04-30T17:52:19.672" v="551" actId="1076"/>
          <ac:picMkLst>
            <pc:docMk/>
            <pc:sldMk cId="1426076459" sldId="256"/>
            <ac:picMk id="31" creationId="{30E9CE61-BE1D-4D8F-A001-7803A0D46D2D}"/>
          </ac:picMkLst>
        </pc:picChg>
        <pc:picChg chg="mod">
          <ac:chgData name="Robert Becker" userId="S::robert.becker@psychologie.uzh.ch::2cdc4967-e20b-4f7b-9d9a-5032ad4cd365" providerId="AD" clId="Web-{A672E5D8-EA2B-4994-9E9D-CF833615F743}" dt="2020-04-30T17:52:19.875" v="552" actId="1076"/>
          <ac:picMkLst>
            <pc:docMk/>
            <pc:sldMk cId="1426076459" sldId="256"/>
            <ac:picMk id="32" creationId="{30E9CE61-BE1D-4D8F-A001-7803A0D46D2D}"/>
          </ac:picMkLst>
        </pc:picChg>
        <pc:picChg chg="add mod ord">
          <ac:chgData name="Robert Becker" userId="S::robert.becker@psychologie.uzh.ch::2cdc4967-e20b-4f7b-9d9a-5032ad4cd365" providerId="AD" clId="Web-{A672E5D8-EA2B-4994-9E9D-CF833615F743}" dt="2020-04-30T18:37:46.203" v="866" actId="1076"/>
          <ac:picMkLst>
            <pc:docMk/>
            <pc:sldMk cId="1426076459" sldId="256"/>
            <ac:picMk id="36" creationId="{29172CD5-6A7C-48A1-BE58-81C2C8CBC966}"/>
          </ac:picMkLst>
        </pc:picChg>
        <pc:cxnChg chg="mod">
          <ac:chgData name="Robert Becker" userId="S::robert.becker@psychologie.uzh.ch::2cdc4967-e20b-4f7b-9d9a-5032ad4cd365" providerId="AD" clId="Web-{A672E5D8-EA2B-4994-9E9D-CF833615F743}" dt="2020-04-30T17:52:20.531" v="555" actId="1076"/>
          <ac:cxnSpMkLst>
            <pc:docMk/>
            <pc:sldMk cId="1426076459" sldId="256"/>
            <ac:cxnSpMk id="8" creationId="{00000000-0000-0000-0000-000000000000}"/>
          </ac:cxnSpMkLst>
        </pc:cxnChg>
        <pc:cxnChg chg="mod">
          <ac:chgData name="Robert Becker" userId="S::robert.becker@psychologie.uzh.ch::2cdc4967-e20b-4f7b-9d9a-5032ad4cd365" providerId="AD" clId="Web-{A672E5D8-EA2B-4994-9E9D-CF833615F743}" dt="2020-04-30T17:52:20.750" v="556" actId="1076"/>
          <ac:cxnSpMkLst>
            <pc:docMk/>
            <pc:sldMk cId="1426076459" sldId="256"/>
            <ac:cxnSpMk id="34" creationId="{00000000-0000-0000-0000-000000000000}"/>
          </ac:cxnSpMkLst>
        </pc:cxnChg>
        <pc:cxnChg chg="mod">
          <ac:chgData name="Robert Becker" userId="S::robert.becker@psychologie.uzh.ch::2cdc4967-e20b-4f7b-9d9a-5032ad4cd365" providerId="AD" clId="Web-{A672E5D8-EA2B-4994-9E9D-CF833615F743}" dt="2020-04-30T17:52:20.984" v="557" actId="1076"/>
          <ac:cxnSpMkLst>
            <pc:docMk/>
            <pc:sldMk cId="1426076459" sldId="256"/>
            <ac:cxnSpMk id="35" creationId="{00000000-0000-0000-0000-000000000000}"/>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D8B46F-3A3E-45DB-9B8E-5534CBF13D01}"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4CA83-17C7-4CE3-B4FD-10613613E68D}" type="slidenum">
              <a:rPr lang="en-GB" smtClean="0"/>
              <a:t>‹#›</a:t>
            </a:fld>
            <a:endParaRPr lang="en-GB"/>
          </a:p>
        </p:txBody>
      </p:sp>
    </p:spTree>
    <p:extLst>
      <p:ext uri="{BB962C8B-B14F-4D97-AF65-F5344CB8AC3E}">
        <p14:creationId xmlns:p14="http://schemas.microsoft.com/office/powerpoint/2010/main" val="1240902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D8B46F-3A3E-45DB-9B8E-5534CBF13D01}"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4CA83-17C7-4CE3-B4FD-10613613E68D}" type="slidenum">
              <a:rPr lang="en-GB" smtClean="0"/>
              <a:t>‹#›</a:t>
            </a:fld>
            <a:endParaRPr lang="en-GB"/>
          </a:p>
        </p:txBody>
      </p:sp>
    </p:spTree>
    <p:extLst>
      <p:ext uri="{BB962C8B-B14F-4D97-AF65-F5344CB8AC3E}">
        <p14:creationId xmlns:p14="http://schemas.microsoft.com/office/powerpoint/2010/main" val="1513159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D8B46F-3A3E-45DB-9B8E-5534CBF13D01}"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4CA83-17C7-4CE3-B4FD-10613613E68D}" type="slidenum">
              <a:rPr lang="en-GB" smtClean="0"/>
              <a:t>‹#›</a:t>
            </a:fld>
            <a:endParaRPr lang="en-GB"/>
          </a:p>
        </p:txBody>
      </p:sp>
    </p:spTree>
    <p:extLst>
      <p:ext uri="{BB962C8B-B14F-4D97-AF65-F5344CB8AC3E}">
        <p14:creationId xmlns:p14="http://schemas.microsoft.com/office/powerpoint/2010/main" val="163684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D8B46F-3A3E-45DB-9B8E-5534CBF13D01}"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4CA83-17C7-4CE3-B4FD-10613613E68D}" type="slidenum">
              <a:rPr lang="en-GB" smtClean="0"/>
              <a:t>‹#›</a:t>
            </a:fld>
            <a:endParaRPr lang="en-GB"/>
          </a:p>
        </p:txBody>
      </p:sp>
    </p:spTree>
    <p:extLst>
      <p:ext uri="{BB962C8B-B14F-4D97-AF65-F5344CB8AC3E}">
        <p14:creationId xmlns:p14="http://schemas.microsoft.com/office/powerpoint/2010/main" val="210125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D8B46F-3A3E-45DB-9B8E-5534CBF13D01}"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74CA83-17C7-4CE3-B4FD-10613613E68D}" type="slidenum">
              <a:rPr lang="en-GB" smtClean="0"/>
              <a:t>‹#›</a:t>
            </a:fld>
            <a:endParaRPr lang="en-GB"/>
          </a:p>
        </p:txBody>
      </p:sp>
    </p:spTree>
    <p:extLst>
      <p:ext uri="{BB962C8B-B14F-4D97-AF65-F5344CB8AC3E}">
        <p14:creationId xmlns:p14="http://schemas.microsoft.com/office/powerpoint/2010/main" val="219486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D8B46F-3A3E-45DB-9B8E-5534CBF13D01}" type="datetimeFigureOut">
              <a:rPr lang="en-GB" smtClean="0"/>
              <a:t>30/04/2020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4CA83-17C7-4CE3-B4FD-10613613E68D}" type="slidenum">
              <a:rPr lang="en-GB" smtClean="0"/>
              <a:t>‹#›</a:t>
            </a:fld>
            <a:endParaRPr lang="en-GB"/>
          </a:p>
        </p:txBody>
      </p:sp>
    </p:spTree>
    <p:extLst>
      <p:ext uri="{BB962C8B-B14F-4D97-AF65-F5344CB8AC3E}">
        <p14:creationId xmlns:p14="http://schemas.microsoft.com/office/powerpoint/2010/main" val="65656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D8B46F-3A3E-45DB-9B8E-5534CBF13D01}" type="datetimeFigureOut">
              <a:rPr lang="en-GB" smtClean="0"/>
              <a:t>30/04/2020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74CA83-17C7-4CE3-B4FD-10613613E68D}" type="slidenum">
              <a:rPr lang="en-GB" smtClean="0"/>
              <a:t>‹#›</a:t>
            </a:fld>
            <a:endParaRPr lang="en-GB"/>
          </a:p>
        </p:txBody>
      </p:sp>
    </p:spTree>
    <p:extLst>
      <p:ext uri="{BB962C8B-B14F-4D97-AF65-F5344CB8AC3E}">
        <p14:creationId xmlns:p14="http://schemas.microsoft.com/office/powerpoint/2010/main" val="667594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D8B46F-3A3E-45DB-9B8E-5534CBF13D01}" type="datetimeFigureOut">
              <a:rPr lang="en-GB" smtClean="0"/>
              <a:t>30/04/2020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74CA83-17C7-4CE3-B4FD-10613613E68D}" type="slidenum">
              <a:rPr lang="en-GB" smtClean="0"/>
              <a:t>‹#›</a:t>
            </a:fld>
            <a:endParaRPr lang="en-GB"/>
          </a:p>
        </p:txBody>
      </p:sp>
    </p:spTree>
    <p:extLst>
      <p:ext uri="{BB962C8B-B14F-4D97-AF65-F5344CB8AC3E}">
        <p14:creationId xmlns:p14="http://schemas.microsoft.com/office/powerpoint/2010/main" val="767382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8B46F-3A3E-45DB-9B8E-5534CBF13D01}" type="datetimeFigureOut">
              <a:rPr lang="en-GB" smtClean="0"/>
              <a:t>30/04/2020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74CA83-17C7-4CE3-B4FD-10613613E68D}" type="slidenum">
              <a:rPr lang="en-GB" smtClean="0"/>
              <a:t>‹#›</a:t>
            </a:fld>
            <a:endParaRPr lang="en-GB"/>
          </a:p>
        </p:txBody>
      </p:sp>
    </p:spTree>
    <p:extLst>
      <p:ext uri="{BB962C8B-B14F-4D97-AF65-F5344CB8AC3E}">
        <p14:creationId xmlns:p14="http://schemas.microsoft.com/office/powerpoint/2010/main" val="1005619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3ED8B46F-3A3E-45DB-9B8E-5534CBF13D01}" type="datetimeFigureOut">
              <a:rPr lang="en-GB" smtClean="0"/>
              <a:t>30/04/2020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4CA83-17C7-4CE3-B4FD-10613613E68D}" type="slidenum">
              <a:rPr lang="en-GB" smtClean="0"/>
              <a:t>‹#›</a:t>
            </a:fld>
            <a:endParaRPr lang="en-GB"/>
          </a:p>
        </p:txBody>
      </p:sp>
    </p:spTree>
    <p:extLst>
      <p:ext uri="{BB962C8B-B14F-4D97-AF65-F5344CB8AC3E}">
        <p14:creationId xmlns:p14="http://schemas.microsoft.com/office/powerpoint/2010/main" val="6138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3ED8B46F-3A3E-45DB-9B8E-5534CBF13D01}" type="datetimeFigureOut">
              <a:rPr lang="en-GB" smtClean="0"/>
              <a:t>30/04/2020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74CA83-17C7-4CE3-B4FD-10613613E68D}" type="slidenum">
              <a:rPr lang="en-GB" smtClean="0"/>
              <a:t>‹#›</a:t>
            </a:fld>
            <a:endParaRPr lang="en-GB"/>
          </a:p>
        </p:txBody>
      </p:sp>
    </p:spTree>
    <p:extLst>
      <p:ext uri="{BB962C8B-B14F-4D97-AF65-F5344CB8AC3E}">
        <p14:creationId xmlns:p14="http://schemas.microsoft.com/office/powerpoint/2010/main" val="2628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3ED8B46F-3A3E-45DB-9B8E-5534CBF13D01}" type="datetimeFigureOut">
              <a:rPr lang="en-GB" smtClean="0"/>
              <a:t>30/04/2020</a:t>
            </a:fld>
            <a:endParaRPr lang="en-GB"/>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7474CA83-17C7-4CE3-B4FD-10613613E68D}" type="slidenum">
              <a:rPr lang="en-GB" smtClean="0"/>
              <a:t>‹#›</a:t>
            </a:fld>
            <a:endParaRPr lang="en-GB"/>
          </a:p>
        </p:txBody>
      </p:sp>
    </p:spTree>
    <p:extLst>
      <p:ext uri="{BB962C8B-B14F-4D97-AF65-F5344CB8AC3E}">
        <p14:creationId xmlns:p14="http://schemas.microsoft.com/office/powerpoint/2010/main" val="3010760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ncbi.nlm.nih.gov/pubmed/22366334" TargetMode="External"/><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svg"/><Relationship Id="rId5" Type="http://schemas.openxmlformats.org/officeDocument/2006/relationships/image" Target="../media/image4.sv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500746" y="21783831"/>
            <a:ext cx="13734777" cy="658831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Graphic 3">
            <a:extLst>
              <a:ext uri="{FF2B5EF4-FFF2-40B4-BE49-F238E27FC236}">
                <a16:creationId xmlns:a16="http://schemas.microsoft.com/office/drawing/2014/main" id="{05E4922E-99A5-47CF-95FD-5C57000DA0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541637" y="2941730"/>
            <a:ext cx="7105436" cy="2400301"/>
          </a:xfrm>
          <a:prstGeom prst="rect">
            <a:avLst/>
          </a:prstGeom>
        </p:spPr>
      </p:pic>
      <p:pic>
        <p:nvPicPr>
          <p:cNvPr id="5" name="Graphic 4">
            <a:extLst>
              <a:ext uri="{FF2B5EF4-FFF2-40B4-BE49-F238E27FC236}">
                <a16:creationId xmlns:a16="http://schemas.microsoft.com/office/drawing/2014/main" id="{A854F8FA-B5F0-477C-BCA8-9FB489F3FF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12233" y="591242"/>
            <a:ext cx="4445742" cy="3180090"/>
          </a:xfrm>
          <a:prstGeom prst="rect">
            <a:avLst/>
          </a:prstGeom>
        </p:spPr>
      </p:pic>
      <p:pic>
        <p:nvPicPr>
          <p:cNvPr id="10" name="Graphic 9">
            <a:extLst>
              <a:ext uri="{FF2B5EF4-FFF2-40B4-BE49-F238E27FC236}">
                <a16:creationId xmlns:a16="http://schemas.microsoft.com/office/drawing/2014/main" id="{4306FD03-EDBB-40B0-A8B6-BA8B2ECA50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57412" y="4019656"/>
            <a:ext cx="5143400" cy="1926172"/>
          </a:xfrm>
          <a:prstGeom prst="rect">
            <a:avLst/>
          </a:prstGeom>
        </p:spPr>
      </p:pic>
      <p:sp>
        <p:nvSpPr>
          <p:cNvPr id="11" name="TextBox 10">
            <a:extLst>
              <a:ext uri="{FF2B5EF4-FFF2-40B4-BE49-F238E27FC236}">
                <a16:creationId xmlns:a16="http://schemas.microsoft.com/office/drawing/2014/main" id="{13CB235B-93E9-4341-B13D-DBD52F110118}"/>
              </a:ext>
            </a:extLst>
          </p:cNvPr>
          <p:cNvSpPr txBox="1"/>
          <p:nvPr/>
        </p:nvSpPr>
        <p:spPr>
          <a:xfrm>
            <a:off x="6500812" y="597073"/>
            <a:ext cx="17273587" cy="3139321"/>
          </a:xfrm>
          <a:prstGeom prst="rect">
            <a:avLst/>
          </a:prstGeom>
          <a:noFill/>
        </p:spPr>
        <p:txBody>
          <a:bodyPr wrap="square" rtlCol="0">
            <a:spAutoFit/>
          </a:bodyPr>
          <a:lstStyle/>
          <a:p>
            <a:pPr algn="ctr"/>
            <a:r>
              <a:rPr lang="en-US" sz="6600" dirty="0">
                <a:solidFill>
                  <a:schemeClr val="accent1"/>
                </a:solidFill>
              </a:rPr>
              <a:t>Function vs Structure: Factors Related to Speech</a:t>
            </a:r>
            <a:br>
              <a:rPr lang="en-US" sz="6600" dirty="0">
                <a:solidFill>
                  <a:schemeClr val="accent1"/>
                </a:solidFill>
              </a:rPr>
            </a:br>
            <a:r>
              <a:rPr lang="en-US" sz="6600" dirty="0">
                <a:solidFill>
                  <a:schemeClr val="accent1"/>
                </a:solidFill>
              </a:rPr>
              <a:t>In Noise Comprehension In A Thousand Young, </a:t>
            </a:r>
            <a:br>
              <a:rPr lang="en-US" sz="6600" dirty="0">
                <a:solidFill>
                  <a:schemeClr val="accent1"/>
                </a:solidFill>
              </a:rPr>
            </a:br>
            <a:r>
              <a:rPr lang="en-US" sz="6600" dirty="0">
                <a:solidFill>
                  <a:schemeClr val="accent1"/>
                </a:solidFill>
              </a:rPr>
              <a:t>Normally-Hearing Listeners</a:t>
            </a:r>
            <a:endParaRPr lang="en-GB" sz="6600" dirty="0">
              <a:solidFill>
                <a:schemeClr val="accent1"/>
              </a:solidFill>
            </a:endParaRPr>
          </a:p>
        </p:txBody>
      </p:sp>
      <p:sp>
        <p:nvSpPr>
          <p:cNvPr id="13" name="TextBox 12">
            <a:extLst>
              <a:ext uri="{FF2B5EF4-FFF2-40B4-BE49-F238E27FC236}">
                <a16:creationId xmlns:a16="http://schemas.microsoft.com/office/drawing/2014/main" id="{F62ED70A-9970-4458-B653-9BB43AD93673}"/>
              </a:ext>
            </a:extLst>
          </p:cNvPr>
          <p:cNvSpPr txBox="1"/>
          <p:nvPr/>
        </p:nvSpPr>
        <p:spPr>
          <a:xfrm>
            <a:off x="820237" y="7082069"/>
            <a:ext cx="13744576" cy="1015663"/>
          </a:xfrm>
          <a:prstGeom prst="rect">
            <a:avLst/>
          </a:prstGeom>
          <a:noFill/>
        </p:spPr>
        <p:txBody>
          <a:bodyPr wrap="square" rtlCol="0">
            <a:spAutoFit/>
          </a:bodyPr>
          <a:lstStyle/>
          <a:p>
            <a:r>
              <a:rPr lang="en-US" sz="6000" dirty="0">
                <a:solidFill>
                  <a:schemeClr val="accent1"/>
                </a:solidFill>
              </a:rPr>
              <a:t>Introduction</a:t>
            </a:r>
            <a:endParaRPr lang="en-GB" sz="6000" dirty="0">
              <a:solidFill>
                <a:schemeClr val="accent1"/>
              </a:solidFill>
            </a:endParaRPr>
          </a:p>
        </p:txBody>
      </p:sp>
      <p:sp>
        <p:nvSpPr>
          <p:cNvPr id="14" name="TextBox 13">
            <a:extLst>
              <a:ext uri="{FF2B5EF4-FFF2-40B4-BE49-F238E27FC236}">
                <a16:creationId xmlns:a16="http://schemas.microsoft.com/office/drawing/2014/main" id="{F74C926F-0348-47F3-9BD4-30F183FFF258}"/>
              </a:ext>
            </a:extLst>
          </p:cNvPr>
          <p:cNvSpPr txBox="1"/>
          <p:nvPr/>
        </p:nvSpPr>
        <p:spPr>
          <a:xfrm>
            <a:off x="784619" y="14703482"/>
            <a:ext cx="14352987" cy="1015663"/>
          </a:xfrm>
          <a:prstGeom prst="rect">
            <a:avLst/>
          </a:prstGeom>
          <a:noFill/>
        </p:spPr>
        <p:txBody>
          <a:bodyPr wrap="square" rtlCol="0">
            <a:spAutoFit/>
          </a:bodyPr>
          <a:lstStyle/>
          <a:p>
            <a:r>
              <a:rPr lang="en-US" sz="6000" dirty="0">
                <a:solidFill>
                  <a:schemeClr val="accent1"/>
                </a:solidFill>
              </a:rPr>
              <a:t>Methods</a:t>
            </a:r>
            <a:endParaRPr lang="en-GB" sz="6000" dirty="0">
              <a:solidFill>
                <a:schemeClr val="accent1"/>
              </a:solidFill>
            </a:endParaRPr>
          </a:p>
        </p:txBody>
      </p:sp>
      <p:sp>
        <p:nvSpPr>
          <p:cNvPr id="16" name="TextBox 15">
            <a:extLst>
              <a:ext uri="{FF2B5EF4-FFF2-40B4-BE49-F238E27FC236}">
                <a16:creationId xmlns:a16="http://schemas.microsoft.com/office/drawing/2014/main" id="{2EDA6134-A549-4232-9E62-8173019FAC70}"/>
              </a:ext>
            </a:extLst>
          </p:cNvPr>
          <p:cNvSpPr txBox="1"/>
          <p:nvPr/>
        </p:nvSpPr>
        <p:spPr>
          <a:xfrm>
            <a:off x="15289588" y="30437094"/>
            <a:ext cx="13956510" cy="1015663"/>
          </a:xfrm>
          <a:prstGeom prst="rect">
            <a:avLst/>
          </a:prstGeom>
          <a:noFill/>
        </p:spPr>
        <p:txBody>
          <a:bodyPr wrap="square" rtlCol="0">
            <a:spAutoFit/>
          </a:bodyPr>
          <a:lstStyle/>
          <a:p>
            <a:r>
              <a:rPr lang="en-US" sz="6000" dirty="0">
                <a:solidFill>
                  <a:schemeClr val="accent1"/>
                </a:solidFill>
              </a:rPr>
              <a:t>Discussion</a:t>
            </a:r>
            <a:endParaRPr lang="en-GB" sz="6000" dirty="0">
              <a:solidFill>
                <a:schemeClr val="accent1"/>
              </a:solidFill>
            </a:endParaRPr>
          </a:p>
        </p:txBody>
      </p:sp>
      <p:sp>
        <p:nvSpPr>
          <p:cNvPr id="17" name="TextBox 16">
            <a:extLst>
              <a:ext uri="{FF2B5EF4-FFF2-40B4-BE49-F238E27FC236}">
                <a16:creationId xmlns:a16="http://schemas.microsoft.com/office/drawing/2014/main" id="{D272DDE3-84BB-49D1-838A-78F67C462BBF}"/>
              </a:ext>
            </a:extLst>
          </p:cNvPr>
          <p:cNvSpPr txBox="1"/>
          <p:nvPr/>
        </p:nvSpPr>
        <p:spPr>
          <a:xfrm>
            <a:off x="829450" y="40339466"/>
            <a:ext cx="13744576" cy="784830"/>
          </a:xfrm>
          <a:prstGeom prst="rect">
            <a:avLst/>
          </a:prstGeom>
          <a:noFill/>
        </p:spPr>
        <p:txBody>
          <a:bodyPr wrap="square" rtlCol="0">
            <a:spAutoFit/>
          </a:bodyPr>
          <a:lstStyle/>
          <a:p>
            <a:r>
              <a:rPr lang="en-US" sz="4500" dirty="0">
                <a:solidFill>
                  <a:schemeClr val="accent1"/>
                </a:solidFill>
              </a:rPr>
              <a:t>Acknowledgments</a:t>
            </a:r>
            <a:endParaRPr lang="en-GB" sz="4500" dirty="0">
              <a:solidFill>
                <a:schemeClr val="accent1"/>
              </a:solidFill>
            </a:endParaRPr>
          </a:p>
        </p:txBody>
      </p:sp>
      <p:sp>
        <p:nvSpPr>
          <p:cNvPr id="18" name="TextBox 17">
            <a:extLst>
              <a:ext uri="{FF2B5EF4-FFF2-40B4-BE49-F238E27FC236}">
                <a16:creationId xmlns:a16="http://schemas.microsoft.com/office/drawing/2014/main" id="{FC73C5EE-10E7-4829-813D-B52D5002EA50}"/>
              </a:ext>
            </a:extLst>
          </p:cNvPr>
          <p:cNvSpPr txBox="1"/>
          <p:nvPr/>
        </p:nvSpPr>
        <p:spPr>
          <a:xfrm>
            <a:off x="15244758" y="36458497"/>
            <a:ext cx="13744576" cy="784830"/>
          </a:xfrm>
          <a:prstGeom prst="rect">
            <a:avLst/>
          </a:prstGeom>
          <a:noFill/>
        </p:spPr>
        <p:txBody>
          <a:bodyPr wrap="square" rtlCol="0">
            <a:spAutoFit/>
          </a:bodyPr>
          <a:lstStyle/>
          <a:p>
            <a:r>
              <a:rPr lang="en-US" sz="4500" dirty="0">
                <a:solidFill>
                  <a:schemeClr val="accent1"/>
                </a:solidFill>
              </a:rPr>
              <a:t>References</a:t>
            </a:r>
            <a:endParaRPr lang="en-GB" sz="4500" dirty="0">
              <a:solidFill>
                <a:schemeClr val="accent1"/>
              </a:solidFill>
            </a:endParaRPr>
          </a:p>
        </p:txBody>
      </p:sp>
      <p:sp>
        <p:nvSpPr>
          <p:cNvPr id="19" name="TextBox 18">
            <a:extLst>
              <a:ext uri="{FF2B5EF4-FFF2-40B4-BE49-F238E27FC236}">
                <a16:creationId xmlns:a16="http://schemas.microsoft.com/office/drawing/2014/main" id="{B265BF1F-573F-4345-A425-FC2C0CF661EA}"/>
              </a:ext>
            </a:extLst>
          </p:cNvPr>
          <p:cNvSpPr txBox="1"/>
          <p:nvPr/>
        </p:nvSpPr>
        <p:spPr>
          <a:xfrm>
            <a:off x="779247" y="7972043"/>
            <a:ext cx="13721925" cy="6863417"/>
          </a:xfrm>
          <a:prstGeom prst="rect">
            <a:avLst/>
          </a:prstGeom>
          <a:noFill/>
        </p:spPr>
        <p:txBody>
          <a:bodyPr wrap="square" rtlCol="0" anchor="t">
            <a:spAutoFit/>
          </a:bodyPr>
          <a:lstStyle/>
          <a:p>
            <a:pPr algn="just"/>
            <a:r>
              <a:rPr lang="en-US" sz="4000" dirty="0"/>
              <a:t>The ability to comprehend speech under acoustically challenging conditions varies widely across individuals. This is typically attributed to cognitive factors supporting the listening effort required to comprehend speech in adverse listening conditions. This notion has been </a:t>
            </a:r>
            <a:r>
              <a:rPr lang="en-US" sz="4000" err="1"/>
              <a:t>formalised</a:t>
            </a:r>
            <a:r>
              <a:rPr lang="en-US" sz="4000" dirty="0"/>
              <a:t> in a number of models that focus on the cognitive factors supporting speech comprehension in hearing impairment, e.g. the role of working memory and cognitive flexibility [1-3]. Here we probe the relationship between word in noise recognition (WIN) and a battery of cognitive factors as well as cortical thickness in a </a:t>
            </a:r>
            <a:r>
              <a:rPr lang="en-US" sz="4000"/>
              <a:t>large cohort of young, normally hearing listeners.</a:t>
            </a:r>
            <a:endParaRPr lang="en-GB" sz="4000">
              <a:cs typeface="Calibri"/>
            </a:endParaRPr>
          </a:p>
        </p:txBody>
      </p:sp>
      <p:sp>
        <p:nvSpPr>
          <p:cNvPr id="21" name="TextBox 20">
            <a:extLst>
              <a:ext uri="{FF2B5EF4-FFF2-40B4-BE49-F238E27FC236}">
                <a16:creationId xmlns:a16="http://schemas.microsoft.com/office/drawing/2014/main" id="{27181B77-4190-45DD-B64C-CAEEAC269766}"/>
              </a:ext>
            </a:extLst>
          </p:cNvPr>
          <p:cNvSpPr txBox="1"/>
          <p:nvPr/>
        </p:nvSpPr>
        <p:spPr>
          <a:xfrm>
            <a:off x="9381221" y="3856642"/>
            <a:ext cx="11512767" cy="2400657"/>
          </a:xfrm>
          <a:prstGeom prst="rect">
            <a:avLst/>
          </a:prstGeom>
          <a:noFill/>
        </p:spPr>
        <p:txBody>
          <a:bodyPr wrap="none" rtlCol="0">
            <a:spAutoFit/>
          </a:bodyPr>
          <a:lstStyle/>
          <a:p>
            <a:pPr algn="ctr"/>
            <a:r>
              <a:rPr lang="en-US" sz="5000" dirty="0"/>
              <a:t>Robert Becker, Alexis </a:t>
            </a:r>
            <a:r>
              <a:rPr lang="en-US" sz="5000" dirty="0" err="1"/>
              <a:t>Hervais</a:t>
            </a:r>
            <a:r>
              <a:rPr lang="en-US" sz="5000" dirty="0"/>
              <a:t>-Adelman</a:t>
            </a:r>
          </a:p>
          <a:p>
            <a:pPr algn="ctr"/>
            <a:r>
              <a:rPr lang="en-US" sz="5000" dirty="0"/>
              <a:t>Neurolinguistics, Department of Psychology</a:t>
            </a:r>
          </a:p>
          <a:p>
            <a:pPr algn="ctr"/>
            <a:r>
              <a:rPr lang="en-US" sz="5000" dirty="0"/>
              <a:t>University of Zurich, Switzerland</a:t>
            </a:r>
            <a:endParaRPr lang="en-GB" sz="5000" dirty="0"/>
          </a:p>
        </p:txBody>
      </p:sp>
      <p:sp>
        <p:nvSpPr>
          <p:cNvPr id="22" name="TextBox 21">
            <a:extLst>
              <a:ext uri="{FF2B5EF4-FFF2-40B4-BE49-F238E27FC236}">
                <a16:creationId xmlns:a16="http://schemas.microsoft.com/office/drawing/2014/main" id="{2F0AB774-1890-4A1D-A268-CA757BD5BEE6}"/>
              </a:ext>
            </a:extLst>
          </p:cNvPr>
          <p:cNvSpPr txBox="1"/>
          <p:nvPr/>
        </p:nvSpPr>
        <p:spPr>
          <a:xfrm>
            <a:off x="15462645" y="16613330"/>
            <a:ext cx="14027946" cy="5262979"/>
          </a:xfrm>
          <a:prstGeom prst="rect">
            <a:avLst/>
          </a:prstGeom>
          <a:noFill/>
        </p:spPr>
        <p:txBody>
          <a:bodyPr wrap="square" rtlCol="0" anchor="t">
            <a:spAutoFit/>
          </a:bodyPr>
          <a:lstStyle/>
          <a:p>
            <a:pPr algn="just"/>
            <a:r>
              <a:rPr lang="en-US" sz="4200"/>
              <a:t>Stepwise regression showed that these and five further </a:t>
            </a:r>
            <a:r>
              <a:rPr lang="en-US" sz="4200" dirty="0"/>
              <a:t>regions contribute significantly to explaining WIN (adjusted r-squared=.06, p&lt;.001).</a:t>
            </a:r>
          </a:p>
          <a:p>
            <a:pPr algn="just"/>
            <a:r>
              <a:rPr lang="en-US" sz="4200" dirty="0"/>
              <a:t>Regressing out significantly related cognitive variables from WIN prior to stepwise regression did not change results qualitatively and only moderately reduced the amount of explained variance by cortical thickness (resulting in an adjusted r-squared = .05, p&lt;.001, see </a:t>
            </a:r>
            <a:r>
              <a:rPr lang="en-US" sz="4200" b="1" dirty="0"/>
              <a:t>Fig</a:t>
            </a:r>
            <a:r>
              <a:rPr lang="en-US" sz="4200" b="1"/>
              <a:t>. 2</a:t>
            </a:r>
            <a:r>
              <a:rPr lang="en-US" sz="4200"/>
              <a:t>).</a:t>
            </a:r>
            <a:endParaRPr lang="en-GB" sz="4200"/>
          </a:p>
        </p:txBody>
      </p:sp>
      <p:sp>
        <p:nvSpPr>
          <p:cNvPr id="23" name="TextBox 22">
            <a:extLst>
              <a:ext uri="{FF2B5EF4-FFF2-40B4-BE49-F238E27FC236}">
                <a16:creationId xmlns:a16="http://schemas.microsoft.com/office/drawing/2014/main" id="{EA079D5D-8E30-40F0-AC56-4CAF9DE41DC0}"/>
              </a:ext>
            </a:extLst>
          </p:cNvPr>
          <p:cNvSpPr txBox="1"/>
          <p:nvPr/>
        </p:nvSpPr>
        <p:spPr>
          <a:xfrm>
            <a:off x="15304681" y="31435798"/>
            <a:ext cx="14239879" cy="5016758"/>
          </a:xfrm>
          <a:prstGeom prst="rect">
            <a:avLst/>
          </a:prstGeom>
          <a:noFill/>
        </p:spPr>
        <p:txBody>
          <a:bodyPr wrap="square" rtlCol="0" anchor="t">
            <a:spAutoFit/>
          </a:bodyPr>
          <a:lstStyle/>
          <a:p>
            <a:pPr algn="just"/>
            <a:r>
              <a:rPr lang="en-US" sz="4000" dirty="0"/>
              <a:t>Even despite reports of the functional relevance of brain structural </a:t>
            </a:r>
            <a:r>
              <a:rPr lang="en-US" sz="4000"/>
              <a:t>information [6], it is intriguing that – given its static nature -  it </a:t>
            </a:r>
            <a:r>
              <a:rPr lang="en-US" sz="4000" dirty="0"/>
              <a:t>predicts WIN performance to this extent, more so than any of the cognitive test scores that are often associated with speech-in-noise comprehension. It is also noteworthy that the brain-function correlation observed here does not seem to be solely driven by these more overarching cognitive functions but that this link remains even after removing these covariations from the analysis.</a:t>
            </a:r>
            <a:endParaRPr lang="en-GB" sz="4000" dirty="0"/>
          </a:p>
        </p:txBody>
      </p:sp>
      <p:sp>
        <p:nvSpPr>
          <p:cNvPr id="24" name="TextBox 23">
            <a:extLst>
              <a:ext uri="{FF2B5EF4-FFF2-40B4-BE49-F238E27FC236}">
                <a16:creationId xmlns:a16="http://schemas.microsoft.com/office/drawing/2014/main" id="{EAF05D28-E827-4A0D-AD73-A5CEC5F1F079}"/>
              </a:ext>
            </a:extLst>
          </p:cNvPr>
          <p:cNvSpPr txBox="1"/>
          <p:nvPr/>
        </p:nvSpPr>
        <p:spPr>
          <a:xfrm>
            <a:off x="829472" y="15737696"/>
            <a:ext cx="13891274" cy="16096714"/>
          </a:xfrm>
          <a:prstGeom prst="rect">
            <a:avLst/>
          </a:prstGeom>
          <a:noFill/>
        </p:spPr>
        <p:txBody>
          <a:bodyPr wrap="square" rtlCol="0" anchor="t">
            <a:spAutoFit/>
          </a:bodyPr>
          <a:lstStyle/>
          <a:p>
            <a:pPr algn="just"/>
            <a:r>
              <a:rPr lang="en-US" sz="4000" b="1" dirty="0"/>
              <a:t>Participants: </a:t>
            </a:r>
            <a:r>
              <a:rPr lang="en-US" sz="4000" dirty="0"/>
              <a:t>1113 participants made available by the Human </a:t>
            </a:r>
            <a:endParaRPr lang="en-US" sz="4000" dirty="0">
              <a:cs typeface="Calibri"/>
            </a:endParaRPr>
          </a:p>
          <a:p>
            <a:pPr algn="just"/>
            <a:r>
              <a:rPr lang="en-US" sz="4000"/>
              <a:t>Connectome Project [4]. Age 22 - 37years, Mean = 28.80, SD = </a:t>
            </a:r>
            <a:r>
              <a:rPr lang="en-US" sz="4000" dirty="0"/>
              <a:t>3.69, Sex: 606 F, 507 M, Handedness (Edinburgh Handedness Inventory, -100 completely left dominant, 100 completely right dominant): Mean 65.88, SD 44.20.</a:t>
            </a:r>
            <a:endParaRPr lang="en-US" sz="4000">
              <a:cs typeface="Calibri"/>
            </a:endParaRPr>
          </a:p>
          <a:p>
            <a:pPr algn="just"/>
            <a:r>
              <a:rPr lang="en-US" sz="4000" b="1" dirty="0"/>
              <a:t>Word in Noise Comprehension </a:t>
            </a:r>
            <a:endParaRPr lang="en-US" sz="4000"/>
          </a:p>
          <a:p>
            <a:r>
              <a:rPr lang="en-US" sz="4000" b="1" dirty="0"/>
              <a:t>assessment: </a:t>
            </a:r>
            <a:r>
              <a:rPr lang="en-US" sz="4000" dirty="0"/>
              <a:t>Seven lists of five </a:t>
            </a:r>
            <a:br>
              <a:rPr lang="en-US" sz="4000" dirty="0"/>
            </a:br>
            <a:r>
              <a:rPr lang="en-US" sz="4000" dirty="0"/>
              <a:t>monosyllabic words presented at </a:t>
            </a:r>
            <a:br>
              <a:rPr lang="en-US" sz="4000" dirty="0"/>
            </a:br>
            <a:r>
              <a:rPr lang="en-US" sz="4000"/>
              <a:t>decreasing SNRs (dB: 26 to -2 in </a:t>
            </a:r>
            <a:br>
              <a:rPr lang="en-US" sz="4000" dirty="0"/>
            </a:br>
            <a:r>
              <a:rPr lang="en-US" sz="4000"/>
              <a:t>-4dB steps). WIN Performance </a:t>
            </a:r>
            <a:endParaRPr lang="en-US" sz="4000">
              <a:cs typeface="Calibri" panose="020F0502020204030204"/>
            </a:endParaRPr>
          </a:p>
          <a:p>
            <a:r>
              <a:rPr lang="en-US" sz="4000"/>
              <a:t>reported as Threshold in dB SNR. </a:t>
            </a:r>
            <a:endParaRPr lang="en-US" sz="4000">
              <a:cs typeface="Calibri" panose="020F0502020204030204"/>
            </a:endParaRPr>
          </a:p>
          <a:p>
            <a:pPr algn="just"/>
            <a:r>
              <a:rPr lang="en-US" sz="4000"/>
              <a:t>Range: -0.4 to 14, Mean = 4.39, SD = 1.51 (see </a:t>
            </a:r>
            <a:r>
              <a:rPr lang="en-US" sz="4000" b="1" dirty="0"/>
              <a:t>Fig. 1</a:t>
            </a:r>
            <a:r>
              <a:rPr lang="en-US" sz="4000" dirty="0"/>
              <a:t>). For analysis, WIN </a:t>
            </a:r>
            <a:r>
              <a:rPr lang="en-US" sz="4000"/>
              <a:t>scores were </a:t>
            </a:r>
            <a:r>
              <a:rPr lang="en-US" sz="4000" err="1"/>
              <a:t>deconfounded</a:t>
            </a:r>
            <a:r>
              <a:rPr lang="en-US" sz="4000"/>
              <a:t> for the factors: Age, Sex, Handedness.</a:t>
            </a:r>
            <a:endParaRPr lang="en-US" sz="4000">
              <a:cs typeface="Calibri"/>
            </a:endParaRPr>
          </a:p>
          <a:p>
            <a:pPr algn="just"/>
            <a:r>
              <a:rPr lang="en-US" sz="4000" b="1" dirty="0"/>
              <a:t>Structural Imaging: </a:t>
            </a:r>
            <a:r>
              <a:rPr lang="en-US" sz="4000" dirty="0"/>
              <a:t>3D MPRAGE, 07mm isotropic voxels, TR=2400ms, TA=2.14ms, TI=100ms, Flip Angle=8deg, FOV=224x224mm.</a:t>
            </a:r>
            <a:endParaRPr lang="en-US" sz="4000" dirty="0">
              <a:cs typeface="Calibri"/>
            </a:endParaRPr>
          </a:p>
          <a:p>
            <a:pPr algn="just"/>
            <a:r>
              <a:rPr lang="en-US" sz="4000" b="1" dirty="0"/>
              <a:t>Parcellation</a:t>
            </a:r>
            <a:r>
              <a:rPr lang="en-US" sz="4000" dirty="0"/>
              <a:t>: Cortical thickness values were parcellated according to the </a:t>
            </a:r>
            <a:r>
              <a:rPr lang="en-US" sz="4000" err="1"/>
              <a:t>Destrieux</a:t>
            </a:r>
            <a:r>
              <a:rPr lang="en-US" sz="4000"/>
              <a:t>-Atlas (148 parcels covering the whole brain, [5]).</a:t>
            </a:r>
            <a:endParaRPr lang="en-US" sz="4000" dirty="0">
              <a:cs typeface="Calibri"/>
            </a:endParaRPr>
          </a:p>
          <a:p>
            <a:pPr algn="just"/>
            <a:r>
              <a:rPr lang="en-US" sz="4000" b="1" dirty="0"/>
              <a:t>Stepwise regression: From a first full multiple regression mode, </a:t>
            </a:r>
            <a:r>
              <a:rPr lang="en-US" sz="4000" dirty="0"/>
              <a:t>available terms were added (from n=148 + constant term) if F-test with p &lt; 0.05, or, worst terms were removed, stopping if terms could neither be added or removed.</a:t>
            </a:r>
            <a:endParaRPr lang="en-US" sz="4000" dirty="0">
              <a:cs typeface="Calibri"/>
            </a:endParaRPr>
          </a:p>
          <a:p>
            <a:pPr algn="just"/>
            <a:endParaRPr lang="en-US" sz="4000" b="1" dirty="0">
              <a:cs typeface="Calibri"/>
            </a:endParaRPr>
          </a:p>
          <a:p>
            <a:pPr algn="just"/>
            <a:endParaRPr lang="en-GB" sz="4000" dirty="0">
              <a:cs typeface="Calibri"/>
            </a:endParaRPr>
          </a:p>
          <a:p>
            <a:pPr algn="just"/>
            <a:endParaRPr lang="en-US" sz="4000" dirty="0">
              <a:cs typeface="Calibri"/>
            </a:endParaRPr>
          </a:p>
        </p:txBody>
      </p:sp>
      <p:sp>
        <p:nvSpPr>
          <p:cNvPr id="25" name="TextBox 24">
            <a:extLst>
              <a:ext uri="{FF2B5EF4-FFF2-40B4-BE49-F238E27FC236}">
                <a16:creationId xmlns:a16="http://schemas.microsoft.com/office/drawing/2014/main" id="{E3088D51-6100-4B82-90D2-04DB0A08B2F8}"/>
              </a:ext>
            </a:extLst>
          </p:cNvPr>
          <p:cNvSpPr txBox="1"/>
          <p:nvPr/>
        </p:nvSpPr>
        <p:spPr>
          <a:xfrm>
            <a:off x="821530" y="41049036"/>
            <a:ext cx="14239879" cy="1569660"/>
          </a:xfrm>
          <a:prstGeom prst="rect">
            <a:avLst/>
          </a:prstGeom>
          <a:noFill/>
        </p:spPr>
        <p:txBody>
          <a:bodyPr wrap="square" rtlCol="0" anchor="t">
            <a:spAutoFit/>
          </a:bodyPr>
          <a:lstStyle/>
          <a:p>
            <a:pPr algn="just"/>
            <a:r>
              <a:rPr lang="en-US" sz="2400" dirty="0"/>
              <a:t>Work supported by the Swiss National Science Foundation, Grant PP00P1_163726 awarded to A. H-A. Data were provided by the Human Connectome Project, WU-</a:t>
            </a:r>
            <a:r>
              <a:rPr lang="en-US" sz="2400" err="1"/>
              <a:t>Minn</a:t>
            </a:r>
            <a:r>
              <a:rPr lang="en-US" sz="2400" dirty="0"/>
              <a:t> Consortium (PIs: David van Essen and Kamil </a:t>
            </a:r>
            <a:r>
              <a:rPr lang="en-US" sz="2400" err="1"/>
              <a:t>Ugurbil</a:t>
            </a:r>
            <a:r>
              <a:rPr lang="en-US" sz="2400" dirty="0"/>
              <a:t>; 1U54MH091657) funded by the 16 NIH Institutes and Centers that support the NIH Blueprint for Neuroscience Research; and by the McDonnel Center for Systems Neuroscience at Washington University.</a:t>
            </a:r>
            <a:endParaRPr lang="en-GB" sz="2400">
              <a:cs typeface="Calibri"/>
            </a:endParaRPr>
          </a:p>
        </p:txBody>
      </p:sp>
      <p:sp>
        <p:nvSpPr>
          <p:cNvPr id="20" name="TextBox 19">
            <a:extLst>
              <a:ext uri="{FF2B5EF4-FFF2-40B4-BE49-F238E27FC236}">
                <a16:creationId xmlns:a16="http://schemas.microsoft.com/office/drawing/2014/main" id="{8E28A583-56CB-43B2-B999-18FC6789D6A5}"/>
              </a:ext>
            </a:extLst>
          </p:cNvPr>
          <p:cNvSpPr txBox="1"/>
          <p:nvPr/>
        </p:nvSpPr>
        <p:spPr>
          <a:xfrm>
            <a:off x="784619" y="29535577"/>
            <a:ext cx="13744576" cy="1015663"/>
          </a:xfrm>
          <a:prstGeom prst="rect">
            <a:avLst/>
          </a:prstGeom>
          <a:noFill/>
        </p:spPr>
        <p:txBody>
          <a:bodyPr wrap="square" rtlCol="0">
            <a:spAutoFit/>
          </a:bodyPr>
          <a:lstStyle/>
          <a:p>
            <a:r>
              <a:rPr lang="en-US" sz="6000" dirty="0">
                <a:solidFill>
                  <a:schemeClr val="accent1"/>
                </a:solidFill>
              </a:rPr>
              <a:t>Exploratory analysis &amp; results</a:t>
            </a:r>
            <a:endParaRPr lang="en-GB" sz="6000" dirty="0">
              <a:solidFill>
                <a:schemeClr val="accent1"/>
              </a:solidFill>
            </a:endParaRPr>
          </a:p>
        </p:txBody>
      </p:sp>
      <p:graphicFrame>
        <p:nvGraphicFramePr>
          <p:cNvPr id="2" name="Table 2">
            <a:extLst>
              <a:ext uri="{FF2B5EF4-FFF2-40B4-BE49-F238E27FC236}">
                <a16:creationId xmlns:a16="http://schemas.microsoft.com/office/drawing/2014/main" id="{DB43FEA2-3664-489B-8550-AAA05CF1C0A7}"/>
              </a:ext>
            </a:extLst>
          </p:cNvPr>
          <p:cNvGraphicFramePr>
            <a:graphicFrameLocks noGrp="1"/>
          </p:cNvGraphicFramePr>
          <p:nvPr>
            <p:extLst>
              <p:ext uri="{D42A27DB-BD31-4B8C-83A1-F6EECF244321}">
                <p14:modId xmlns:p14="http://schemas.microsoft.com/office/powerpoint/2010/main" val="3732950600"/>
              </p:ext>
            </p:extLst>
          </p:nvPr>
        </p:nvGraphicFramePr>
        <p:xfrm>
          <a:off x="15619549" y="8223889"/>
          <a:ext cx="13772878" cy="7673872"/>
        </p:xfrm>
        <a:graphic>
          <a:graphicData uri="http://schemas.openxmlformats.org/drawingml/2006/table">
            <a:tbl>
              <a:tblPr firstRow="1" bandRow="1">
                <a:tableStyleId>{5C22544A-7EE6-4342-B048-85BDC9FD1C3A}</a:tableStyleId>
              </a:tblPr>
              <a:tblGrid>
                <a:gridCol w="8423191">
                  <a:extLst>
                    <a:ext uri="{9D8B030D-6E8A-4147-A177-3AD203B41FA5}">
                      <a16:colId xmlns:a16="http://schemas.microsoft.com/office/drawing/2014/main" val="4150355500"/>
                    </a:ext>
                  </a:extLst>
                </a:gridCol>
                <a:gridCol w="1959759">
                  <a:extLst>
                    <a:ext uri="{9D8B030D-6E8A-4147-A177-3AD203B41FA5}">
                      <a16:colId xmlns:a16="http://schemas.microsoft.com/office/drawing/2014/main" val="540944954"/>
                    </a:ext>
                  </a:extLst>
                </a:gridCol>
                <a:gridCol w="3389928">
                  <a:extLst>
                    <a:ext uri="{9D8B030D-6E8A-4147-A177-3AD203B41FA5}">
                      <a16:colId xmlns:a16="http://schemas.microsoft.com/office/drawing/2014/main" val="2965537230"/>
                    </a:ext>
                  </a:extLst>
                </a:gridCol>
              </a:tblGrid>
              <a:tr h="810644">
                <a:tc>
                  <a:txBody>
                    <a:bodyPr/>
                    <a:lstStyle/>
                    <a:p>
                      <a:r>
                        <a:rPr lang="en-US" sz="3600" dirty="0"/>
                        <a:t>Behavioral variable related to word in noise comprehension score</a:t>
                      </a:r>
                      <a:endParaRPr lang="en-GB" sz="3600" dirty="0"/>
                    </a:p>
                  </a:txBody>
                  <a:tcPr/>
                </a:tc>
                <a:tc>
                  <a:txBody>
                    <a:bodyPr/>
                    <a:lstStyle/>
                    <a:p>
                      <a:r>
                        <a:rPr lang="en-US" sz="3600" dirty="0"/>
                        <a:t>R</a:t>
                      </a:r>
                      <a:endParaRPr lang="en-GB" sz="3600" dirty="0"/>
                    </a:p>
                  </a:txBody>
                  <a:tcPr/>
                </a:tc>
                <a:tc>
                  <a:txBody>
                    <a:bodyPr/>
                    <a:lstStyle/>
                    <a:p>
                      <a:r>
                        <a:rPr lang="en-US" sz="3600" dirty="0"/>
                        <a:t>% variance explained</a:t>
                      </a:r>
                      <a:endParaRPr lang="en-GB" sz="3600" dirty="0"/>
                    </a:p>
                  </a:txBody>
                  <a:tcPr/>
                </a:tc>
                <a:extLst>
                  <a:ext uri="{0D108BD9-81ED-4DB2-BD59-A6C34878D82A}">
                    <a16:rowId xmlns:a16="http://schemas.microsoft.com/office/drawing/2014/main" val="2696068139"/>
                  </a:ext>
                </a:extLst>
              </a:tr>
              <a:tr h="810644">
                <a:tc>
                  <a:txBody>
                    <a:bodyPr/>
                    <a:lstStyle/>
                    <a:p>
                      <a:r>
                        <a:rPr lang="en-US" sz="3600" dirty="0"/>
                        <a:t>Picture Vocabulary Test</a:t>
                      </a:r>
                      <a:endParaRPr lang="en-GB" sz="3600" dirty="0"/>
                    </a:p>
                  </a:txBody>
                  <a:tcPr/>
                </a:tc>
                <a:tc>
                  <a:txBody>
                    <a:bodyPr/>
                    <a:lstStyle/>
                    <a:p>
                      <a:r>
                        <a:rPr lang="en-US" sz="3600" dirty="0"/>
                        <a:t>-0.21</a:t>
                      </a:r>
                      <a:endParaRPr lang="en-GB" sz="3600" dirty="0"/>
                    </a:p>
                  </a:txBody>
                  <a:tcPr/>
                </a:tc>
                <a:tc>
                  <a:txBody>
                    <a:bodyPr/>
                    <a:lstStyle/>
                    <a:p>
                      <a:r>
                        <a:rPr lang="en-US" sz="3600" dirty="0"/>
                        <a:t>4.53</a:t>
                      </a:r>
                      <a:endParaRPr lang="en-GB" sz="3600" dirty="0"/>
                    </a:p>
                  </a:txBody>
                  <a:tcPr/>
                </a:tc>
                <a:extLst>
                  <a:ext uri="{0D108BD9-81ED-4DB2-BD59-A6C34878D82A}">
                    <a16:rowId xmlns:a16="http://schemas.microsoft.com/office/drawing/2014/main" val="1403637001"/>
                  </a:ext>
                </a:extLst>
              </a:tr>
              <a:tr h="810644">
                <a:tc>
                  <a:txBody>
                    <a:bodyPr/>
                    <a:lstStyle/>
                    <a:p>
                      <a:r>
                        <a:rPr lang="en-US" sz="3600" dirty="0"/>
                        <a:t>Reading Test</a:t>
                      </a:r>
                      <a:endParaRPr lang="en-GB" sz="3600" dirty="0"/>
                    </a:p>
                  </a:txBody>
                  <a:tcPr/>
                </a:tc>
                <a:tc>
                  <a:txBody>
                    <a:bodyPr/>
                    <a:lstStyle/>
                    <a:p>
                      <a:r>
                        <a:rPr lang="en-US" sz="3600" dirty="0"/>
                        <a:t>-0.21</a:t>
                      </a:r>
                      <a:endParaRPr lang="en-GB" sz="3600" dirty="0"/>
                    </a:p>
                  </a:txBody>
                  <a:tcPr/>
                </a:tc>
                <a:tc>
                  <a:txBody>
                    <a:bodyPr/>
                    <a:lstStyle/>
                    <a:p>
                      <a:r>
                        <a:rPr lang="en-US" sz="3600" dirty="0"/>
                        <a:t>4.34</a:t>
                      </a:r>
                      <a:endParaRPr lang="en-GB" sz="3600" dirty="0"/>
                    </a:p>
                  </a:txBody>
                  <a:tcPr/>
                </a:tc>
                <a:extLst>
                  <a:ext uri="{0D108BD9-81ED-4DB2-BD59-A6C34878D82A}">
                    <a16:rowId xmlns:a16="http://schemas.microsoft.com/office/drawing/2014/main" val="283941316"/>
                  </a:ext>
                </a:extLst>
              </a:tr>
              <a:tr h="810644">
                <a:tc>
                  <a:txBody>
                    <a:bodyPr/>
                    <a:lstStyle/>
                    <a:p>
                      <a:r>
                        <a:rPr lang="en-US" sz="3600" dirty="0"/>
                        <a:t>Language Comprehension Task</a:t>
                      </a:r>
                      <a:endParaRPr lang="en-GB" sz="3600" dirty="0"/>
                    </a:p>
                  </a:txBody>
                  <a:tcPr/>
                </a:tc>
                <a:tc>
                  <a:txBody>
                    <a:bodyPr/>
                    <a:lstStyle/>
                    <a:p>
                      <a:r>
                        <a:rPr lang="en-US" sz="3600" dirty="0"/>
                        <a:t>-0.12</a:t>
                      </a:r>
                      <a:endParaRPr lang="en-GB" sz="3600" dirty="0"/>
                    </a:p>
                  </a:txBody>
                  <a:tcPr/>
                </a:tc>
                <a:tc>
                  <a:txBody>
                    <a:bodyPr/>
                    <a:lstStyle/>
                    <a:p>
                      <a:r>
                        <a:rPr lang="en-US" sz="3600" dirty="0"/>
                        <a:t>1.45</a:t>
                      </a:r>
                      <a:endParaRPr lang="en-GB" sz="3600" dirty="0"/>
                    </a:p>
                  </a:txBody>
                  <a:tcPr/>
                </a:tc>
                <a:extLst>
                  <a:ext uri="{0D108BD9-81ED-4DB2-BD59-A6C34878D82A}">
                    <a16:rowId xmlns:a16="http://schemas.microsoft.com/office/drawing/2014/main" val="3878250784"/>
                  </a:ext>
                </a:extLst>
              </a:tr>
              <a:tr h="810644">
                <a:tc>
                  <a:txBody>
                    <a:bodyPr/>
                    <a:lstStyle/>
                    <a:p>
                      <a:r>
                        <a:rPr lang="en-US" sz="3600" dirty="0"/>
                        <a:t>Relational reasoning task</a:t>
                      </a:r>
                      <a:endParaRPr lang="en-GB" sz="3600" dirty="0"/>
                    </a:p>
                  </a:txBody>
                  <a:tcPr/>
                </a:tc>
                <a:tc>
                  <a:txBody>
                    <a:bodyPr/>
                    <a:lstStyle/>
                    <a:p>
                      <a:r>
                        <a:rPr lang="en-US" sz="3600" dirty="0"/>
                        <a:t>-0.15</a:t>
                      </a:r>
                      <a:endParaRPr lang="en-GB" sz="3600" dirty="0"/>
                    </a:p>
                  </a:txBody>
                  <a:tcPr/>
                </a:tc>
                <a:tc>
                  <a:txBody>
                    <a:bodyPr/>
                    <a:lstStyle/>
                    <a:p>
                      <a:r>
                        <a:rPr lang="en-US" sz="3600" dirty="0"/>
                        <a:t>2.24</a:t>
                      </a:r>
                      <a:endParaRPr lang="en-GB" sz="3600" dirty="0"/>
                    </a:p>
                  </a:txBody>
                  <a:tcPr/>
                </a:tc>
                <a:extLst>
                  <a:ext uri="{0D108BD9-81ED-4DB2-BD59-A6C34878D82A}">
                    <a16:rowId xmlns:a16="http://schemas.microsoft.com/office/drawing/2014/main" val="818670907"/>
                  </a:ext>
                </a:extLst>
              </a:tr>
              <a:tr h="810644">
                <a:tc>
                  <a:txBody>
                    <a:bodyPr/>
                    <a:lstStyle/>
                    <a:p>
                      <a:r>
                        <a:rPr lang="en-US" sz="3600" dirty="0"/>
                        <a:t>List sorting task</a:t>
                      </a:r>
                      <a:endParaRPr lang="en-GB" sz="3600" dirty="0"/>
                    </a:p>
                  </a:txBody>
                  <a:tcPr/>
                </a:tc>
                <a:tc>
                  <a:txBody>
                    <a:bodyPr/>
                    <a:lstStyle/>
                    <a:p>
                      <a:r>
                        <a:rPr lang="en-US" sz="3600" dirty="0"/>
                        <a:t>-0.15</a:t>
                      </a:r>
                      <a:endParaRPr lang="en-GB" sz="3600" dirty="0"/>
                    </a:p>
                  </a:txBody>
                  <a:tcPr/>
                </a:tc>
                <a:tc>
                  <a:txBody>
                    <a:bodyPr/>
                    <a:lstStyle/>
                    <a:p>
                      <a:r>
                        <a:rPr lang="en-US" sz="3600" dirty="0"/>
                        <a:t>2.10</a:t>
                      </a:r>
                      <a:endParaRPr lang="en-GB" sz="3600" dirty="0"/>
                    </a:p>
                  </a:txBody>
                  <a:tcPr/>
                </a:tc>
                <a:extLst>
                  <a:ext uri="{0D108BD9-81ED-4DB2-BD59-A6C34878D82A}">
                    <a16:rowId xmlns:a16="http://schemas.microsoft.com/office/drawing/2014/main" val="2097554551"/>
                  </a:ext>
                </a:extLst>
              </a:tr>
              <a:tr h="810644">
                <a:tc>
                  <a:txBody>
                    <a:bodyPr/>
                    <a:lstStyle/>
                    <a:p>
                      <a:r>
                        <a:rPr lang="en-US" sz="3600" dirty="0"/>
                        <a:t>Picture sequence memory task</a:t>
                      </a:r>
                      <a:endParaRPr lang="en-GB" sz="3600" dirty="0"/>
                    </a:p>
                  </a:txBody>
                  <a:tcPr/>
                </a:tc>
                <a:tc>
                  <a:txBody>
                    <a:bodyPr/>
                    <a:lstStyle/>
                    <a:p>
                      <a:r>
                        <a:rPr lang="en-US" sz="3600" dirty="0"/>
                        <a:t>-0.12</a:t>
                      </a:r>
                      <a:endParaRPr lang="en-GB" sz="3600" dirty="0"/>
                    </a:p>
                  </a:txBody>
                  <a:tcPr/>
                </a:tc>
                <a:tc>
                  <a:txBody>
                    <a:bodyPr/>
                    <a:lstStyle/>
                    <a:p>
                      <a:r>
                        <a:rPr lang="en-US" sz="3600" dirty="0"/>
                        <a:t>1.53</a:t>
                      </a:r>
                      <a:endParaRPr lang="en-GB" sz="3600" dirty="0"/>
                    </a:p>
                  </a:txBody>
                  <a:tcPr/>
                </a:tc>
                <a:extLst>
                  <a:ext uri="{0D108BD9-81ED-4DB2-BD59-A6C34878D82A}">
                    <a16:rowId xmlns:a16="http://schemas.microsoft.com/office/drawing/2014/main" val="146303592"/>
                  </a:ext>
                </a:extLst>
              </a:tr>
              <a:tr h="810644">
                <a:tc>
                  <a:txBody>
                    <a:bodyPr/>
                    <a:lstStyle/>
                    <a:p>
                      <a:r>
                        <a:rPr lang="en-US" sz="3600" dirty="0"/>
                        <a:t>Working memory task</a:t>
                      </a:r>
                      <a:endParaRPr lang="en-GB" sz="3600" dirty="0"/>
                    </a:p>
                  </a:txBody>
                  <a:tcPr/>
                </a:tc>
                <a:tc>
                  <a:txBody>
                    <a:bodyPr/>
                    <a:lstStyle/>
                    <a:p>
                      <a:r>
                        <a:rPr lang="en-US" sz="3600" dirty="0"/>
                        <a:t>-0.19</a:t>
                      </a:r>
                      <a:endParaRPr lang="en-GB" sz="3600" dirty="0"/>
                    </a:p>
                  </a:txBody>
                  <a:tcPr/>
                </a:tc>
                <a:tc>
                  <a:txBody>
                    <a:bodyPr/>
                    <a:lstStyle/>
                    <a:p>
                      <a:r>
                        <a:rPr lang="en-US" sz="3600" dirty="0"/>
                        <a:t>3.68</a:t>
                      </a:r>
                      <a:endParaRPr lang="en-GB" sz="3600" dirty="0"/>
                    </a:p>
                  </a:txBody>
                  <a:tcPr/>
                </a:tc>
                <a:extLst>
                  <a:ext uri="{0D108BD9-81ED-4DB2-BD59-A6C34878D82A}">
                    <a16:rowId xmlns:a16="http://schemas.microsoft.com/office/drawing/2014/main" val="2461899812"/>
                  </a:ext>
                </a:extLst>
              </a:tr>
              <a:tr h="810644">
                <a:tc>
                  <a:txBody>
                    <a:bodyPr/>
                    <a:lstStyle/>
                    <a:p>
                      <a:r>
                        <a:rPr lang="en-US" sz="3600" dirty="0"/>
                        <a:t>Total*</a:t>
                      </a:r>
                      <a:endParaRPr lang="en-GB" sz="3600" dirty="0"/>
                    </a:p>
                  </a:txBody>
                  <a:tcPr/>
                </a:tc>
                <a:tc>
                  <a:txBody>
                    <a:bodyPr/>
                    <a:lstStyle/>
                    <a:p>
                      <a:endParaRPr lang="en-GB" sz="3600" dirty="0"/>
                    </a:p>
                  </a:txBody>
                  <a:tcPr/>
                </a:tc>
                <a:tc>
                  <a:txBody>
                    <a:bodyPr/>
                    <a:lstStyle/>
                    <a:p>
                      <a:r>
                        <a:rPr lang="en-US" sz="3600" b="1" dirty="0"/>
                        <a:t>7.19</a:t>
                      </a:r>
                      <a:endParaRPr lang="en-GB" sz="3600" b="1"/>
                    </a:p>
                  </a:txBody>
                  <a:tcPr/>
                </a:tc>
                <a:extLst>
                  <a:ext uri="{0D108BD9-81ED-4DB2-BD59-A6C34878D82A}">
                    <a16:rowId xmlns:a16="http://schemas.microsoft.com/office/drawing/2014/main" val="400544048"/>
                  </a:ext>
                </a:extLst>
              </a:tr>
            </a:tbl>
          </a:graphicData>
        </a:graphic>
      </p:graphicFrame>
      <p:sp>
        <p:nvSpPr>
          <p:cNvPr id="26" name="TextBox 25">
            <a:extLst>
              <a:ext uri="{FF2B5EF4-FFF2-40B4-BE49-F238E27FC236}">
                <a16:creationId xmlns:a16="http://schemas.microsoft.com/office/drawing/2014/main" id="{7DE460A2-DE96-4146-9523-C7C2B7215FFC}"/>
              </a:ext>
            </a:extLst>
          </p:cNvPr>
          <p:cNvSpPr txBox="1"/>
          <p:nvPr/>
        </p:nvSpPr>
        <p:spPr>
          <a:xfrm>
            <a:off x="15500746" y="15846738"/>
            <a:ext cx="11988404" cy="738664"/>
          </a:xfrm>
          <a:prstGeom prst="rect">
            <a:avLst/>
          </a:prstGeom>
          <a:noFill/>
        </p:spPr>
        <p:txBody>
          <a:bodyPr wrap="square" rtlCol="0" anchor="t">
            <a:spAutoFit/>
          </a:bodyPr>
          <a:lstStyle/>
          <a:p>
            <a:r>
              <a:rPr lang="en-US" sz="4200" dirty="0"/>
              <a:t>* </a:t>
            </a:r>
            <a:r>
              <a:rPr lang="en-US" sz="4200" i="1" dirty="0"/>
              <a:t>R-square statistics in a multiple regression analysis.</a:t>
            </a:r>
            <a:endParaRPr lang="en-GB" sz="4200" i="1">
              <a:cs typeface="Calibri"/>
            </a:endParaRPr>
          </a:p>
        </p:txBody>
      </p:sp>
      <p:sp>
        <p:nvSpPr>
          <p:cNvPr id="27" name="TextBox 26">
            <a:extLst>
              <a:ext uri="{FF2B5EF4-FFF2-40B4-BE49-F238E27FC236}">
                <a16:creationId xmlns:a16="http://schemas.microsoft.com/office/drawing/2014/main" id="{EED9D249-1B59-4873-BF63-7C5A5085DFF8}"/>
              </a:ext>
            </a:extLst>
          </p:cNvPr>
          <p:cNvSpPr txBox="1"/>
          <p:nvPr/>
        </p:nvSpPr>
        <p:spPr>
          <a:xfrm>
            <a:off x="15322526" y="37180920"/>
            <a:ext cx="14239879" cy="5632311"/>
          </a:xfrm>
          <a:prstGeom prst="rect">
            <a:avLst/>
          </a:prstGeom>
          <a:noFill/>
        </p:spPr>
        <p:txBody>
          <a:bodyPr wrap="square" rtlCol="0" anchor="t">
            <a:spAutoFit/>
          </a:bodyPr>
          <a:lstStyle/>
          <a:p>
            <a:r>
              <a:rPr lang="en-GB" sz="2400" dirty="0"/>
              <a:t>[1] </a:t>
            </a:r>
            <a:r>
              <a:rPr lang="en-GB" sz="2400" err="1"/>
              <a:t>Fullgrabe</a:t>
            </a:r>
            <a:r>
              <a:rPr lang="en-GB" sz="2400" dirty="0"/>
              <a:t>, C., &amp; Rosen, S. (2016). On The (Un)importance of Working Memory in Speech-in-Noise Processing for Listeners with Normal Hearing Thresholds. Front </a:t>
            </a:r>
            <a:r>
              <a:rPr lang="en-GB" sz="2400" err="1"/>
              <a:t>Psychol</a:t>
            </a:r>
            <a:r>
              <a:rPr lang="en-GB" sz="2400" dirty="0"/>
              <a:t>, 7, 1268. doi:10.3389/fpsyg.2016.01268 </a:t>
            </a:r>
          </a:p>
          <a:p>
            <a:pPr algn="just"/>
            <a:r>
              <a:rPr lang="en-GB" sz="2400" dirty="0"/>
              <a:t>[2] </a:t>
            </a:r>
            <a:r>
              <a:rPr lang="en-GB" sz="2400" err="1"/>
              <a:t>Pichora</a:t>
            </a:r>
            <a:r>
              <a:rPr lang="en-GB" sz="2400" dirty="0"/>
              <a:t>-Fuller, M. K., Kramer, S. E., Eckert, M. A., Edwards, B., Hornsby, B. W., </a:t>
            </a:r>
            <a:r>
              <a:rPr lang="en-GB" sz="2400" err="1"/>
              <a:t>Humes</a:t>
            </a:r>
            <a:r>
              <a:rPr lang="en-GB" sz="2400" dirty="0"/>
              <a:t>, L. E., . . . Wingfield, A. (2016). Hearing Impairment and Cognitive Energy: The Framework for Understanding Effortful Listening (FUEL). Ear Hear, 37 </a:t>
            </a:r>
            <a:r>
              <a:rPr lang="en-GB" sz="2400" err="1"/>
              <a:t>Suppl</a:t>
            </a:r>
            <a:r>
              <a:rPr lang="en-GB" sz="2400"/>
              <a:t> 1, 5S-27S. </a:t>
            </a:r>
            <a:endParaRPr lang="en-GB" sz="2400" dirty="0"/>
          </a:p>
          <a:p>
            <a:pPr algn="just"/>
            <a:r>
              <a:rPr lang="en-GB" sz="2400"/>
              <a:t>[3] Ronnberg, J., </a:t>
            </a:r>
            <a:r>
              <a:rPr lang="en-GB" sz="2400" err="1"/>
              <a:t>Lunner</a:t>
            </a:r>
            <a:r>
              <a:rPr lang="en-GB" sz="2400"/>
              <a:t>, T., </a:t>
            </a:r>
            <a:r>
              <a:rPr lang="en-GB" sz="2400" err="1"/>
              <a:t>Zekveld</a:t>
            </a:r>
            <a:r>
              <a:rPr lang="en-GB" sz="2400"/>
              <a:t>, A., </a:t>
            </a:r>
            <a:r>
              <a:rPr lang="en-GB" sz="2400" err="1"/>
              <a:t>Sorqvist</a:t>
            </a:r>
            <a:r>
              <a:rPr lang="en-GB" sz="2400"/>
              <a:t>, P., Danielsson, H., </a:t>
            </a:r>
            <a:r>
              <a:rPr lang="en-GB" sz="2400" err="1"/>
              <a:t>Lyxell</a:t>
            </a:r>
            <a:r>
              <a:rPr lang="en-GB" sz="2400" dirty="0"/>
              <a:t>, B., . . . Rudner, M. (2013). The Ease of </a:t>
            </a:r>
            <a:r>
              <a:rPr lang="en-GB" sz="2400"/>
              <a:t>Language Understanding (ELU) model: theoretical, empirical, and clinical advances. Front </a:t>
            </a:r>
            <a:r>
              <a:rPr lang="en-GB" sz="2400" err="1"/>
              <a:t>Syst</a:t>
            </a:r>
            <a:r>
              <a:rPr lang="en-GB" sz="2400" dirty="0"/>
              <a:t> </a:t>
            </a:r>
            <a:r>
              <a:rPr lang="en-GB" sz="2400" err="1"/>
              <a:t>Neurosci</a:t>
            </a:r>
            <a:r>
              <a:rPr lang="en-GB" sz="2400" dirty="0"/>
              <a:t>, 7, 31. doi:10.3389/fnsys.2013.00031</a:t>
            </a:r>
            <a:endParaRPr lang="en-GB" sz="2400">
              <a:cs typeface="Calibri"/>
            </a:endParaRPr>
          </a:p>
          <a:p>
            <a:r>
              <a:rPr lang="en-GB" sz="2400">
                <a:ea typeface="+mn-lt"/>
                <a:cs typeface="+mn-lt"/>
              </a:rPr>
              <a:t>[4] David C. Van Essen, Stephen M. Smith, Deanna M. Barch, Timothy E.J. Behrens, Essa Yacoub, Kamil Ugurbil, for the WU-Minn HCP Consortium. (2013). </a:t>
            </a:r>
            <a:r>
              <a:rPr lang="en-GB" sz="2400" dirty="0">
                <a:ea typeface="+mn-lt"/>
                <a:cs typeface="+mn-lt"/>
                <a:hlinkClick r:id="rId8"/>
              </a:rPr>
              <a:t>The WU-Minn Human Connectome Project: An overview.</a:t>
            </a:r>
            <a:r>
              <a:rPr lang="en-GB" sz="2400">
                <a:ea typeface="+mn-lt"/>
                <a:cs typeface="+mn-lt"/>
              </a:rPr>
              <a:t> NeuroImage 80(2013):62-79.</a:t>
            </a:r>
            <a:endParaRPr lang="en-GB"/>
          </a:p>
          <a:p>
            <a:r>
              <a:rPr lang="en-GB" sz="2400">
                <a:cs typeface="Calibri"/>
              </a:rPr>
              <a:t>[5] </a:t>
            </a:r>
            <a:r>
              <a:rPr lang="en-GB" sz="2400">
                <a:ea typeface="+mn-lt"/>
                <a:cs typeface="+mn-lt"/>
              </a:rPr>
              <a:t>Destrieux, C., Fischl, B., Dale, A., &amp; Halgren, E. (2010). Automatic parcellation of human cortical gyri and sulci </a:t>
            </a:r>
            <a:r>
              <a:rPr lang="en-GB" sz="2400" dirty="0">
                <a:ea typeface="+mn-lt"/>
                <a:cs typeface="+mn-lt"/>
              </a:rPr>
              <a:t>using standard anatomical nomenclature. Neuroimage, 53(1), 1-15. doi:10.1016/j.neuroimage.2010.06.010</a:t>
            </a:r>
          </a:p>
          <a:p>
            <a:r>
              <a:rPr lang="en-US" sz="2400">
                <a:ea typeface="+mn-lt"/>
                <a:cs typeface="+mn-lt"/>
              </a:rPr>
              <a:t>[6] Llera, A., et al. (2019). "Inter-individual differences in human brain structure and morphology link to </a:t>
            </a:r>
            <a:r>
              <a:rPr lang="en-US" sz="2400" dirty="0">
                <a:ea typeface="+mn-lt"/>
                <a:cs typeface="+mn-lt"/>
              </a:rPr>
              <a:t>variation in demographics and behavior." </a:t>
            </a:r>
            <a:r>
              <a:rPr lang="en-US" sz="2400" u="sng" dirty="0">
                <a:ea typeface="+mn-lt"/>
                <a:cs typeface="+mn-lt"/>
              </a:rPr>
              <a:t>eLife 8., doi: </a:t>
            </a:r>
            <a:r>
              <a:rPr lang="en-GB" sz="2400" dirty="0">
                <a:ea typeface="+mn-lt"/>
                <a:cs typeface="+mn-lt"/>
              </a:rPr>
              <a:t>10.7554/eLife.44443</a:t>
            </a:r>
            <a:endParaRPr lang="en-GB" dirty="0">
              <a:ea typeface="+mn-lt"/>
              <a:cs typeface="+mn-lt"/>
            </a:endParaRPr>
          </a:p>
        </p:txBody>
      </p:sp>
      <p:sp>
        <p:nvSpPr>
          <p:cNvPr id="6" name="TextBox 5">
            <a:extLst>
              <a:ext uri="{FF2B5EF4-FFF2-40B4-BE49-F238E27FC236}">
                <a16:creationId xmlns:a16="http://schemas.microsoft.com/office/drawing/2014/main" id="{782A2FA1-631F-4582-B5A2-5EE57988F9AB}"/>
              </a:ext>
            </a:extLst>
          </p:cNvPr>
          <p:cNvSpPr txBox="1"/>
          <p:nvPr/>
        </p:nvSpPr>
        <p:spPr>
          <a:xfrm>
            <a:off x="826902" y="30469686"/>
            <a:ext cx="13774245" cy="9787295"/>
          </a:xfrm>
          <a:prstGeom prst="rect">
            <a:avLst/>
          </a:prstGeom>
          <a:noFill/>
        </p:spPr>
        <p:txBody>
          <a:bodyPr wrap="square" rtlCol="0" anchor="t">
            <a:spAutoFit/>
          </a:bodyPr>
          <a:lstStyle/>
          <a:p>
            <a:pPr algn="just"/>
            <a:r>
              <a:rPr lang="en-US" sz="4200" dirty="0"/>
              <a:t>Correlations between WIN (corrected for age) and scores on 218 </a:t>
            </a:r>
            <a:r>
              <a:rPr lang="en-US" sz="4200" err="1"/>
              <a:t>behavioural</a:t>
            </a:r>
            <a:r>
              <a:rPr lang="en-US" sz="4200" dirty="0"/>
              <a:t> and demographic indicators were evaluated. After correcting for multiple comparisons (p</a:t>
            </a:r>
            <a:r>
              <a:rPr lang="en-US" sz="4200" baseline="-25000" dirty="0"/>
              <a:t>(Bonferroni)</a:t>
            </a:r>
            <a:r>
              <a:rPr lang="en-US" sz="4200" dirty="0"/>
              <a:t>&lt;0.05, seven cognitive variables were identified as significantly related to speech in noise recognition performance, variables that reflect working memory performance, and  </a:t>
            </a:r>
            <a:r>
              <a:rPr lang="en-US" sz="4200" err="1"/>
              <a:t>crystallised</a:t>
            </a:r>
            <a:r>
              <a:rPr lang="en-US" sz="4200" dirty="0"/>
              <a:t> and fluid intelligence (all with |r| &gt; 0.12). Although the proportion of variance explained by these cognitive factors is low (at &lt; 5% separately and 7% for total explained variance), this establishes that they are relevant even in younger listeners, although other factors are evidently also in play. </a:t>
            </a:r>
            <a:endParaRPr lang="en-US" sz="4200">
              <a:cs typeface="Calibri"/>
            </a:endParaRPr>
          </a:p>
          <a:p>
            <a:pPr algn="just"/>
            <a:r>
              <a:rPr lang="en-US" sz="4200"/>
              <a:t>Notably, multiple regression indicated that cortical thickness explained up to 16% of the variance in WIN (p&lt;0.05). </a:t>
            </a:r>
            <a:r>
              <a:rPr lang="en-US" sz="4200">
                <a:ea typeface="+mn-lt"/>
                <a:cs typeface="+mn-lt"/>
              </a:rPr>
              <a:t>Among the regions most correlated with WIN were left central sulcus and right superior frontal gyrus, as well as right Heschl's gyrus.</a:t>
            </a:r>
            <a:endParaRPr lang="en-GB" sz="4200">
              <a:cs typeface="Calibri"/>
            </a:endParaRPr>
          </a:p>
        </p:txBody>
      </p:sp>
      <p:pic>
        <p:nvPicPr>
          <p:cNvPr id="12" name="Picture 11">
            <a:extLst>
              <a:ext uri="{FF2B5EF4-FFF2-40B4-BE49-F238E27FC236}">
                <a16:creationId xmlns:a16="http://schemas.microsoft.com/office/drawing/2014/main" id="{30E9CE61-BE1D-4D8F-A001-7803A0D46D2D}"/>
              </a:ext>
            </a:extLst>
          </p:cNvPr>
          <p:cNvPicPr>
            <a:picLocks noChangeAspect="1"/>
          </p:cNvPicPr>
          <p:nvPr/>
        </p:nvPicPr>
        <p:blipFill rotWithShape="1">
          <a:blip r:embed="rId9">
            <a:extLst>
              <a:ext uri="{28A0092B-C50C-407E-A947-70E740481C1C}">
                <a14:useLocalDpi xmlns:a14="http://schemas.microsoft.com/office/drawing/2010/main" val="0"/>
              </a:ext>
            </a:extLst>
          </a:blip>
          <a:srcRect l="9892" t="11811" r="58304" b="56543"/>
          <a:stretch/>
        </p:blipFill>
        <p:spPr>
          <a:xfrm>
            <a:off x="15926629" y="22043959"/>
            <a:ext cx="4197328" cy="2890747"/>
          </a:xfrm>
          <a:prstGeom prst="rect">
            <a:avLst/>
          </a:prstGeom>
        </p:spPr>
      </p:pic>
      <p:sp>
        <p:nvSpPr>
          <p:cNvPr id="29" name="TextBox 28">
            <a:extLst>
              <a:ext uri="{FF2B5EF4-FFF2-40B4-BE49-F238E27FC236}">
                <a16:creationId xmlns:a16="http://schemas.microsoft.com/office/drawing/2014/main" id="{16FE400B-95D4-4ACA-A01B-EEDDA7BAF9E2}"/>
              </a:ext>
            </a:extLst>
          </p:cNvPr>
          <p:cNvSpPr txBox="1"/>
          <p:nvPr/>
        </p:nvSpPr>
        <p:spPr>
          <a:xfrm>
            <a:off x="15449439" y="28484376"/>
            <a:ext cx="14153225" cy="2062103"/>
          </a:xfrm>
          <a:prstGeom prst="rect">
            <a:avLst/>
          </a:prstGeom>
          <a:noFill/>
        </p:spPr>
        <p:txBody>
          <a:bodyPr wrap="square" rtlCol="0" anchor="t">
            <a:spAutoFit/>
          </a:bodyPr>
          <a:lstStyle/>
          <a:p>
            <a:pPr algn="just"/>
            <a:r>
              <a:rPr lang="en-US" sz="3200" b="1" dirty="0"/>
              <a:t>Fig. 2.</a:t>
            </a:r>
            <a:r>
              <a:rPr lang="en-US" sz="3200" dirty="0"/>
              <a:t> </a:t>
            </a:r>
            <a:r>
              <a:rPr lang="en-US" sz="3200" i="1" dirty="0"/>
              <a:t>Results of step-wise regression of WIN scores (after regressing out variables from Table 1) with (parcellated) cortical thickness. Blue areas: positive correlation with WIN performance</a:t>
            </a:r>
            <a:r>
              <a:rPr lang="en-US" sz="3200" i="1" dirty="0">
                <a:sym typeface="Wingdings" panose="05000000000000000000" pitchFamily="2" charset="2"/>
              </a:rPr>
              <a:t>; red areas: negative correlation with WIN performance (WIN is an inverse score). A = anterior, P = posterior.</a:t>
            </a:r>
            <a:endParaRPr lang="en-GB" sz="3200" i="1" dirty="0">
              <a:cs typeface="Calibri"/>
            </a:endParaRPr>
          </a:p>
        </p:txBody>
      </p:sp>
      <p:pic>
        <p:nvPicPr>
          <p:cNvPr id="28" name="Picture 27">
            <a:extLst>
              <a:ext uri="{FF2B5EF4-FFF2-40B4-BE49-F238E27FC236}">
                <a16:creationId xmlns:a16="http://schemas.microsoft.com/office/drawing/2014/main" id="{30E9CE61-BE1D-4D8F-A001-7803A0D46D2D}"/>
              </a:ext>
            </a:extLst>
          </p:cNvPr>
          <p:cNvPicPr>
            <a:picLocks noChangeAspect="1"/>
          </p:cNvPicPr>
          <p:nvPr/>
        </p:nvPicPr>
        <p:blipFill rotWithShape="1">
          <a:blip r:embed="rId9">
            <a:extLst>
              <a:ext uri="{28A0092B-C50C-407E-A947-70E740481C1C}">
                <a14:useLocalDpi xmlns:a14="http://schemas.microsoft.com/office/drawing/2010/main" val="0"/>
              </a:ext>
            </a:extLst>
          </a:blip>
          <a:srcRect l="57360" t="11811" r="10836" b="56551"/>
          <a:stretch/>
        </p:blipFill>
        <p:spPr>
          <a:xfrm>
            <a:off x="24634436" y="22053226"/>
            <a:ext cx="4197328" cy="2889945"/>
          </a:xfrm>
          <a:prstGeom prst="rect">
            <a:avLst/>
          </a:prstGeom>
        </p:spPr>
      </p:pic>
      <p:pic>
        <p:nvPicPr>
          <p:cNvPr id="30" name="Picture 29">
            <a:extLst>
              <a:ext uri="{FF2B5EF4-FFF2-40B4-BE49-F238E27FC236}">
                <a16:creationId xmlns:a16="http://schemas.microsoft.com/office/drawing/2014/main" id="{30E9CE61-BE1D-4D8F-A001-7803A0D46D2D}"/>
              </a:ext>
            </a:extLst>
          </p:cNvPr>
          <p:cNvPicPr>
            <a:picLocks noChangeAspect="1"/>
          </p:cNvPicPr>
          <p:nvPr/>
        </p:nvPicPr>
        <p:blipFill rotWithShape="1">
          <a:blip r:embed="rId9">
            <a:extLst>
              <a:ext uri="{28A0092B-C50C-407E-A947-70E740481C1C}">
                <a14:useLocalDpi xmlns:a14="http://schemas.microsoft.com/office/drawing/2010/main" val="0"/>
              </a:ext>
            </a:extLst>
          </a:blip>
          <a:srcRect l="9892" t="46700" r="58304" b="21654"/>
          <a:stretch/>
        </p:blipFill>
        <p:spPr>
          <a:xfrm>
            <a:off x="15926629" y="25337711"/>
            <a:ext cx="4197328" cy="2890747"/>
          </a:xfrm>
          <a:prstGeom prst="rect">
            <a:avLst/>
          </a:prstGeom>
        </p:spPr>
      </p:pic>
      <p:pic>
        <p:nvPicPr>
          <p:cNvPr id="31" name="Picture 30">
            <a:extLst>
              <a:ext uri="{FF2B5EF4-FFF2-40B4-BE49-F238E27FC236}">
                <a16:creationId xmlns:a16="http://schemas.microsoft.com/office/drawing/2014/main" id="{30E9CE61-BE1D-4D8F-A001-7803A0D46D2D}"/>
              </a:ext>
            </a:extLst>
          </p:cNvPr>
          <p:cNvPicPr>
            <a:picLocks noChangeAspect="1"/>
          </p:cNvPicPr>
          <p:nvPr/>
        </p:nvPicPr>
        <p:blipFill rotWithShape="1">
          <a:blip r:embed="rId9">
            <a:extLst>
              <a:ext uri="{28A0092B-C50C-407E-A947-70E740481C1C}">
                <a14:useLocalDpi xmlns:a14="http://schemas.microsoft.com/office/drawing/2010/main" val="0"/>
              </a:ext>
            </a:extLst>
          </a:blip>
          <a:srcRect l="57360" t="47351" r="10836" b="21011"/>
          <a:stretch/>
        </p:blipFill>
        <p:spPr>
          <a:xfrm>
            <a:off x="24634436" y="25346980"/>
            <a:ext cx="4197328" cy="2889945"/>
          </a:xfrm>
          <a:prstGeom prst="rect">
            <a:avLst/>
          </a:prstGeom>
        </p:spPr>
      </p:pic>
      <p:pic>
        <p:nvPicPr>
          <p:cNvPr id="32" name="Picture 31">
            <a:extLst>
              <a:ext uri="{FF2B5EF4-FFF2-40B4-BE49-F238E27FC236}">
                <a16:creationId xmlns:a16="http://schemas.microsoft.com/office/drawing/2014/main" id="{30E9CE61-BE1D-4D8F-A001-7803A0D46D2D}"/>
              </a:ext>
            </a:extLst>
          </p:cNvPr>
          <p:cNvPicPr>
            <a:picLocks noChangeAspect="1"/>
          </p:cNvPicPr>
          <p:nvPr/>
        </p:nvPicPr>
        <p:blipFill rotWithShape="1">
          <a:blip r:embed="rId9">
            <a:extLst>
              <a:ext uri="{28A0092B-C50C-407E-A947-70E740481C1C}">
                <a14:useLocalDpi xmlns:a14="http://schemas.microsoft.com/office/drawing/2010/main" val="0"/>
              </a:ext>
            </a:extLst>
          </a:blip>
          <a:srcRect l="38763" t="90547" r="39777" b="6688"/>
          <a:stretch/>
        </p:blipFill>
        <p:spPr>
          <a:xfrm rot="16200000">
            <a:off x="20680793" y="25195333"/>
            <a:ext cx="3225802" cy="287864"/>
          </a:xfrm>
          <a:prstGeom prst="rect">
            <a:avLst/>
          </a:prstGeom>
        </p:spPr>
      </p:pic>
      <p:sp>
        <p:nvSpPr>
          <p:cNvPr id="3" name="TextBox 2"/>
          <p:cNvSpPr txBox="1"/>
          <p:nvPr/>
        </p:nvSpPr>
        <p:spPr>
          <a:xfrm>
            <a:off x="22408287" y="23384751"/>
            <a:ext cx="914033" cy="584775"/>
          </a:xfrm>
          <a:prstGeom prst="rect">
            <a:avLst/>
          </a:prstGeom>
          <a:noFill/>
        </p:spPr>
        <p:txBody>
          <a:bodyPr wrap="none" rtlCol="0">
            <a:spAutoFit/>
          </a:bodyPr>
          <a:lstStyle/>
          <a:p>
            <a:pPr algn="ctr"/>
            <a:r>
              <a:rPr lang="en-GB" sz="3200" dirty="0"/>
              <a:t>1.51</a:t>
            </a:r>
          </a:p>
        </p:txBody>
      </p:sp>
      <p:sp>
        <p:nvSpPr>
          <p:cNvPr id="33" name="TextBox 32"/>
          <p:cNvSpPr txBox="1"/>
          <p:nvPr/>
        </p:nvSpPr>
        <p:spPr>
          <a:xfrm>
            <a:off x="22449965" y="26634258"/>
            <a:ext cx="830677" cy="584775"/>
          </a:xfrm>
          <a:prstGeom prst="rect">
            <a:avLst/>
          </a:prstGeom>
          <a:noFill/>
        </p:spPr>
        <p:txBody>
          <a:bodyPr wrap="none" rtlCol="0">
            <a:spAutoFit/>
          </a:bodyPr>
          <a:lstStyle/>
          <a:p>
            <a:pPr algn="ctr"/>
            <a:r>
              <a:rPr lang="en-GB" sz="3200" dirty="0"/>
              <a:t>-0.7</a:t>
            </a:r>
          </a:p>
        </p:txBody>
      </p:sp>
      <p:cxnSp>
        <p:nvCxnSpPr>
          <p:cNvPr id="8" name="Straight Connector 7"/>
          <p:cNvCxnSpPr/>
          <p:nvPr/>
        </p:nvCxnSpPr>
        <p:spPr>
          <a:xfrm>
            <a:off x="22082518" y="25909509"/>
            <a:ext cx="4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082518" y="23748784"/>
            <a:ext cx="4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2082518" y="26926869"/>
            <a:ext cx="4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2668775" y="25621646"/>
            <a:ext cx="393056" cy="584775"/>
          </a:xfrm>
          <a:prstGeom prst="rect">
            <a:avLst/>
          </a:prstGeom>
          <a:noFill/>
        </p:spPr>
        <p:txBody>
          <a:bodyPr wrap="none" rtlCol="0">
            <a:spAutoFit/>
          </a:bodyPr>
          <a:lstStyle/>
          <a:p>
            <a:pPr algn="ctr"/>
            <a:r>
              <a:rPr lang="en-GB" sz="3200" dirty="0"/>
              <a:t>0</a:t>
            </a:r>
          </a:p>
        </p:txBody>
      </p:sp>
      <p:sp>
        <p:nvSpPr>
          <p:cNvPr id="39" name="TextBox 38">
            <a:extLst>
              <a:ext uri="{FF2B5EF4-FFF2-40B4-BE49-F238E27FC236}">
                <a16:creationId xmlns:a16="http://schemas.microsoft.com/office/drawing/2014/main" id="{EDBF38B8-ECDB-4313-876A-E73025E3623D}"/>
              </a:ext>
            </a:extLst>
          </p:cNvPr>
          <p:cNvSpPr txBox="1"/>
          <p:nvPr/>
        </p:nvSpPr>
        <p:spPr>
          <a:xfrm>
            <a:off x="20677030" y="22129130"/>
            <a:ext cx="3226654" cy="646331"/>
          </a:xfrm>
          <a:prstGeom prst="rect">
            <a:avLst/>
          </a:prstGeom>
          <a:noFill/>
        </p:spPr>
        <p:txBody>
          <a:bodyPr wrap="none" rtlCol="0" anchor="t">
            <a:spAutoFit/>
          </a:bodyPr>
          <a:lstStyle/>
          <a:p>
            <a:pPr algn="ctr"/>
            <a:r>
              <a:rPr lang="en-GB" sz="3600">
                <a:cs typeface="Calibri"/>
              </a:rPr>
              <a:t>Left hemisphere</a:t>
            </a:r>
          </a:p>
        </p:txBody>
      </p:sp>
      <p:sp>
        <p:nvSpPr>
          <p:cNvPr id="40" name="TextBox 39">
            <a:extLst>
              <a:ext uri="{FF2B5EF4-FFF2-40B4-BE49-F238E27FC236}">
                <a16:creationId xmlns:a16="http://schemas.microsoft.com/office/drawing/2014/main" id="{CE84ACA7-2304-48CF-8B7B-3E25AF2FE2BF}"/>
              </a:ext>
            </a:extLst>
          </p:cNvPr>
          <p:cNvSpPr txBox="1"/>
          <p:nvPr/>
        </p:nvSpPr>
        <p:spPr>
          <a:xfrm>
            <a:off x="20558620" y="27353628"/>
            <a:ext cx="3478068" cy="646331"/>
          </a:xfrm>
          <a:prstGeom prst="rect">
            <a:avLst/>
          </a:prstGeom>
          <a:noFill/>
        </p:spPr>
        <p:txBody>
          <a:bodyPr wrap="none" rtlCol="0" anchor="t">
            <a:spAutoFit/>
          </a:bodyPr>
          <a:lstStyle/>
          <a:p>
            <a:pPr algn="ctr"/>
            <a:r>
              <a:rPr lang="en-GB" sz="3600">
                <a:cs typeface="Calibri"/>
              </a:rPr>
              <a:t>Right hemisphere</a:t>
            </a:r>
          </a:p>
        </p:txBody>
      </p:sp>
      <p:sp>
        <p:nvSpPr>
          <p:cNvPr id="42" name="TextBox 41">
            <a:extLst>
              <a:ext uri="{FF2B5EF4-FFF2-40B4-BE49-F238E27FC236}">
                <a16:creationId xmlns:a16="http://schemas.microsoft.com/office/drawing/2014/main" id="{5A9290EB-474F-4837-9559-0A3C69130D6E}"/>
              </a:ext>
            </a:extLst>
          </p:cNvPr>
          <p:cNvSpPr txBox="1"/>
          <p:nvPr/>
        </p:nvSpPr>
        <p:spPr>
          <a:xfrm>
            <a:off x="23551642" y="24887189"/>
            <a:ext cx="1451552" cy="646331"/>
          </a:xfrm>
          <a:prstGeom prst="rect">
            <a:avLst/>
          </a:prstGeom>
          <a:noFill/>
        </p:spPr>
        <p:txBody>
          <a:bodyPr wrap="none" rtlCol="0" anchor="t">
            <a:spAutoFit/>
          </a:bodyPr>
          <a:lstStyle/>
          <a:p>
            <a:pPr algn="ctr"/>
            <a:r>
              <a:rPr lang="en-GB" sz="3600">
                <a:cs typeface="Calibri"/>
              </a:rPr>
              <a:t>Lateral</a:t>
            </a:r>
            <a:endParaRPr lang="en-US" sz="3600">
              <a:cs typeface="Calibri"/>
            </a:endParaRPr>
          </a:p>
        </p:txBody>
      </p:sp>
      <p:sp>
        <p:nvSpPr>
          <p:cNvPr id="43" name="TextBox 42">
            <a:extLst>
              <a:ext uri="{FF2B5EF4-FFF2-40B4-BE49-F238E27FC236}">
                <a16:creationId xmlns:a16="http://schemas.microsoft.com/office/drawing/2014/main" id="{BF655E81-9573-4392-8085-45FF446C3169}"/>
              </a:ext>
            </a:extLst>
          </p:cNvPr>
          <p:cNvSpPr txBox="1"/>
          <p:nvPr/>
        </p:nvSpPr>
        <p:spPr>
          <a:xfrm>
            <a:off x="19218090" y="24909654"/>
            <a:ext cx="1483098" cy="646331"/>
          </a:xfrm>
          <a:prstGeom prst="rect">
            <a:avLst/>
          </a:prstGeom>
          <a:noFill/>
        </p:spPr>
        <p:txBody>
          <a:bodyPr wrap="none" rtlCol="0" anchor="t">
            <a:spAutoFit/>
          </a:bodyPr>
          <a:lstStyle/>
          <a:p>
            <a:pPr algn="ctr"/>
            <a:r>
              <a:rPr lang="en-GB" sz="3600">
                <a:cs typeface="Calibri"/>
              </a:rPr>
              <a:t>Medial</a:t>
            </a:r>
            <a:endParaRPr lang="en-US" sz="3600">
              <a:cs typeface="Calibri"/>
            </a:endParaRPr>
          </a:p>
        </p:txBody>
      </p:sp>
      <p:sp>
        <p:nvSpPr>
          <p:cNvPr id="44" name="TextBox 43">
            <a:extLst>
              <a:ext uri="{FF2B5EF4-FFF2-40B4-BE49-F238E27FC236}">
                <a16:creationId xmlns:a16="http://schemas.microsoft.com/office/drawing/2014/main" id="{2C816767-65C3-498A-9113-678D18119F5C}"/>
              </a:ext>
            </a:extLst>
          </p:cNvPr>
          <p:cNvSpPr txBox="1"/>
          <p:nvPr/>
        </p:nvSpPr>
        <p:spPr>
          <a:xfrm rot="16260000">
            <a:off x="20848894" y="25217815"/>
            <a:ext cx="1880835" cy="523220"/>
          </a:xfrm>
          <a:prstGeom prst="rect">
            <a:avLst/>
          </a:prstGeom>
          <a:noFill/>
        </p:spPr>
        <p:txBody>
          <a:bodyPr wrap="none" rtlCol="0" anchor="t">
            <a:spAutoFit/>
          </a:bodyPr>
          <a:lstStyle/>
          <a:p>
            <a:pPr algn="ctr"/>
            <a:r>
              <a:rPr lang="en-GB" sz="2800">
                <a:cs typeface="Calibri"/>
              </a:rPr>
              <a:t>Beta coeffs.</a:t>
            </a:r>
            <a:endParaRPr lang="en-US" sz="2800">
              <a:cs typeface="Calibri"/>
            </a:endParaRPr>
          </a:p>
        </p:txBody>
      </p:sp>
      <p:sp>
        <p:nvSpPr>
          <p:cNvPr id="45" name="TextBox 44">
            <a:extLst>
              <a:ext uri="{FF2B5EF4-FFF2-40B4-BE49-F238E27FC236}">
                <a16:creationId xmlns:a16="http://schemas.microsoft.com/office/drawing/2014/main" id="{1E775C3F-E854-42F0-AD6B-0FBD2AFF49A7}"/>
              </a:ext>
            </a:extLst>
          </p:cNvPr>
          <p:cNvSpPr txBox="1"/>
          <p:nvPr/>
        </p:nvSpPr>
        <p:spPr>
          <a:xfrm rot="-10800000" flipV="1">
            <a:off x="7940128" y="21784022"/>
            <a:ext cx="6932026" cy="553998"/>
          </a:xfrm>
          <a:prstGeom prst="rect">
            <a:avLst/>
          </a:prstGeom>
          <a:noFill/>
        </p:spPr>
        <p:txBody>
          <a:bodyPr wrap="square" rtlCol="0" anchor="t">
            <a:spAutoFit/>
          </a:bodyPr>
          <a:lstStyle/>
          <a:p>
            <a:pPr algn="just"/>
            <a:r>
              <a:rPr lang="en-US" sz="3000" b="1" dirty="0"/>
              <a:t>Fig. 1.</a:t>
            </a:r>
            <a:r>
              <a:rPr lang="en-US" sz="3000" dirty="0"/>
              <a:t> </a:t>
            </a:r>
            <a:r>
              <a:rPr lang="en-US" sz="3000" i="1" dirty="0"/>
              <a:t>Distribution of WIN </a:t>
            </a:r>
            <a:r>
              <a:rPr lang="en-US" sz="3000" i="1"/>
              <a:t>scores in cohort.</a:t>
            </a:r>
            <a:endParaRPr lang="en-GB" sz="3000" i="1">
              <a:cs typeface="Calibri"/>
            </a:endParaRPr>
          </a:p>
        </p:txBody>
      </p:sp>
      <p:pic>
        <p:nvPicPr>
          <p:cNvPr id="36" name="Graphic 36">
            <a:extLst>
              <a:ext uri="{FF2B5EF4-FFF2-40B4-BE49-F238E27FC236}">
                <a16:creationId xmlns:a16="http://schemas.microsoft.com/office/drawing/2014/main" id="{29172CD5-6A7C-48A1-BE58-81C2C8CBC96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26610" y="18310831"/>
            <a:ext cx="7098996" cy="3564623"/>
          </a:xfrm>
          <a:prstGeom prst="rect">
            <a:avLst/>
          </a:prstGeom>
        </p:spPr>
      </p:pic>
      <p:sp>
        <p:nvSpPr>
          <p:cNvPr id="47" name="TextBox 46">
            <a:extLst>
              <a:ext uri="{FF2B5EF4-FFF2-40B4-BE49-F238E27FC236}">
                <a16:creationId xmlns:a16="http://schemas.microsoft.com/office/drawing/2014/main" id="{EF25B8D9-7865-4B08-9F5C-A99A1FA1F095}"/>
              </a:ext>
            </a:extLst>
          </p:cNvPr>
          <p:cNvSpPr txBox="1"/>
          <p:nvPr/>
        </p:nvSpPr>
        <p:spPr>
          <a:xfrm>
            <a:off x="24430434" y="22241455"/>
            <a:ext cx="452368" cy="646331"/>
          </a:xfrm>
          <a:prstGeom prst="rect">
            <a:avLst/>
          </a:prstGeom>
          <a:noFill/>
        </p:spPr>
        <p:txBody>
          <a:bodyPr wrap="none" rtlCol="0" anchor="t">
            <a:spAutoFit/>
          </a:bodyPr>
          <a:lstStyle/>
          <a:p>
            <a:pPr algn="ctr"/>
            <a:r>
              <a:rPr lang="en-GB" sz="3600" dirty="0">
                <a:cs typeface="Calibri"/>
              </a:rPr>
              <a:t>A</a:t>
            </a:r>
            <a:endParaRPr lang="en-US" dirty="0"/>
          </a:p>
        </p:txBody>
      </p:sp>
      <p:sp>
        <p:nvSpPr>
          <p:cNvPr id="48" name="TextBox 47">
            <a:extLst>
              <a:ext uri="{FF2B5EF4-FFF2-40B4-BE49-F238E27FC236}">
                <a16:creationId xmlns:a16="http://schemas.microsoft.com/office/drawing/2014/main" id="{D9B0F32C-F438-4A10-9933-901ADCB408BA}"/>
              </a:ext>
            </a:extLst>
          </p:cNvPr>
          <p:cNvSpPr txBox="1"/>
          <p:nvPr/>
        </p:nvSpPr>
        <p:spPr>
          <a:xfrm>
            <a:off x="19695445" y="22241498"/>
            <a:ext cx="452368" cy="646331"/>
          </a:xfrm>
          <a:prstGeom prst="rect">
            <a:avLst/>
          </a:prstGeom>
          <a:noFill/>
        </p:spPr>
        <p:txBody>
          <a:bodyPr wrap="none" rtlCol="0" anchor="t">
            <a:spAutoFit/>
          </a:bodyPr>
          <a:lstStyle/>
          <a:p>
            <a:pPr algn="ctr"/>
            <a:r>
              <a:rPr lang="en-GB" sz="3600" dirty="0">
                <a:cs typeface="Calibri"/>
              </a:rPr>
              <a:t>A</a:t>
            </a:r>
            <a:endParaRPr lang="en-US" dirty="0"/>
          </a:p>
        </p:txBody>
      </p:sp>
      <p:sp>
        <p:nvSpPr>
          <p:cNvPr id="49" name="TextBox 48">
            <a:extLst>
              <a:ext uri="{FF2B5EF4-FFF2-40B4-BE49-F238E27FC236}">
                <a16:creationId xmlns:a16="http://schemas.microsoft.com/office/drawing/2014/main" id="{EE804EB7-B700-4038-A216-4045931B7BE0}"/>
              </a:ext>
            </a:extLst>
          </p:cNvPr>
          <p:cNvSpPr txBox="1"/>
          <p:nvPr/>
        </p:nvSpPr>
        <p:spPr>
          <a:xfrm>
            <a:off x="24520658" y="25716994"/>
            <a:ext cx="423514" cy="646331"/>
          </a:xfrm>
          <a:prstGeom prst="rect">
            <a:avLst/>
          </a:prstGeom>
          <a:noFill/>
        </p:spPr>
        <p:txBody>
          <a:bodyPr wrap="none" rtlCol="0" anchor="t">
            <a:spAutoFit/>
          </a:bodyPr>
          <a:lstStyle/>
          <a:p>
            <a:pPr algn="ctr"/>
            <a:r>
              <a:rPr lang="en-GB" sz="3600" dirty="0">
                <a:cs typeface="Calibri"/>
              </a:rPr>
              <a:t>P</a:t>
            </a:r>
            <a:endParaRPr lang="en-US" dirty="0"/>
          </a:p>
        </p:txBody>
      </p:sp>
      <p:sp>
        <p:nvSpPr>
          <p:cNvPr id="50" name="TextBox 49">
            <a:extLst>
              <a:ext uri="{FF2B5EF4-FFF2-40B4-BE49-F238E27FC236}">
                <a16:creationId xmlns:a16="http://schemas.microsoft.com/office/drawing/2014/main" id="{D76D41BB-F0FF-4EBE-9C6E-0BE309CB6908}"/>
              </a:ext>
            </a:extLst>
          </p:cNvPr>
          <p:cNvSpPr txBox="1"/>
          <p:nvPr/>
        </p:nvSpPr>
        <p:spPr>
          <a:xfrm>
            <a:off x="19739201" y="25717037"/>
            <a:ext cx="423514" cy="646331"/>
          </a:xfrm>
          <a:prstGeom prst="rect">
            <a:avLst/>
          </a:prstGeom>
          <a:noFill/>
        </p:spPr>
        <p:txBody>
          <a:bodyPr wrap="none" rtlCol="0" anchor="t">
            <a:spAutoFit/>
          </a:bodyPr>
          <a:lstStyle/>
          <a:p>
            <a:pPr algn="ctr"/>
            <a:r>
              <a:rPr lang="en-GB" sz="3600" dirty="0">
                <a:cs typeface="Calibri"/>
              </a:rPr>
              <a:t>P</a:t>
            </a:r>
            <a:endParaRPr lang="en-US" dirty="0"/>
          </a:p>
        </p:txBody>
      </p:sp>
    </p:spTree>
    <p:extLst>
      <p:ext uri="{BB962C8B-B14F-4D97-AF65-F5344CB8AC3E}">
        <p14:creationId xmlns:p14="http://schemas.microsoft.com/office/powerpoint/2010/main" val="14260764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CFE63F19CE1B46AE2D84010B2E021B" ma:contentTypeVersion="5" ma:contentTypeDescription="Create a new document." ma:contentTypeScope="" ma:versionID="7c584cb320583b28b1ae06258d115232">
  <xsd:schema xmlns:xsd="http://www.w3.org/2001/XMLSchema" xmlns:xs="http://www.w3.org/2001/XMLSchema" xmlns:p="http://schemas.microsoft.com/office/2006/metadata/properties" xmlns:ns2="ca2ac721-9503-4c7e-ae0d-3323b3ab83ab" targetNamespace="http://schemas.microsoft.com/office/2006/metadata/properties" ma:root="true" ma:fieldsID="92762f54b62c7c1c69759d026dc18c52" ns2:_="">
    <xsd:import namespace="ca2ac721-9503-4c7e-ae0d-3323b3ab83a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2ac721-9503-4c7e-ae0d-3323b3ab83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3DC8F3-F9D9-4C42-BD65-9B77C1886896}">
  <ds:schemaRefs>
    <ds:schemaRef ds:uri="http://schemas.microsoft.com/office/2006/metadata/properties"/>
    <ds:schemaRef ds:uri="ca2ac721-9503-4c7e-ae0d-3323b3ab83ab"/>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86C92A5D-4EBE-419E-8DA7-286DEA0C0F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2ac721-9503-4c7e-ae0d-3323b3ab83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53EBA5-E73E-4ABA-AA88-09D853A4B3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979</TotalTime>
  <Words>1059</Words>
  <Application>Microsoft Office PowerPoint</Application>
  <PresentationFormat>Custom</PresentationFormat>
  <Paragraphs>60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Becker</dc:creator>
  <cp:lastModifiedBy>Alexis Hervais-Adelman</cp:lastModifiedBy>
  <cp:revision>406</cp:revision>
  <dcterms:created xsi:type="dcterms:W3CDTF">2020-04-27T08:47:08Z</dcterms:created>
  <dcterms:modified xsi:type="dcterms:W3CDTF">2020-04-30T19:02:53Z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0x01010000CFE63F19CE1B46AE2D84010B2E021B</vt:lpwstr>
  </property>
</Properties>
</file>