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3891200" cy="32918400"/>
  <p:notesSz cx="6946900" cy="9220200"/>
  <p:defaultTextStyle>
    <a:defPPr>
      <a:defRPr lang="en-US"/>
    </a:defPPr>
    <a:lvl1pPr algn="l" defTabSz="4387850"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1pPr>
    <a:lvl2pPr marL="2193925" indent="-1736725" algn="l" defTabSz="4387850"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2pPr>
    <a:lvl3pPr marL="4387850" indent="-3473450" algn="l" defTabSz="4387850"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3pPr>
    <a:lvl4pPr marL="6581775" indent="-5210175" algn="l" defTabSz="4387850"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4pPr>
    <a:lvl5pPr marL="8777288" indent="-6948488" algn="l" defTabSz="4387850" rtl="0" fontAlgn="base">
      <a:spcBef>
        <a:spcPct val="0"/>
      </a:spcBef>
      <a:spcAft>
        <a:spcPct val="0"/>
      </a:spcAft>
      <a:defRPr sz="87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87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358">
          <p15:clr>
            <a:srgbClr val="A4A3A4"/>
          </p15:clr>
        </p15:guide>
        <p15:guide id="2" pos="13824">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8"/>
    <p:restoredTop sz="91657"/>
  </p:normalViewPr>
  <p:slideViewPr>
    <p:cSldViewPr snapToGrid="0">
      <p:cViewPr>
        <p:scale>
          <a:sx n="40" d="100"/>
          <a:sy n="40" d="100"/>
        </p:scale>
        <p:origin x="296" y="144"/>
      </p:cViewPr>
      <p:guideLst>
        <p:guide orient="horz" pos="535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34" y="-102"/>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Ekapada/Documents/AGING/aging_rest/paper_submission_data/Figures_aging_rest_paper_submis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kapada/Documents/AGING/aging_rest/paper_submission_data/Figures_aging_rest_paper_submis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kapada/Documents/AGING/aging_rest/paper_submission_data/Figures_aging_rest_paper_submiss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Ekapada/Documents/AGING/aging_rest/paper_submission_data/Figures_aging_rest_paper_submissio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9.1056787488470001E-2"/>
          <c:y val="3.266672192396549E-2"/>
          <c:w val="0.90579133938062795"/>
          <c:h val="0.77780191382249619"/>
        </c:manualLayout>
      </c:layout>
      <c:barChart>
        <c:barDir val="col"/>
        <c:grouping val="clustered"/>
        <c:varyColors val="0"/>
        <c:ser>
          <c:idx val="0"/>
          <c:order val="0"/>
          <c:tx>
            <c:strRef>
              <c:f>Sheet2!$S$9</c:f>
              <c:strCache>
                <c:ptCount val="1"/>
                <c:pt idx="0">
                  <c:v>pre</c:v>
                </c:pt>
              </c:strCache>
            </c:strRef>
          </c:tx>
          <c:spPr>
            <a:solidFill>
              <a:schemeClr val="dk1">
                <a:tint val="88500"/>
              </a:schemeClr>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Sheet2!$R$10:$R$11</c:f>
              <c:strCache>
                <c:ptCount val="2"/>
                <c:pt idx="0">
                  <c:v>MT</c:v>
                </c:pt>
                <c:pt idx="1">
                  <c:v>CFT</c:v>
                </c:pt>
              </c:strCache>
            </c:strRef>
          </c:cat>
          <c:val>
            <c:numRef>
              <c:f>Sheet2!$S$10:$S$11</c:f>
              <c:numCache>
                <c:formatCode>General</c:formatCode>
                <c:ptCount val="2"/>
                <c:pt idx="0">
                  <c:v>7.8260869565217345E-3</c:v>
                </c:pt>
                <c:pt idx="1">
                  <c:v>4.4999999999999991E-2</c:v>
                </c:pt>
              </c:numCache>
            </c:numRef>
          </c:val>
          <c:extLst>
            <c:ext xmlns:c16="http://schemas.microsoft.com/office/drawing/2014/chart" uri="{C3380CC4-5D6E-409C-BE32-E72D297353CC}">
              <c16:uniqueId val="{00000000-B9B1-3E4D-ABEA-918CA730F7D1}"/>
            </c:ext>
          </c:extLst>
        </c:ser>
        <c:ser>
          <c:idx val="1"/>
          <c:order val="1"/>
          <c:tx>
            <c:strRef>
              <c:f>Sheet2!$T$9</c:f>
              <c:strCache>
                <c:ptCount val="1"/>
                <c:pt idx="0">
                  <c:v>post</c:v>
                </c:pt>
              </c:strCache>
            </c:strRef>
          </c:tx>
          <c:spPr>
            <a:solidFill>
              <a:schemeClr val="dk1">
                <a:tint val="55000"/>
              </a:schemeClr>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Sheet2!$R$10:$R$11</c:f>
              <c:strCache>
                <c:ptCount val="2"/>
                <c:pt idx="0">
                  <c:v>MT</c:v>
                </c:pt>
                <c:pt idx="1">
                  <c:v>CFT</c:v>
                </c:pt>
              </c:strCache>
            </c:strRef>
          </c:cat>
          <c:val>
            <c:numRef>
              <c:f>Sheet2!$T$10:$T$11</c:f>
              <c:numCache>
                <c:formatCode>General</c:formatCode>
                <c:ptCount val="2"/>
                <c:pt idx="0">
                  <c:v>0.11739130434782608</c:v>
                </c:pt>
                <c:pt idx="1">
                  <c:v>3.8000000000000017E-3</c:v>
                </c:pt>
              </c:numCache>
            </c:numRef>
          </c:val>
          <c:extLst>
            <c:ext xmlns:c16="http://schemas.microsoft.com/office/drawing/2014/chart" uri="{C3380CC4-5D6E-409C-BE32-E72D297353CC}">
              <c16:uniqueId val="{00000001-B9B1-3E4D-ABEA-918CA730F7D1}"/>
            </c:ext>
          </c:extLst>
        </c:ser>
        <c:dLbls>
          <c:showLegendKey val="0"/>
          <c:showVal val="0"/>
          <c:showCatName val="0"/>
          <c:showSerName val="0"/>
          <c:showPercent val="0"/>
          <c:showBubbleSize val="0"/>
        </c:dLbls>
        <c:gapWidth val="219"/>
        <c:overlap val="-27"/>
        <c:axId val="1726287839"/>
        <c:axId val="1726289471"/>
      </c:barChart>
      <c:catAx>
        <c:axId val="1726287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1" i="0" u="none" strike="noStrike" kern="1200" baseline="0">
                <a:solidFill>
                  <a:schemeClr val="tx1">
                    <a:lumMod val="65000"/>
                    <a:lumOff val="35000"/>
                  </a:schemeClr>
                </a:solidFill>
                <a:latin typeface="+mn-lt"/>
                <a:ea typeface="+mn-ea"/>
                <a:cs typeface="+mn-cs"/>
              </a:defRPr>
            </a:pPr>
            <a:endParaRPr lang="en-US"/>
          </a:p>
        </c:txPr>
        <c:crossAx val="1726289471"/>
        <c:crosses val="autoZero"/>
        <c:auto val="1"/>
        <c:lblAlgn val="ctr"/>
        <c:lblOffset val="100"/>
        <c:noMultiLvlLbl val="0"/>
      </c:catAx>
      <c:valAx>
        <c:axId val="1726289471"/>
        <c:scaling>
          <c:orientation val="minMax"/>
        </c:scaling>
        <c:delete val="1"/>
        <c:axPos val="l"/>
        <c:majorGridlines>
          <c:spPr>
            <a:ln w="9525" cap="flat" cmpd="sng" algn="ctr">
              <a:no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tx1"/>
                    </a:solidFill>
                    <a:latin typeface="+mn-lt"/>
                    <a:ea typeface="+mn-ea"/>
                    <a:cs typeface="+mn-cs"/>
                  </a:defRPr>
                </a:pPr>
                <a:r>
                  <a:rPr lang="el-GR" sz="4000" b="0" i="0" baseline="0" dirty="0">
                    <a:solidFill>
                      <a:schemeClr val="tx1"/>
                    </a:solidFill>
                    <a:effectLst/>
                  </a:rPr>
                  <a:t>Δ </a:t>
                </a:r>
                <a:r>
                  <a:rPr lang="en-US" sz="4000" b="0" i="0" baseline="0" dirty="0">
                    <a:solidFill>
                      <a:schemeClr val="tx1"/>
                    </a:solidFill>
                    <a:effectLst/>
                  </a:rPr>
                  <a:t>connectivity strength</a:t>
                </a:r>
                <a:endParaRPr lang="en-US" sz="4000" dirty="0">
                  <a:solidFill>
                    <a:schemeClr val="tx1"/>
                  </a:solidFill>
                  <a:effectLst/>
                </a:endParaRPr>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172628783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Entry>
      <c:layout>
        <c:manualLayout>
          <c:xMode val="edge"/>
          <c:yMode val="edge"/>
          <c:x val="0.37628084388517669"/>
          <c:y val="0.66581971038653109"/>
          <c:w val="0.23608983763386901"/>
          <c:h val="9.7618004523028698E-2"/>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dk1">
                  <a:tint val="88500"/>
                </a:schemeClr>
              </a:solidFill>
              <a:ln w="9525">
                <a:solidFill>
                  <a:schemeClr val="dk1">
                    <a:tint val="88500"/>
                  </a:schemeClr>
                </a:solidFill>
              </a:ln>
              <a:effectLst/>
            </c:spPr>
          </c:marker>
          <c:trendline>
            <c:spPr>
              <a:ln w="19050" cap="rnd">
                <a:solidFill>
                  <a:schemeClr val="tx1"/>
                </a:solidFill>
                <a:prstDash val="solid"/>
              </a:ln>
              <a:effectLst/>
            </c:spPr>
            <c:trendlineType val="linear"/>
            <c:dispRSqr val="0"/>
            <c:dispEq val="0"/>
          </c:trendline>
          <c:xVal>
            <c:numRef>
              <c:f>Sheet2!$C$2:$C$96</c:f>
              <c:numCache>
                <c:formatCode>General</c:formatCode>
                <c:ptCount val="95"/>
                <c:pt idx="0">
                  <c:v>-0.14000000000000001</c:v>
                </c:pt>
                <c:pt idx="1">
                  <c:v>-0.16</c:v>
                </c:pt>
                <c:pt idx="2">
                  <c:v>-0.03</c:v>
                </c:pt>
                <c:pt idx="3">
                  <c:v>-0.33</c:v>
                </c:pt>
                <c:pt idx="4">
                  <c:v>0.66</c:v>
                </c:pt>
                <c:pt idx="5">
                  <c:v>1.71</c:v>
                </c:pt>
                <c:pt idx="6">
                  <c:v>-0.11</c:v>
                </c:pt>
                <c:pt idx="7">
                  <c:v>-1.5</c:v>
                </c:pt>
                <c:pt idx="8">
                  <c:v>-0.16</c:v>
                </c:pt>
                <c:pt idx="9">
                  <c:v>-0.01</c:v>
                </c:pt>
                <c:pt idx="10">
                  <c:v>0.47</c:v>
                </c:pt>
                <c:pt idx="11">
                  <c:v>-0.5</c:v>
                </c:pt>
                <c:pt idx="12">
                  <c:v>0.56000000000000005</c:v>
                </c:pt>
                <c:pt idx="13">
                  <c:v>0.2</c:v>
                </c:pt>
                <c:pt idx="14">
                  <c:v>0.1</c:v>
                </c:pt>
                <c:pt idx="15">
                  <c:v>-0.09</c:v>
                </c:pt>
                <c:pt idx="16">
                  <c:v>-0.95</c:v>
                </c:pt>
                <c:pt idx="17">
                  <c:v>0.15</c:v>
                </c:pt>
                <c:pt idx="18">
                  <c:v>-0.32</c:v>
                </c:pt>
                <c:pt idx="19">
                  <c:v>-0.56000000000000005</c:v>
                </c:pt>
                <c:pt idx="20">
                  <c:v>0.18</c:v>
                </c:pt>
                <c:pt idx="21">
                  <c:v>-0.28000000000000003</c:v>
                </c:pt>
                <c:pt idx="22">
                  <c:v>0.91</c:v>
                </c:pt>
                <c:pt idx="23">
                  <c:v>0.38</c:v>
                </c:pt>
                <c:pt idx="24">
                  <c:v>2.16</c:v>
                </c:pt>
                <c:pt idx="25">
                  <c:v>-0.01</c:v>
                </c:pt>
                <c:pt idx="26">
                  <c:v>7.0000000000000007E-2</c:v>
                </c:pt>
                <c:pt idx="27">
                  <c:v>0.68</c:v>
                </c:pt>
                <c:pt idx="28">
                  <c:v>0.22</c:v>
                </c:pt>
                <c:pt idx="29">
                  <c:v>0.86</c:v>
                </c:pt>
                <c:pt idx="30">
                  <c:v>-0.05</c:v>
                </c:pt>
                <c:pt idx="31">
                  <c:v>0.89</c:v>
                </c:pt>
                <c:pt idx="32">
                  <c:v>0.93</c:v>
                </c:pt>
                <c:pt idx="33">
                  <c:v>1.0900000000000001</c:v>
                </c:pt>
                <c:pt idx="34">
                  <c:v>0.28000000000000003</c:v>
                </c:pt>
                <c:pt idx="35">
                  <c:v>1.08</c:v>
                </c:pt>
                <c:pt idx="36">
                  <c:v>0.06</c:v>
                </c:pt>
                <c:pt idx="37">
                  <c:v>1.1599999999999999</c:v>
                </c:pt>
                <c:pt idx="38">
                  <c:v>0.54</c:v>
                </c:pt>
                <c:pt idx="39">
                  <c:v>0.25</c:v>
                </c:pt>
                <c:pt idx="40">
                  <c:v>0.78</c:v>
                </c:pt>
                <c:pt idx="41">
                  <c:v>-0.13</c:v>
                </c:pt>
                <c:pt idx="42">
                  <c:v>0.56999999999999995</c:v>
                </c:pt>
                <c:pt idx="43">
                  <c:v>0.16</c:v>
                </c:pt>
                <c:pt idx="44">
                  <c:v>-0.45</c:v>
                </c:pt>
                <c:pt idx="45">
                  <c:v>0.49</c:v>
                </c:pt>
                <c:pt idx="46">
                  <c:v>-0.9</c:v>
                </c:pt>
                <c:pt idx="47">
                  <c:v>-0.25</c:v>
                </c:pt>
                <c:pt idx="48">
                  <c:v>-0.01</c:v>
                </c:pt>
                <c:pt idx="49">
                  <c:v>-1.1499999999999999</c:v>
                </c:pt>
                <c:pt idx="50">
                  <c:v>0.36</c:v>
                </c:pt>
                <c:pt idx="51">
                  <c:v>0.6</c:v>
                </c:pt>
                <c:pt idx="52">
                  <c:v>-1.18</c:v>
                </c:pt>
                <c:pt idx="53">
                  <c:v>0.28999999999999998</c:v>
                </c:pt>
                <c:pt idx="54">
                  <c:v>1.35</c:v>
                </c:pt>
                <c:pt idx="55">
                  <c:v>-0.54</c:v>
                </c:pt>
                <c:pt idx="56">
                  <c:v>0.51</c:v>
                </c:pt>
                <c:pt idx="57">
                  <c:v>-0.52</c:v>
                </c:pt>
                <c:pt idx="58">
                  <c:v>0.13</c:v>
                </c:pt>
                <c:pt idx="59">
                  <c:v>0.59</c:v>
                </c:pt>
                <c:pt idx="60">
                  <c:v>-0.38</c:v>
                </c:pt>
                <c:pt idx="61">
                  <c:v>-0.69</c:v>
                </c:pt>
                <c:pt idx="62">
                  <c:v>-1.46</c:v>
                </c:pt>
                <c:pt idx="63">
                  <c:v>0.38</c:v>
                </c:pt>
                <c:pt idx="64">
                  <c:v>0.36</c:v>
                </c:pt>
                <c:pt idx="65">
                  <c:v>0.96</c:v>
                </c:pt>
                <c:pt idx="66">
                  <c:v>-0.64</c:v>
                </c:pt>
                <c:pt idx="67">
                  <c:v>0.41</c:v>
                </c:pt>
                <c:pt idx="68">
                  <c:v>0.19</c:v>
                </c:pt>
                <c:pt idx="69">
                  <c:v>-0.6</c:v>
                </c:pt>
                <c:pt idx="70">
                  <c:v>0.49</c:v>
                </c:pt>
                <c:pt idx="71">
                  <c:v>0.31</c:v>
                </c:pt>
                <c:pt idx="72">
                  <c:v>1.5</c:v>
                </c:pt>
                <c:pt idx="73">
                  <c:v>0.94</c:v>
                </c:pt>
                <c:pt idx="74">
                  <c:v>0.91</c:v>
                </c:pt>
                <c:pt idx="75">
                  <c:v>0.93</c:v>
                </c:pt>
                <c:pt idx="76">
                  <c:v>0.17</c:v>
                </c:pt>
                <c:pt idx="77">
                  <c:v>0.63</c:v>
                </c:pt>
                <c:pt idx="78">
                  <c:v>0.4</c:v>
                </c:pt>
                <c:pt idx="79">
                  <c:v>-0.34</c:v>
                </c:pt>
                <c:pt idx="80">
                  <c:v>0.09</c:v>
                </c:pt>
                <c:pt idx="81">
                  <c:v>-0.12</c:v>
                </c:pt>
                <c:pt idx="82">
                  <c:v>0.49</c:v>
                </c:pt>
                <c:pt idx="83">
                  <c:v>0.41</c:v>
                </c:pt>
                <c:pt idx="84">
                  <c:v>0.03</c:v>
                </c:pt>
                <c:pt idx="85">
                  <c:v>-0.68</c:v>
                </c:pt>
                <c:pt idx="86">
                  <c:v>0.56999999999999995</c:v>
                </c:pt>
                <c:pt idx="87">
                  <c:v>-0.08</c:v>
                </c:pt>
                <c:pt idx="88">
                  <c:v>0.26</c:v>
                </c:pt>
                <c:pt idx="89">
                  <c:v>-1.03</c:v>
                </c:pt>
                <c:pt idx="90">
                  <c:v>0.69</c:v>
                </c:pt>
                <c:pt idx="91">
                  <c:v>0.18</c:v>
                </c:pt>
                <c:pt idx="92">
                  <c:v>-0.16</c:v>
                </c:pt>
                <c:pt idx="93">
                  <c:v>-0.11</c:v>
                </c:pt>
                <c:pt idx="94">
                  <c:v>-0.18</c:v>
                </c:pt>
              </c:numCache>
            </c:numRef>
          </c:xVal>
          <c:yVal>
            <c:numRef>
              <c:f>Sheet2!$D$2:$D$96</c:f>
              <c:numCache>
                <c:formatCode>General</c:formatCode>
                <c:ptCount val="95"/>
                <c:pt idx="0">
                  <c:v>-0.28999999999999998</c:v>
                </c:pt>
                <c:pt idx="1">
                  <c:v>-0.3</c:v>
                </c:pt>
                <c:pt idx="2">
                  <c:v>0.43</c:v>
                </c:pt>
                <c:pt idx="3">
                  <c:v>0</c:v>
                </c:pt>
                <c:pt idx="4">
                  <c:v>-0.23</c:v>
                </c:pt>
                <c:pt idx="5">
                  <c:v>0.34</c:v>
                </c:pt>
                <c:pt idx="6">
                  <c:v>-0.05</c:v>
                </c:pt>
                <c:pt idx="7">
                  <c:v>0.14000000000000001</c:v>
                </c:pt>
                <c:pt idx="8">
                  <c:v>-0.28999999999999998</c:v>
                </c:pt>
                <c:pt idx="9">
                  <c:v>0</c:v>
                </c:pt>
                <c:pt idx="10">
                  <c:v>0.16</c:v>
                </c:pt>
                <c:pt idx="11">
                  <c:v>-0.06</c:v>
                </c:pt>
                <c:pt idx="12">
                  <c:v>0.66</c:v>
                </c:pt>
                <c:pt idx="13">
                  <c:v>0.41</c:v>
                </c:pt>
                <c:pt idx="14">
                  <c:v>-0.13</c:v>
                </c:pt>
                <c:pt idx="15">
                  <c:v>0.16</c:v>
                </c:pt>
                <c:pt idx="16">
                  <c:v>0.01</c:v>
                </c:pt>
                <c:pt idx="17">
                  <c:v>0.08</c:v>
                </c:pt>
                <c:pt idx="18">
                  <c:v>-0.27</c:v>
                </c:pt>
                <c:pt idx="19">
                  <c:v>0.08</c:v>
                </c:pt>
                <c:pt idx="20">
                  <c:v>0.12</c:v>
                </c:pt>
                <c:pt idx="21">
                  <c:v>0.43</c:v>
                </c:pt>
                <c:pt idx="22">
                  <c:v>-0.1</c:v>
                </c:pt>
                <c:pt idx="23">
                  <c:v>0.25</c:v>
                </c:pt>
                <c:pt idx="24">
                  <c:v>0.08</c:v>
                </c:pt>
                <c:pt idx="25">
                  <c:v>0.09</c:v>
                </c:pt>
                <c:pt idx="26">
                  <c:v>-0.01</c:v>
                </c:pt>
                <c:pt idx="27">
                  <c:v>0.16</c:v>
                </c:pt>
                <c:pt idx="28">
                  <c:v>-0.4</c:v>
                </c:pt>
                <c:pt idx="29">
                  <c:v>0.06</c:v>
                </c:pt>
                <c:pt idx="30">
                  <c:v>0.43</c:v>
                </c:pt>
                <c:pt idx="31">
                  <c:v>0</c:v>
                </c:pt>
                <c:pt idx="32">
                  <c:v>0.48</c:v>
                </c:pt>
                <c:pt idx="33">
                  <c:v>-0.01</c:v>
                </c:pt>
                <c:pt idx="34">
                  <c:v>-0.21</c:v>
                </c:pt>
                <c:pt idx="35">
                  <c:v>0.42</c:v>
                </c:pt>
                <c:pt idx="36">
                  <c:v>0.4</c:v>
                </c:pt>
                <c:pt idx="37">
                  <c:v>0.4</c:v>
                </c:pt>
                <c:pt idx="38">
                  <c:v>0.22</c:v>
                </c:pt>
                <c:pt idx="39">
                  <c:v>0.26</c:v>
                </c:pt>
                <c:pt idx="40">
                  <c:v>-0.3</c:v>
                </c:pt>
                <c:pt idx="41">
                  <c:v>0.24</c:v>
                </c:pt>
                <c:pt idx="42">
                  <c:v>0.3</c:v>
                </c:pt>
                <c:pt idx="43">
                  <c:v>0.37</c:v>
                </c:pt>
                <c:pt idx="44">
                  <c:v>0.35</c:v>
                </c:pt>
                <c:pt idx="45">
                  <c:v>0.18</c:v>
                </c:pt>
                <c:pt idx="46">
                  <c:v>0.14000000000000001</c:v>
                </c:pt>
                <c:pt idx="47">
                  <c:v>-0.19</c:v>
                </c:pt>
                <c:pt idx="48">
                  <c:v>0.02</c:v>
                </c:pt>
                <c:pt idx="49">
                  <c:v>-0.33</c:v>
                </c:pt>
                <c:pt idx="50">
                  <c:v>0.03</c:v>
                </c:pt>
                <c:pt idx="51">
                  <c:v>0.13</c:v>
                </c:pt>
                <c:pt idx="52">
                  <c:v>-0.35</c:v>
                </c:pt>
                <c:pt idx="53">
                  <c:v>0.02</c:v>
                </c:pt>
                <c:pt idx="54">
                  <c:v>0.02</c:v>
                </c:pt>
                <c:pt idx="55">
                  <c:v>0.55000000000000004</c:v>
                </c:pt>
                <c:pt idx="56">
                  <c:v>-0.11</c:v>
                </c:pt>
                <c:pt idx="57">
                  <c:v>-0.03</c:v>
                </c:pt>
                <c:pt idx="58">
                  <c:v>0.03</c:v>
                </c:pt>
                <c:pt idx="59">
                  <c:v>-0.1</c:v>
                </c:pt>
                <c:pt idx="60">
                  <c:v>-0.15</c:v>
                </c:pt>
                <c:pt idx="61">
                  <c:v>-0.47</c:v>
                </c:pt>
                <c:pt idx="62">
                  <c:v>-0.28000000000000003</c:v>
                </c:pt>
                <c:pt idx="63">
                  <c:v>-0.37</c:v>
                </c:pt>
                <c:pt idx="64">
                  <c:v>-0.01</c:v>
                </c:pt>
                <c:pt idx="65">
                  <c:v>0.32</c:v>
                </c:pt>
                <c:pt idx="66">
                  <c:v>0.15</c:v>
                </c:pt>
                <c:pt idx="67">
                  <c:v>-0.02</c:v>
                </c:pt>
                <c:pt idx="68">
                  <c:v>-0.57999999999999996</c:v>
                </c:pt>
                <c:pt idx="69">
                  <c:v>-0.17</c:v>
                </c:pt>
                <c:pt idx="70">
                  <c:v>0.11</c:v>
                </c:pt>
                <c:pt idx="71">
                  <c:v>0.32</c:v>
                </c:pt>
                <c:pt idx="72">
                  <c:v>0.16</c:v>
                </c:pt>
                <c:pt idx="73">
                  <c:v>-0.2</c:v>
                </c:pt>
                <c:pt idx="74">
                  <c:v>-0.31</c:v>
                </c:pt>
                <c:pt idx="75">
                  <c:v>0.14000000000000001</c:v>
                </c:pt>
                <c:pt idx="76">
                  <c:v>-0.37</c:v>
                </c:pt>
                <c:pt idx="77">
                  <c:v>-0.56000000000000005</c:v>
                </c:pt>
                <c:pt idx="78">
                  <c:v>0.13</c:v>
                </c:pt>
                <c:pt idx="79">
                  <c:v>-0.12</c:v>
                </c:pt>
                <c:pt idx="80">
                  <c:v>0.02</c:v>
                </c:pt>
                <c:pt idx="81">
                  <c:v>0.31</c:v>
                </c:pt>
                <c:pt idx="82">
                  <c:v>-0.02</c:v>
                </c:pt>
                <c:pt idx="83">
                  <c:v>-0.01</c:v>
                </c:pt>
                <c:pt idx="84">
                  <c:v>7.0000000000000007E-2</c:v>
                </c:pt>
                <c:pt idx="85">
                  <c:v>-0.06</c:v>
                </c:pt>
                <c:pt idx="86">
                  <c:v>-0.01</c:v>
                </c:pt>
                <c:pt idx="87">
                  <c:v>-0.01</c:v>
                </c:pt>
                <c:pt idx="88">
                  <c:v>-0.06</c:v>
                </c:pt>
                <c:pt idx="89">
                  <c:v>-0.26</c:v>
                </c:pt>
                <c:pt idx="90">
                  <c:v>-0.04</c:v>
                </c:pt>
                <c:pt idx="91">
                  <c:v>7.0000000000000007E-2</c:v>
                </c:pt>
                <c:pt idx="92">
                  <c:v>0.28000000000000003</c:v>
                </c:pt>
                <c:pt idx="93">
                  <c:v>-0.1</c:v>
                </c:pt>
                <c:pt idx="94">
                  <c:v>0.06</c:v>
                </c:pt>
              </c:numCache>
            </c:numRef>
          </c:yVal>
          <c:smooth val="0"/>
          <c:extLst>
            <c:ext xmlns:c16="http://schemas.microsoft.com/office/drawing/2014/chart" uri="{C3380CC4-5D6E-409C-BE32-E72D297353CC}">
              <c16:uniqueId val="{00000001-EFA0-9242-B51A-9EC840A80916}"/>
            </c:ext>
          </c:extLst>
        </c:ser>
        <c:dLbls>
          <c:showLegendKey val="0"/>
          <c:showVal val="0"/>
          <c:showCatName val="0"/>
          <c:showSerName val="0"/>
          <c:showPercent val="0"/>
          <c:showBubbleSize val="0"/>
        </c:dLbls>
        <c:axId val="1745513247"/>
        <c:axId val="1745231119"/>
      </c:scatterChart>
      <c:valAx>
        <c:axId val="1745513247"/>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4000" b="0" i="0" u="none" strike="noStrike" kern="1200" baseline="0">
                    <a:solidFill>
                      <a:schemeClr val="tx1"/>
                    </a:solidFill>
                    <a:latin typeface="+mn-lt"/>
                    <a:ea typeface="+mn-ea"/>
                    <a:cs typeface="+mn-cs"/>
                  </a:defRPr>
                </a:pPr>
                <a:r>
                  <a:rPr lang="el-GR" sz="4000" b="0" i="0" u="none" strike="noStrike" baseline="0" dirty="0">
                    <a:solidFill>
                      <a:schemeClr val="tx1"/>
                    </a:solidFill>
                    <a:effectLst/>
                  </a:rPr>
                  <a:t>Δ</a:t>
                </a:r>
                <a:r>
                  <a:rPr lang="en-US" sz="4000" b="0" i="0" u="none" strike="noStrike" baseline="0" dirty="0">
                    <a:solidFill>
                      <a:schemeClr val="tx1"/>
                    </a:solidFill>
                    <a:effectLst/>
                  </a:rPr>
                  <a:t>PACC</a:t>
                </a:r>
                <a:r>
                  <a:rPr lang="en-US" sz="4000" b="0" i="0" u="none" strike="noStrike" baseline="0" dirty="0">
                    <a:solidFill>
                      <a:schemeClr val="tx1"/>
                    </a:solidFill>
                  </a:rPr>
                  <a:t> </a:t>
                </a:r>
                <a:endParaRPr lang="en-US" sz="4000" dirty="0">
                  <a:solidFill>
                    <a:schemeClr val="tx1"/>
                  </a:solidFill>
                </a:endParaRPr>
              </a:p>
            </c:rich>
          </c:tx>
          <c:layout>
            <c:manualLayout>
              <c:xMode val="edge"/>
              <c:yMode val="edge"/>
              <c:x val="0.45982435426508134"/>
              <c:y val="0.84507998468168843"/>
            </c:manualLayout>
          </c:layout>
          <c:overlay val="0"/>
          <c:spPr>
            <a:noFill/>
            <a:ln>
              <a:noFill/>
            </a:ln>
            <a:effectLst/>
          </c:spPr>
          <c:txPr>
            <a:bodyPr rot="0" spcFirstLastPara="1" vertOverflow="ellipsis" vert="horz" wrap="square" anchor="ctr" anchorCtr="1"/>
            <a:lstStyle/>
            <a:p>
              <a:pPr>
                <a:defRPr sz="4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745231119"/>
        <c:crosses val="autoZero"/>
        <c:crossBetween val="midCat"/>
      </c:valAx>
      <c:valAx>
        <c:axId val="1745231119"/>
        <c:scaling>
          <c:orientation val="minMax"/>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4000" b="0" i="0" u="none" strike="noStrike" kern="1200" baseline="0">
                    <a:solidFill>
                      <a:schemeClr val="tx1"/>
                    </a:solidFill>
                    <a:latin typeface="+mn-lt"/>
                    <a:ea typeface="+mn-ea"/>
                    <a:cs typeface="+mn-cs"/>
                  </a:defRPr>
                </a:pPr>
                <a:r>
                  <a:rPr lang="el-GR" sz="4000" b="0" i="0" u="none" strike="noStrike" baseline="0" dirty="0">
                    <a:solidFill>
                      <a:schemeClr val="tx1"/>
                    </a:solidFill>
                    <a:effectLst/>
                  </a:rPr>
                  <a:t>Δ </a:t>
                </a:r>
                <a:r>
                  <a:rPr lang="en-US" sz="4000" b="0" i="0" u="none" strike="noStrike" baseline="0" dirty="0">
                    <a:solidFill>
                      <a:schemeClr val="tx1"/>
                    </a:solidFill>
                    <a:effectLst/>
                  </a:rPr>
                  <a:t>connectivity strength</a:t>
                </a:r>
                <a:endParaRPr lang="en-US" sz="4000" dirty="0">
                  <a:solidFill>
                    <a:schemeClr val="tx1"/>
                  </a:solidFill>
                </a:endParaRPr>
              </a:p>
            </c:rich>
          </c:tx>
          <c:layout>
            <c:manualLayout>
              <c:xMode val="edge"/>
              <c:yMode val="edge"/>
              <c:x val="3.2242062232765347E-3"/>
              <c:y val="0.15731094892568331"/>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17455132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dk1">
                  <a:tint val="88500"/>
                </a:schemeClr>
              </a:solidFill>
              <a:ln w="9525">
                <a:solidFill>
                  <a:schemeClr val="dk1">
                    <a:tint val="88500"/>
                  </a:schemeClr>
                </a:solidFill>
              </a:ln>
              <a:effectLst/>
            </c:spPr>
          </c:marker>
          <c:trendline>
            <c:spPr>
              <a:ln w="19050" cap="rnd">
                <a:solidFill>
                  <a:schemeClr val="tx1"/>
                </a:solidFill>
                <a:prstDash val="solid"/>
              </a:ln>
              <a:effectLst/>
            </c:spPr>
            <c:trendlineType val="linear"/>
            <c:dispRSqr val="0"/>
            <c:dispEq val="0"/>
          </c:trendline>
          <c:xVal>
            <c:numRef>
              <c:f>Sheet2!$X$2:$X$46</c:f>
              <c:numCache>
                <c:formatCode>General</c:formatCode>
                <c:ptCount val="45"/>
                <c:pt idx="0">
                  <c:v>-15</c:v>
                </c:pt>
                <c:pt idx="1">
                  <c:v>-9</c:v>
                </c:pt>
                <c:pt idx="2">
                  <c:v>3</c:v>
                </c:pt>
                <c:pt idx="3">
                  <c:v>4</c:v>
                </c:pt>
                <c:pt idx="4">
                  <c:v>-8</c:v>
                </c:pt>
                <c:pt idx="5">
                  <c:v>-4</c:v>
                </c:pt>
                <c:pt idx="6">
                  <c:v>1</c:v>
                </c:pt>
                <c:pt idx="7">
                  <c:v>-1</c:v>
                </c:pt>
                <c:pt idx="8">
                  <c:v>3</c:v>
                </c:pt>
                <c:pt idx="9">
                  <c:v>3</c:v>
                </c:pt>
                <c:pt idx="10">
                  <c:v>5</c:v>
                </c:pt>
                <c:pt idx="11">
                  <c:v>-5</c:v>
                </c:pt>
                <c:pt idx="12">
                  <c:v>17</c:v>
                </c:pt>
                <c:pt idx="13">
                  <c:v>-1</c:v>
                </c:pt>
                <c:pt idx="14">
                  <c:v>4</c:v>
                </c:pt>
                <c:pt idx="15">
                  <c:v>1</c:v>
                </c:pt>
                <c:pt idx="16">
                  <c:v>-8</c:v>
                </c:pt>
                <c:pt idx="17">
                  <c:v>14</c:v>
                </c:pt>
                <c:pt idx="18">
                  <c:v>0</c:v>
                </c:pt>
                <c:pt idx="19">
                  <c:v>0</c:v>
                </c:pt>
                <c:pt idx="20">
                  <c:v>4</c:v>
                </c:pt>
                <c:pt idx="21">
                  <c:v>0</c:v>
                </c:pt>
                <c:pt idx="22">
                  <c:v>-11</c:v>
                </c:pt>
                <c:pt idx="23">
                  <c:v>14</c:v>
                </c:pt>
                <c:pt idx="24">
                  <c:v>8</c:v>
                </c:pt>
                <c:pt idx="25">
                  <c:v>-2</c:v>
                </c:pt>
                <c:pt idx="26">
                  <c:v>4</c:v>
                </c:pt>
                <c:pt idx="27">
                  <c:v>5</c:v>
                </c:pt>
                <c:pt idx="28">
                  <c:v>-6</c:v>
                </c:pt>
                <c:pt idx="29">
                  <c:v>2</c:v>
                </c:pt>
                <c:pt idx="30">
                  <c:v>-4</c:v>
                </c:pt>
                <c:pt idx="31">
                  <c:v>11</c:v>
                </c:pt>
                <c:pt idx="32">
                  <c:v>7</c:v>
                </c:pt>
                <c:pt idx="33">
                  <c:v>-4</c:v>
                </c:pt>
                <c:pt idx="34">
                  <c:v>-3</c:v>
                </c:pt>
                <c:pt idx="35">
                  <c:v>7</c:v>
                </c:pt>
                <c:pt idx="36">
                  <c:v>3</c:v>
                </c:pt>
                <c:pt idx="37">
                  <c:v>2</c:v>
                </c:pt>
                <c:pt idx="38">
                  <c:v>2</c:v>
                </c:pt>
                <c:pt idx="39">
                  <c:v>2</c:v>
                </c:pt>
                <c:pt idx="40">
                  <c:v>1</c:v>
                </c:pt>
                <c:pt idx="41">
                  <c:v>-6</c:v>
                </c:pt>
                <c:pt idx="42">
                  <c:v>3</c:v>
                </c:pt>
                <c:pt idx="43">
                  <c:v>-3</c:v>
                </c:pt>
                <c:pt idx="44">
                  <c:v>-3</c:v>
                </c:pt>
              </c:numCache>
            </c:numRef>
          </c:xVal>
          <c:yVal>
            <c:numRef>
              <c:f>Sheet2!$Y$2:$Y$46</c:f>
              <c:numCache>
                <c:formatCode>General</c:formatCode>
                <c:ptCount val="45"/>
                <c:pt idx="0">
                  <c:v>-0.28999999999999998</c:v>
                </c:pt>
                <c:pt idx="1">
                  <c:v>-0.3</c:v>
                </c:pt>
                <c:pt idx="2">
                  <c:v>0.43</c:v>
                </c:pt>
                <c:pt idx="3">
                  <c:v>0</c:v>
                </c:pt>
                <c:pt idx="4">
                  <c:v>-0.23</c:v>
                </c:pt>
                <c:pt idx="5">
                  <c:v>0.34</c:v>
                </c:pt>
                <c:pt idx="6">
                  <c:v>-0.05</c:v>
                </c:pt>
                <c:pt idx="7">
                  <c:v>0.14000000000000001</c:v>
                </c:pt>
                <c:pt idx="8">
                  <c:v>-0.28999999999999998</c:v>
                </c:pt>
                <c:pt idx="9">
                  <c:v>0</c:v>
                </c:pt>
                <c:pt idx="10">
                  <c:v>0.16</c:v>
                </c:pt>
                <c:pt idx="11">
                  <c:v>-0.06</c:v>
                </c:pt>
                <c:pt idx="12">
                  <c:v>0.66</c:v>
                </c:pt>
                <c:pt idx="13">
                  <c:v>0.41</c:v>
                </c:pt>
                <c:pt idx="14">
                  <c:v>-0.13</c:v>
                </c:pt>
                <c:pt idx="15">
                  <c:v>0.16</c:v>
                </c:pt>
                <c:pt idx="16">
                  <c:v>0.01</c:v>
                </c:pt>
                <c:pt idx="17">
                  <c:v>0.08</c:v>
                </c:pt>
                <c:pt idx="18">
                  <c:v>-0.27</c:v>
                </c:pt>
                <c:pt idx="19">
                  <c:v>0.08</c:v>
                </c:pt>
                <c:pt idx="20">
                  <c:v>0.12</c:v>
                </c:pt>
                <c:pt idx="21">
                  <c:v>0.43</c:v>
                </c:pt>
                <c:pt idx="22">
                  <c:v>-0.1</c:v>
                </c:pt>
                <c:pt idx="23">
                  <c:v>0.25</c:v>
                </c:pt>
                <c:pt idx="24">
                  <c:v>0.08</c:v>
                </c:pt>
                <c:pt idx="25">
                  <c:v>0.09</c:v>
                </c:pt>
                <c:pt idx="26">
                  <c:v>-0.01</c:v>
                </c:pt>
                <c:pt idx="27">
                  <c:v>0.16</c:v>
                </c:pt>
                <c:pt idx="28">
                  <c:v>-0.4</c:v>
                </c:pt>
                <c:pt idx="29">
                  <c:v>0.06</c:v>
                </c:pt>
                <c:pt idx="30">
                  <c:v>0.43</c:v>
                </c:pt>
                <c:pt idx="31">
                  <c:v>0</c:v>
                </c:pt>
                <c:pt idx="32">
                  <c:v>0.48</c:v>
                </c:pt>
                <c:pt idx="33">
                  <c:v>-0.01</c:v>
                </c:pt>
                <c:pt idx="34">
                  <c:v>-0.21</c:v>
                </c:pt>
                <c:pt idx="35">
                  <c:v>0.42</c:v>
                </c:pt>
                <c:pt idx="36">
                  <c:v>0.4</c:v>
                </c:pt>
                <c:pt idx="37">
                  <c:v>0.4</c:v>
                </c:pt>
                <c:pt idx="38">
                  <c:v>0.22</c:v>
                </c:pt>
                <c:pt idx="39">
                  <c:v>0.26</c:v>
                </c:pt>
                <c:pt idx="40">
                  <c:v>-0.3</c:v>
                </c:pt>
                <c:pt idx="41">
                  <c:v>0.24</c:v>
                </c:pt>
                <c:pt idx="42">
                  <c:v>0.3</c:v>
                </c:pt>
                <c:pt idx="43">
                  <c:v>0.37</c:v>
                </c:pt>
                <c:pt idx="44">
                  <c:v>0.35</c:v>
                </c:pt>
              </c:numCache>
            </c:numRef>
          </c:yVal>
          <c:smooth val="0"/>
          <c:extLst>
            <c:ext xmlns:c16="http://schemas.microsoft.com/office/drawing/2014/chart" uri="{C3380CC4-5D6E-409C-BE32-E72D297353CC}">
              <c16:uniqueId val="{00000001-55CC-DD41-A128-82D11A352F39}"/>
            </c:ext>
          </c:extLst>
        </c:ser>
        <c:dLbls>
          <c:showLegendKey val="0"/>
          <c:showVal val="0"/>
          <c:showCatName val="0"/>
          <c:showSerName val="0"/>
          <c:showPercent val="0"/>
          <c:showBubbleSize val="0"/>
        </c:dLbls>
        <c:axId val="1746912815"/>
        <c:axId val="1788350559"/>
      </c:scatterChart>
      <c:valAx>
        <c:axId val="1746912815"/>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r>
                  <a:rPr lang="el-GR" sz="4000" b="0" i="0" u="none" strike="noStrike" baseline="0" dirty="0">
                    <a:solidFill>
                      <a:schemeClr val="tx1"/>
                    </a:solidFill>
                    <a:effectLst/>
                  </a:rPr>
                  <a:t>Δ </a:t>
                </a:r>
                <a:r>
                  <a:rPr lang="en-US" sz="4000" b="0" i="0" u="none" strike="noStrike" baseline="0" dirty="0">
                    <a:solidFill>
                      <a:schemeClr val="tx1"/>
                    </a:solidFill>
                    <a:effectLst/>
                  </a:rPr>
                  <a:t>Digit Symbol Substitution Test [post-pre]</a:t>
                </a:r>
                <a:endParaRPr lang="en-US" sz="4000" dirty="0">
                  <a:solidFill>
                    <a:schemeClr val="tx1"/>
                  </a:solidFill>
                </a:endParaRPr>
              </a:p>
            </c:rich>
          </c:tx>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788350559"/>
        <c:crosses val="autoZero"/>
        <c:crossBetween val="midCat"/>
      </c:valAx>
      <c:valAx>
        <c:axId val="1788350559"/>
        <c:scaling>
          <c:orientation val="minMax"/>
        </c:scaling>
        <c:delete val="1"/>
        <c:axPos val="l"/>
        <c:majorGridlines>
          <c:spPr>
            <a:ln w="9525" cap="flat" cmpd="sng" algn="ctr">
              <a:noFill/>
              <a:round/>
            </a:ln>
            <a:effectLst/>
          </c:spPr>
        </c:majorGridlines>
        <c:title>
          <c:tx>
            <c:rich>
              <a:bodyPr rot="-5400000" spcFirstLastPara="1" vertOverflow="ellipsis" vert="horz" wrap="square" anchor="ctr" anchorCtr="1"/>
              <a:lstStyle/>
              <a:p>
                <a:pPr>
                  <a:defRPr sz="4000" b="0" i="0" u="none" strike="noStrike" kern="1200" baseline="0">
                    <a:solidFill>
                      <a:schemeClr val="tx1"/>
                    </a:solidFill>
                    <a:latin typeface="+mn-lt"/>
                    <a:ea typeface="+mn-ea"/>
                    <a:cs typeface="+mn-cs"/>
                  </a:defRPr>
                </a:pPr>
                <a:r>
                  <a:rPr lang="el-GR" sz="4000" b="0" i="0" u="none" strike="noStrike" baseline="0">
                    <a:solidFill>
                      <a:schemeClr val="tx1"/>
                    </a:solidFill>
                    <a:effectLst/>
                  </a:rPr>
                  <a:t>Δ </a:t>
                </a:r>
                <a:r>
                  <a:rPr lang="en-US" sz="4000" b="0" i="0" u="none" strike="noStrike" baseline="0">
                    <a:solidFill>
                      <a:schemeClr val="tx1"/>
                    </a:solidFill>
                    <a:effectLst/>
                  </a:rPr>
                  <a:t>connectivity strength </a:t>
                </a:r>
                <a:endParaRPr lang="en-US" sz="4000">
                  <a:solidFill>
                    <a:schemeClr val="tx1"/>
                  </a:solidFill>
                </a:endParaRPr>
              </a:p>
            </c:rich>
          </c:tx>
          <c:layout>
            <c:manualLayout>
              <c:xMode val="edge"/>
              <c:yMode val="edge"/>
              <c:x val="0"/>
              <c:y val="0.10809553635145765"/>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17469128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8004977724406585E-2"/>
          <c:y val="5.1314088219205328E-2"/>
          <c:w val="0.9120475523551882"/>
          <c:h val="0.85429751603759507"/>
        </c:manualLayout>
      </c:layout>
      <c:scatterChart>
        <c:scatterStyle val="lineMarker"/>
        <c:varyColors val="0"/>
        <c:ser>
          <c:idx val="0"/>
          <c:order val="0"/>
          <c:spPr>
            <a:ln w="19050" cap="rnd">
              <a:noFill/>
              <a:round/>
            </a:ln>
            <a:effectLst/>
          </c:spPr>
          <c:marker>
            <c:symbol val="circle"/>
            <c:size val="5"/>
            <c:spPr>
              <a:solidFill>
                <a:schemeClr val="dk1">
                  <a:tint val="88500"/>
                </a:schemeClr>
              </a:solidFill>
              <a:ln w="9525">
                <a:solidFill>
                  <a:schemeClr val="dk1">
                    <a:tint val="88500"/>
                  </a:schemeClr>
                </a:solidFill>
              </a:ln>
              <a:effectLst/>
            </c:spPr>
          </c:marker>
          <c:trendline>
            <c:spPr>
              <a:ln w="19050" cap="rnd">
                <a:solidFill>
                  <a:schemeClr val="tx1"/>
                </a:solidFill>
                <a:prstDash val="solid"/>
              </a:ln>
              <a:effectLst/>
            </c:spPr>
            <c:trendlineType val="linear"/>
            <c:dispRSqr val="0"/>
            <c:dispEq val="0"/>
          </c:trendline>
          <c:xVal>
            <c:numRef>
              <c:f>Sheet2!$AA$2:$AA$46</c:f>
              <c:numCache>
                <c:formatCode>General</c:formatCode>
                <c:ptCount val="45"/>
                <c:pt idx="0">
                  <c:v>-15</c:v>
                </c:pt>
                <c:pt idx="1">
                  <c:v>-9</c:v>
                </c:pt>
                <c:pt idx="2">
                  <c:v>3</c:v>
                </c:pt>
                <c:pt idx="3">
                  <c:v>4</c:v>
                </c:pt>
                <c:pt idx="4">
                  <c:v>-8</c:v>
                </c:pt>
                <c:pt idx="5">
                  <c:v>-4</c:v>
                </c:pt>
                <c:pt idx="6">
                  <c:v>1</c:v>
                </c:pt>
                <c:pt idx="7">
                  <c:v>-1</c:v>
                </c:pt>
                <c:pt idx="8">
                  <c:v>3</c:v>
                </c:pt>
                <c:pt idx="9">
                  <c:v>3</c:v>
                </c:pt>
                <c:pt idx="10">
                  <c:v>5</c:v>
                </c:pt>
                <c:pt idx="11">
                  <c:v>-5</c:v>
                </c:pt>
                <c:pt idx="12">
                  <c:v>17</c:v>
                </c:pt>
                <c:pt idx="13">
                  <c:v>-1</c:v>
                </c:pt>
                <c:pt idx="14">
                  <c:v>4</c:v>
                </c:pt>
                <c:pt idx="15">
                  <c:v>1</c:v>
                </c:pt>
                <c:pt idx="16">
                  <c:v>-8</c:v>
                </c:pt>
                <c:pt idx="17">
                  <c:v>14</c:v>
                </c:pt>
                <c:pt idx="18">
                  <c:v>0</c:v>
                </c:pt>
                <c:pt idx="19">
                  <c:v>0</c:v>
                </c:pt>
                <c:pt idx="20">
                  <c:v>4</c:v>
                </c:pt>
                <c:pt idx="21">
                  <c:v>0</c:v>
                </c:pt>
                <c:pt idx="22">
                  <c:v>-11</c:v>
                </c:pt>
                <c:pt idx="23">
                  <c:v>14</c:v>
                </c:pt>
                <c:pt idx="24">
                  <c:v>8</c:v>
                </c:pt>
                <c:pt idx="25">
                  <c:v>-2</c:v>
                </c:pt>
                <c:pt idx="26">
                  <c:v>4</c:v>
                </c:pt>
                <c:pt idx="27">
                  <c:v>5</c:v>
                </c:pt>
                <c:pt idx="28">
                  <c:v>-6</c:v>
                </c:pt>
                <c:pt idx="29">
                  <c:v>2</c:v>
                </c:pt>
                <c:pt idx="30">
                  <c:v>-4</c:v>
                </c:pt>
                <c:pt idx="31">
                  <c:v>11</c:v>
                </c:pt>
                <c:pt idx="32">
                  <c:v>7</c:v>
                </c:pt>
                <c:pt idx="33">
                  <c:v>-4</c:v>
                </c:pt>
                <c:pt idx="34">
                  <c:v>-3</c:v>
                </c:pt>
                <c:pt idx="35">
                  <c:v>7</c:v>
                </c:pt>
                <c:pt idx="36">
                  <c:v>3</c:v>
                </c:pt>
                <c:pt idx="37">
                  <c:v>2</c:v>
                </c:pt>
                <c:pt idx="38">
                  <c:v>2</c:v>
                </c:pt>
                <c:pt idx="39">
                  <c:v>2</c:v>
                </c:pt>
                <c:pt idx="40">
                  <c:v>1</c:v>
                </c:pt>
                <c:pt idx="41">
                  <c:v>-6</c:v>
                </c:pt>
                <c:pt idx="42">
                  <c:v>3</c:v>
                </c:pt>
                <c:pt idx="43">
                  <c:v>-3</c:v>
                </c:pt>
                <c:pt idx="44">
                  <c:v>-3</c:v>
                </c:pt>
              </c:numCache>
            </c:numRef>
          </c:xVal>
          <c:yVal>
            <c:numRef>
              <c:f>Sheet2!$AB$2:$AB$46</c:f>
              <c:numCache>
                <c:formatCode>General</c:formatCode>
                <c:ptCount val="45"/>
                <c:pt idx="0">
                  <c:v>-2.9999999999999472E-4</c:v>
                </c:pt>
                <c:pt idx="1">
                  <c:v>-5.0000000000000044E-4</c:v>
                </c:pt>
                <c:pt idx="2">
                  <c:v>2.0000000000000573E-4</c:v>
                </c:pt>
                <c:pt idx="3">
                  <c:v>0</c:v>
                </c:pt>
                <c:pt idx="4">
                  <c:v>-2.0000000000000573E-4</c:v>
                </c:pt>
                <c:pt idx="5">
                  <c:v>-1.7000000000000001E-3</c:v>
                </c:pt>
                <c:pt idx="6">
                  <c:v>0</c:v>
                </c:pt>
                <c:pt idx="7">
                  <c:v>0</c:v>
                </c:pt>
                <c:pt idx="8">
                  <c:v>-9.9999999999995925E-5</c:v>
                </c:pt>
                <c:pt idx="9">
                  <c:v>0</c:v>
                </c:pt>
                <c:pt idx="10">
                  <c:v>1.9999999999999879E-4</c:v>
                </c:pt>
                <c:pt idx="11">
                  <c:v>-1.9999999999999185E-4</c:v>
                </c:pt>
                <c:pt idx="12">
                  <c:v>5.0000000000000044E-4</c:v>
                </c:pt>
                <c:pt idx="13">
                  <c:v>6.0000000000000331E-4</c:v>
                </c:pt>
                <c:pt idx="14">
                  <c:v>-5.0000000000000044E-4</c:v>
                </c:pt>
                <c:pt idx="15">
                  <c:v>0</c:v>
                </c:pt>
                <c:pt idx="16">
                  <c:v>-3.0000000000000165E-4</c:v>
                </c:pt>
                <c:pt idx="17">
                  <c:v>0</c:v>
                </c:pt>
                <c:pt idx="18">
                  <c:v>-3.0000000000000165E-4</c:v>
                </c:pt>
                <c:pt idx="19">
                  <c:v>-5.9999999999999637E-4</c:v>
                </c:pt>
                <c:pt idx="20">
                  <c:v>-6.0000000000000331E-4</c:v>
                </c:pt>
                <c:pt idx="21">
                  <c:v>7.0000000000000617E-4</c:v>
                </c:pt>
                <c:pt idx="22">
                  <c:v>0</c:v>
                </c:pt>
                <c:pt idx="23">
                  <c:v>1.0000000000000286E-4</c:v>
                </c:pt>
                <c:pt idx="24">
                  <c:v>0</c:v>
                </c:pt>
                <c:pt idx="25">
                  <c:v>-3.9999999999999758E-4</c:v>
                </c:pt>
                <c:pt idx="26">
                  <c:v>-1.9999999999999879E-4</c:v>
                </c:pt>
                <c:pt idx="27">
                  <c:v>2.9999999999999472E-4</c:v>
                </c:pt>
                <c:pt idx="28">
                  <c:v>2.0000000000000573E-4</c:v>
                </c:pt>
                <c:pt idx="29">
                  <c:v>5.0000000000000044E-4</c:v>
                </c:pt>
                <c:pt idx="30">
                  <c:v>0</c:v>
                </c:pt>
                <c:pt idx="31">
                  <c:v>6.9999999999999923E-4</c:v>
                </c:pt>
                <c:pt idx="32">
                  <c:v>9.9999999999995925E-5</c:v>
                </c:pt>
                <c:pt idx="33">
                  <c:v>1.9999999999999879E-4</c:v>
                </c:pt>
                <c:pt idx="34">
                  <c:v>-1.0000000000000286E-4</c:v>
                </c:pt>
                <c:pt idx="35">
                  <c:v>-6.0000000000000331E-4</c:v>
                </c:pt>
                <c:pt idx="36">
                  <c:v>3.0000000000000165E-4</c:v>
                </c:pt>
                <c:pt idx="37">
                  <c:v>3.9999999999999758E-4</c:v>
                </c:pt>
                <c:pt idx="38">
                  <c:v>0</c:v>
                </c:pt>
                <c:pt idx="39">
                  <c:v>-1.9999999999999185E-4</c:v>
                </c:pt>
                <c:pt idx="40">
                  <c:v>-1.0000000000000286E-4</c:v>
                </c:pt>
                <c:pt idx="41">
                  <c:v>2.0000000000000573E-4</c:v>
                </c:pt>
                <c:pt idx="42">
                  <c:v>-1.9999999999999879E-4</c:v>
                </c:pt>
                <c:pt idx="43">
                  <c:v>-9.9999999999995925E-5</c:v>
                </c:pt>
                <c:pt idx="44">
                  <c:v>-6.0000000000000331E-4</c:v>
                </c:pt>
              </c:numCache>
            </c:numRef>
          </c:yVal>
          <c:smooth val="0"/>
          <c:extLst>
            <c:ext xmlns:c16="http://schemas.microsoft.com/office/drawing/2014/chart" uri="{C3380CC4-5D6E-409C-BE32-E72D297353CC}">
              <c16:uniqueId val="{00000000-6E1A-F143-ABC2-8DCDC8864F96}"/>
            </c:ext>
          </c:extLst>
        </c:ser>
        <c:dLbls>
          <c:showLegendKey val="0"/>
          <c:showVal val="0"/>
          <c:showCatName val="0"/>
          <c:showSerName val="0"/>
          <c:showPercent val="0"/>
          <c:showBubbleSize val="0"/>
        </c:dLbls>
        <c:axId val="1746767615"/>
        <c:axId val="1788745791"/>
      </c:scatterChart>
      <c:valAx>
        <c:axId val="1746767615"/>
        <c:scaling>
          <c:orientation val="minMax"/>
        </c:scaling>
        <c:delete val="0"/>
        <c:axPos val="b"/>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4000" b="0" i="0" u="none" strike="noStrike" kern="1200" baseline="0">
                    <a:solidFill>
                      <a:sysClr val="windowText" lastClr="000000">
                        <a:lumMod val="65000"/>
                        <a:lumOff val="35000"/>
                      </a:sysClr>
                    </a:solidFill>
                    <a:latin typeface="+mn-lt"/>
                    <a:ea typeface="+mn-ea"/>
                    <a:cs typeface="+mn-cs"/>
                  </a:defRPr>
                </a:pPr>
                <a:r>
                  <a:rPr lang="el-GR" sz="4000" dirty="0">
                    <a:solidFill>
                      <a:schemeClr val="tx1"/>
                    </a:solidFill>
                  </a:rPr>
                  <a:t>Δ </a:t>
                </a:r>
                <a:r>
                  <a:rPr lang="en-US" sz="4000" dirty="0">
                    <a:solidFill>
                      <a:schemeClr val="tx1"/>
                    </a:solidFill>
                  </a:rPr>
                  <a:t>Digit Symbol Substitution test [post-pre]</a:t>
                </a:r>
              </a:p>
            </c:rich>
          </c:tx>
          <c:layout>
            <c:manualLayout>
              <c:xMode val="edge"/>
              <c:yMode val="edge"/>
              <c:x val="0.14154476534845994"/>
              <c:y val="0.81258832385065083"/>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4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788745791"/>
        <c:crosses val="autoZero"/>
        <c:crossBetween val="midCat"/>
      </c:valAx>
      <c:valAx>
        <c:axId val="1788745791"/>
        <c:scaling>
          <c:orientation val="minMax"/>
        </c:scaling>
        <c:delete val="1"/>
        <c:axPos val="l"/>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r>
                  <a:rPr lang="el-GR" sz="4000" b="0" i="0" u="none" strike="noStrike" baseline="0" dirty="0">
                    <a:solidFill>
                      <a:schemeClr val="tx1"/>
                    </a:solidFill>
                    <a:effectLst/>
                  </a:rPr>
                  <a:t>Δ </a:t>
                </a:r>
                <a:r>
                  <a:rPr lang="en-US" sz="4000" b="0" i="0" u="none" strike="noStrike" baseline="0" dirty="0">
                    <a:solidFill>
                      <a:schemeClr val="tx1"/>
                    </a:solidFill>
                    <a:effectLst/>
                  </a:rPr>
                  <a:t>hippocampus v</a:t>
                </a:r>
                <a:r>
                  <a:rPr lang="en-US" sz="4000" dirty="0">
                    <a:solidFill>
                      <a:schemeClr val="tx1"/>
                    </a:solidFill>
                  </a:rPr>
                  <a:t>olume</a:t>
                </a:r>
              </a:p>
            </c:rich>
          </c:tx>
          <c:layout>
            <c:manualLayout>
              <c:xMode val="edge"/>
              <c:yMode val="edge"/>
              <c:x val="0"/>
              <c:y val="6.269316599532547E-2"/>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746767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60F68-DE69-A941-B1D7-7739CAD236FF}" type="doc">
      <dgm:prSet loTypeId="urn:microsoft.com/office/officeart/2005/8/layout/hierarchy5" loCatId="" qsTypeId="urn:microsoft.com/office/officeart/2005/8/quickstyle/3D3" qsCatId="3D" csTypeId="urn:microsoft.com/office/officeart/2005/8/colors/accent0_1" csCatId="mainScheme" phldr="1"/>
      <dgm:spPr/>
      <dgm:t>
        <a:bodyPr/>
        <a:lstStyle/>
        <a:p>
          <a:endParaRPr lang="en-US"/>
        </a:p>
      </dgm:t>
    </dgm:pt>
    <dgm:pt modelId="{7BC97F46-411D-E140-AF15-5EB6EF41BF3E}">
      <dgm:prSet phldrT="[Text]" custT="1"/>
      <dgm:spPr/>
      <dgm:t>
        <a:bodyPr/>
        <a:lstStyle/>
        <a:p>
          <a:r>
            <a:rPr lang="en-US" sz="4000" dirty="0">
              <a:latin typeface="+mn-lt"/>
              <a:cs typeface="Arial"/>
            </a:rPr>
            <a:t>fMRI </a:t>
          </a:r>
        </a:p>
        <a:p>
          <a:r>
            <a:rPr lang="en-US" sz="4000" dirty="0">
              <a:latin typeface="+mn-lt"/>
              <a:cs typeface="Arial"/>
            </a:rPr>
            <a:t>(resting state)</a:t>
          </a:r>
        </a:p>
      </dgm:t>
    </dgm:pt>
    <dgm:pt modelId="{E65511C5-2E1B-BB46-B3EF-BECD1562C6F7}" type="parTrans" cxnId="{1424F737-2083-CE4F-93A6-E3A40592F04E}">
      <dgm:prSet/>
      <dgm:spPr/>
      <dgm:t>
        <a:bodyPr/>
        <a:lstStyle/>
        <a:p>
          <a:endParaRPr lang="en-US">
            <a:latin typeface="Arial"/>
            <a:cs typeface="Arial"/>
          </a:endParaRPr>
        </a:p>
      </dgm:t>
    </dgm:pt>
    <dgm:pt modelId="{E6B1DDE6-173C-E444-BB99-5110273AB60A}" type="sibTrans" cxnId="{1424F737-2083-CE4F-93A6-E3A40592F04E}">
      <dgm:prSet/>
      <dgm:spPr/>
      <dgm:t>
        <a:bodyPr/>
        <a:lstStyle/>
        <a:p>
          <a:endParaRPr lang="en-US">
            <a:latin typeface="Arial"/>
            <a:cs typeface="Arial"/>
          </a:endParaRPr>
        </a:p>
      </dgm:t>
    </dgm:pt>
    <dgm:pt modelId="{E740FBA9-7241-3D4E-A343-B02666B5B69F}">
      <dgm:prSet phldrT="[Text]" custT="1"/>
      <dgm:spPr/>
      <dgm:t>
        <a:bodyPr/>
        <a:lstStyle/>
        <a:p>
          <a:pPr algn="ctr"/>
          <a:r>
            <a:rPr lang="en-US" sz="4000" dirty="0">
              <a:latin typeface="+mn-lt"/>
              <a:cs typeface="Arial"/>
            </a:rPr>
            <a:t>Mindfulness</a:t>
          </a:r>
        </a:p>
        <a:p>
          <a:pPr algn="ctr"/>
          <a:r>
            <a:rPr lang="en-US" sz="4000" dirty="0">
              <a:latin typeface="+mn-lt"/>
              <a:cs typeface="Arial"/>
            </a:rPr>
            <a:t>n=45</a:t>
          </a:r>
        </a:p>
      </dgm:t>
    </dgm:pt>
    <dgm:pt modelId="{D85E3C6D-CD82-B341-A568-6FF61E3CF751}" type="parTrans" cxnId="{682CDC4D-C3CF-5546-A417-C9D8280E274E}">
      <dgm:prSet custT="1"/>
      <dgm:spPr/>
      <dgm:t>
        <a:bodyPr/>
        <a:lstStyle/>
        <a:p>
          <a:endParaRPr lang="en-US" sz="3100">
            <a:latin typeface="Arial"/>
            <a:cs typeface="Arial"/>
          </a:endParaRPr>
        </a:p>
      </dgm:t>
    </dgm:pt>
    <dgm:pt modelId="{3C81FC3A-C8A7-5844-A329-857E7D8117DC}" type="sibTrans" cxnId="{682CDC4D-C3CF-5546-A417-C9D8280E274E}">
      <dgm:prSet/>
      <dgm:spPr/>
      <dgm:t>
        <a:bodyPr/>
        <a:lstStyle/>
        <a:p>
          <a:endParaRPr lang="en-US">
            <a:latin typeface="Arial"/>
            <a:cs typeface="Arial"/>
          </a:endParaRPr>
        </a:p>
      </dgm:t>
    </dgm:pt>
    <dgm:pt modelId="{5C057BAE-879D-3E41-AC93-6E17E1D0A45E}">
      <dgm:prSet phldrT="[Text]" custT="1"/>
      <dgm:spPr/>
      <dgm:t>
        <a:bodyPr/>
        <a:lstStyle/>
        <a:p>
          <a:r>
            <a:rPr lang="en-US" sz="4000" dirty="0">
              <a:latin typeface="+mn-lt"/>
              <a:cs typeface="Arial"/>
            </a:rPr>
            <a:t>Pre</a:t>
          </a:r>
        </a:p>
      </dgm:t>
    </dgm:pt>
    <dgm:pt modelId="{5AD020CC-7E16-ED46-8B49-11BD4C59A4D8}" type="parTrans" cxnId="{B8E30B6A-4596-AA4D-85A2-5853AE91FD2F}">
      <dgm:prSet/>
      <dgm:spPr/>
      <dgm:t>
        <a:bodyPr/>
        <a:lstStyle/>
        <a:p>
          <a:endParaRPr lang="en-US">
            <a:latin typeface="Arial"/>
            <a:cs typeface="Arial"/>
          </a:endParaRPr>
        </a:p>
      </dgm:t>
    </dgm:pt>
    <dgm:pt modelId="{B3939D40-926B-5E45-AA59-07D736E3C8AE}" type="sibTrans" cxnId="{B8E30B6A-4596-AA4D-85A2-5853AE91FD2F}">
      <dgm:prSet/>
      <dgm:spPr/>
      <dgm:t>
        <a:bodyPr/>
        <a:lstStyle/>
        <a:p>
          <a:endParaRPr lang="en-US">
            <a:latin typeface="Arial"/>
            <a:cs typeface="Arial"/>
          </a:endParaRPr>
        </a:p>
      </dgm:t>
    </dgm:pt>
    <dgm:pt modelId="{E811FC81-8577-E941-A936-0EBBD7A46C31}">
      <dgm:prSet phldrT="[Text]" custT="1"/>
      <dgm:spPr/>
      <dgm:t>
        <a:bodyPr/>
        <a:lstStyle/>
        <a:p>
          <a:r>
            <a:rPr lang="en-US" sz="4000" dirty="0">
              <a:latin typeface="+mn-lt"/>
              <a:cs typeface="Arial"/>
            </a:rPr>
            <a:t>Interventions</a:t>
          </a:r>
        </a:p>
      </dgm:t>
    </dgm:pt>
    <dgm:pt modelId="{A45555AB-67B9-8245-8F3F-DDC7028DCC39}" type="parTrans" cxnId="{E110301C-92CB-DE4F-831A-6A3B798A7857}">
      <dgm:prSet/>
      <dgm:spPr/>
      <dgm:t>
        <a:bodyPr/>
        <a:lstStyle/>
        <a:p>
          <a:endParaRPr lang="en-US">
            <a:latin typeface="Arial"/>
            <a:cs typeface="Arial"/>
          </a:endParaRPr>
        </a:p>
      </dgm:t>
    </dgm:pt>
    <dgm:pt modelId="{A60DCA3F-5485-6345-B54F-73BB5D771636}" type="sibTrans" cxnId="{E110301C-92CB-DE4F-831A-6A3B798A7857}">
      <dgm:prSet/>
      <dgm:spPr/>
      <dgm:t>
        <a:bodyPr/>
        <a:lstStyle/>
        <a:p>
          <a:endParaRPr lang="en-US">
            <a:latin typeface="Arial"/>
            <a:cs typeface="Arial"/>
          </a:endParaRPr>
        </a:p>
      </dgm:t>
    </dgm:pt>
    <dgm:pt modelId="{62ACCFB2-1C5F-E846-91F9-28FEDCC221E0}">
      <dgm:prSet phldrT="[Text]" custT="1"/>
      <dgm:spPr/>
      <dgm:t>
        <a:bodyPr/>
        <a:lstStyle/>
        <a:p>
          <a:pPr algn="ctr"/>
          <a:r>
            <a:rPr lang="en-US" sz="4000" dirty="0">
              <a:latin typeface="+mn-lt"/>
              <a:cs typeface="Arial"/>
            </a:rPr>
            <a:t>Brain Games</a:t>
          </a:r>
        </a:p>
        <a:p>
          <a:pPr algn="ctr"/>
          <a:r>
            <a:rPr lang="en-US" sz="4000" dirty="0">
              <a:latin typeface="+mn-lt"/>
              <a:cs typeface="Arial"/>
            </a:rPr>
            <a:t>n=50</a:t>
          </a:r>
        </a:p>
      </dgm:t>
    </dgm:pt>
    <dgm:pt modelId="{5934494B-0A7A-9542-A2F8-0B130CB41D2B}" type="sibTrans" cxnId="{493CA5DE-6693-A14B-BF2F-ADBC6547929F}">
      <dgm:prSet/>
      <dgm:spPr/>
      <dgm:t>
        <a:bodyPr/>
        <a:lstStyle/>
        <a:p>
          <a:endParaRPr lang="en-US">
            <a:latin typeface="Arial"/>
            <a:cs typeface="Arial"/>
          </a:endParaRPr>
        </a:p>
      </dgm:t>
    </dgm:pt>
    <dgm:pt modelId="{F52C1937-AB74-BE42-8648-B6430EC06D35}" type="parTrans" cxnId="{493CA5DE-6693-A14B-BF2F-ADBC6547929F}">
      <dgm:prSet custT="1"/>
      <dgm:spPr/>
      <dgm:t>
        <a:bodyPr/>
        <a:lstStyle/>
        <a:p>
          <a:endParaRPr lang="en-US" sz="3100">
            <a:latin typeface="Arial"/>
            <a:cs typeface="Arial"/>
          </a:endParaRPr>
        </a:p>
      </dgm:t>
    </dgm:pt>
    <dgm:pt modelId="{5F8D58D5-C1CD-C34A-99B8-5B42E295155A}">
      <dgm:prSet phldrT="[Text]" custT="1"/>
      <dgm:spPr/>
      <dgm:t>
        <a:bodyPr/>
        <a:lstStyle/>
        <a:p>
          <a:r>
            <a:rPr lang="en-US" sz="4000" dirty="0">
              <a:latin typeface="+mn-lt"/>
              <a:cs typeface="Arial"/>
            </a:rPr>
            <a:t>fMRI</a:t>
          </a:r>
        </a:p>
        <a:p>
          <a:r>
            <a:rPr lang="en-US" sz="4000" dirty="0">
              <a:latin typeface="+mn-lt"/>
              <a:cs typeface="Arial"/>
            </a:rPr>
            <a:t>(resting state)</a:t>
          </a:r>
        </a:p>
      </dgm:t>
    </dgm:pt>
    <dgm:pt modelId="{E02364F8-112A-A84E-9FFC-8E030C5F45E1}" type="parTrans" cxnId="{7DA52F79-8A10-A94A-BD72-0E6DE8975978}">
      <dgm:prSet custT="1"/>
      <dgm:spPr/>
      <dgm:t>
        <a:bodyPr/>
        <a:lstStyle/>
        <a:p>
          <a:endParaRPr lang="en-US" sz="3100">
            <a:latin typeface="Arial"/>
            <a:cs typeface="Arial"/>
          </a:endParaRPr>
        </a:p>
      </dgm:t>
    </dgm:pt>
    <dgm:pt modelId="{38FAED3D-F05D-1F4A-A5A7-507A976A9719}" type="sibTrans" cxnId="{7DA52F79-8A10-A94A-BD72-0E6DE8975978}">
      <dgm:prSet/>
      <dgm:spPr/>
      <dgm:t>
        <a:bodyPr/>
        <a:lstStyle/>
        <a:p>
          <a:endParaRPr lang="en-US">
            <a:latin typeface="Arial"/>
            <a:cs typeface="Arial"/>
          </a:endParaRPr>
        </a:p>
      </dgm:t>
    </dgm:pt>
    <dgm:pt modelId="{8BE77882-B6AB-7C46-AB9B-6390B39E40B0}">
      <dgm:prSet phldrT="[Text]" custT="1"/>
      <dgm:spPr/>
      <dgm:t>
        <a:bodyPr/>
        <a:lstStyle/>
        <a:p>
          <a:r>
            <a:rPr lang="en-US" sz="4000" dirty="0">
              <a:latin typeface="+mn-lt"/>
              <a:cs typeface="Arial"/>
            </a:rPr>
            <a:t>Post</a:t>
          </a:r>
        </a:p>
      </dgm:t>
    </dgm:pt>
    <dgm:pt modelId="{3EEBCEC7-7468-6047-8B2A-19C55ECC3850}" type="sibTrans" cxnId="{561FD923-C6F3-824A-AE07-95F8F5A46343}">
      <dgm:prSet/>
      <dgm:spPr/>
      <dgm:t>
        <a:bodyPr/>
        <a:lstStyle/>
        <a:p>
          <a:endParaRPr lang="en-US">
            <a:latin typeface="Arial"/>
            <a:cs typeface="Arial"/>
          </a:endParaRPr>
        </a:p>
      </dgm:t>
    </dgm:pt>
    <dgm:pt modelId="{853B778C-02A8-5A4D-8B62-72D8325B0F7D}" type="parTrans" cxnId="{561FD923-C6F3-824A-AE07-95F8F5A46343}">
      <dgm:prSet/>
      <dgm:spPr/>
      <dgm:t>
        <a:bodyPr/>
        <a:lstStyle/>
        <a:p>
          <a:endParaRPr lang="en-US">
            <a:latin typeface="Arial"/>
            <a:cs typeface="Arial"/>
          </a:endParaRPr>
        </a:p>
      </dgm:t>
    </dgm:pt>
    <dgm:pt modelId="{5281D666-9788-694B-A66A-35B0D3406B52}">
      <dgm:prSet custT="1"/>
      <dgm:spPr/>
      <dgm:t>
        <a:bodyPr/>
        <a:lstStyle/>
        <a:p>
          <a:endParaRPr lang="en-US" sz="3100" dirty="0">
            <a:latin typeface="Arial"/>
            <a:cs typeface="Arial"/>
          </a:endParaRPr>
        </a:p>
      </dgm:t>
    </dgm:pt>
    <dgm:pt modelId="{7376E6CF-F51A-1F48-96E5-A98A8307F7EE}" type="sibTrans" cxnId="{33A8D822-0F8F-6F47-9E10-41CD758390C7}">
      <dgm:prSet/>
      <dgm:spPr/>
      <dgm:t>
        <a:bodyPr/>
        <a:lstStyle/>
        <a:p>
          <a:endParaRPr lang="en-US">
            <a:latin typeface="Arial"/>
            <a:cs typeface="Arial"/>
          </a:endParaRPr>
        </a:p>
      </dgm:t>
    </dgm:pt>
    <dgm:pt modelId="{F4A63BD1-24E2-314F-AF6D-8CFBD0BFE771}" type="parTrans" cxnId="{33A8D822-0F8F-6F47-9E10-41CD758390C7}">
      <dgm:prSet custT="1"/>
      <dgm:spPr/>
      <dgm:t>
        <a:bodyPr/>
        <a:lstStyle/>
        <a:p>
          <a:endParaRPr lang="en-US" sz="3100">
            <a:latin typeface="Arial"/>
            <a:cs typeface="Arial"/>
          </a:endParaRPr>
        </a:p>
      </dgm:t>
    </dgm:pt>
    <dgm:pt modelId="{EF3179EB-EDC1-C140-837A-911C2EC78256}" type="pres">
      <dgm:prSet presAssocID="{5AF60F68-DE69-A941-B1D7-7739CAD236FF}" presName="mainComposite" presStyleCnt="0">
        <dgm:presLayoutVars>
          <dgm:chPref val="1"/>
          <dgm:dir/>
          <dgm:animOne val="branch"/>
          <dgm:animLvl val="lvl"/>
          <dgm:resizeHandles val="exact"/>
        </dgm:presLayoutVars>
      </dgm:prSet>
      <dgm:spPr/>
    </dgm:pt>
    <dgm:pt modelId="{CC4FF875-B160-5548-91DC-112538D9D31D}" type="pres">
      <dgm:prSet presAssocID="{5AF60F68-DE69-A941-B1D7-7739CAD236FF}" presName="hierFlow" presStyleCnt="0"/>
      <dgm:spPr/>
    </dgm:pt>
    <dgm:pt modelId="{FCDCB142-3C94-F648-85BC-3BD5E9854180}" type="pres">
      <dgm:prSet presAssocID="{5AF60F68-DE69-A941-B1D7-7739CAD236FF}" presName="firstBuf" presStyleCnt="0"/>
      <dgm:spPr/>
    </dgm:pt>
    <dgm:pt modelId="{2A3DB385-2532-BC4B-927E-29BF4992F097}" type="pres">
      <dgm:prSet presAssocID="{5AF60F68-DE69-A941-B1D7-7739CAD236FF}" presName="hierChild1" presStyleCnt="0">
        <dgm:presLayoutVars>
          <dgm:chPref val="1"/>
          <dgm:animOne val="branch"/>
          <dgm:animLvl val="lvl"/>
        </dgm:presLayoutVars>
      </dgm:prSet>
      <dgm:spPr/>
    </dgm:pt>
    <dgm:pt modelId="{213CD7CB-E2A4-AC4B-9B24-7228F7FB8940}" type="pres">
      <dgm:prSet presAssocID="{7BC97F46-411D-E140-AF15-5EB6EF41BF3E}" presName="Name17" presStyleCnt="0"/>
      <dgm:spPr/>
    </dgm:pt>
    <dgm:pt modelId="{FF604CD3-DCEF-1045-A5F8-B6487266B1FA}" type="pres">
      <dgm:prSet presAssocID="{7BC97F46-411D-E140-AF15-5EB6EF41BF3E}" presName="level1Shape" presStyleLbl="node0" presStyleIdx="0" presStyleCnt="1">
        <dgm:presLayoutVars>
          <dgm:chPref val="3"/>
        </dgm:presLayoutVars>
      </dgm:prSet>
      <dgm:spPr/>
    </dgm:pt>
    <dgm:pt modelId="{B8F51DC1-6A7D-B145-B0BE-59CBC7EDA1A5}" type="pres">
      <dgm:prSet presAssocID="{7BC97F46-411D-E140-AF15-5EB6EF41BF3E}" presName="hierChild2" presStyleCnt="0"/>
      <dgm:spPr/>
    </dgm:pt>
    <dgm:pt modelId="{BC3E7A25-3FA2-EC4D-A02C-21192A5DD63A}" type="pres">
      <dgm:prSet presAssocID="{D85E3C6D-CD82-B341-A568-6FF61E3CF751}" presName="Name25" presStyleLbl="parChTrans1D2" presStyleIdx="0" presStyleCnt="2"/>
      <dgm:spPr/>
    </dgm:pt>
    <dgm:pt modelId="{6F471388-C019-1C4A-957E-131813EFB674}" type="pres">
      <dgm:prSet presAssocID="{D85E3C6D-CD82-B341-A568-6FF61E3CF751}" presName="connTx" presStyleLbl="parChTrans1D2" presStyleIdx="0" presStyleCnt="2"/>
      <dgm:spPr/>
    </dgm:pt>
    <dgm:pt modelId="{76FB5242-AF6D-DA43-89CD-C38089B7AEEC}" type="pres">
      <dgm:prSet presAssocID="{E740FBA9-7241-3D4E-A343-B02666B5B69F}" presName="Name30" presStyleCnt="0"/>
      <dgm:spPr/>
    </dgm:pt>
    <dgm:pt modelId="{66620EF1-9DAF-CB4E-AE0E-29F3728D464E}" type="pres">
      <dgm:prSet presAssocID="{E740FBA9-7241-3D4E-A343-B02666B5B69F}" presName="level2Shape" presStyleLbl="node2" presStyleIdx="0" presStyleCnt="2"/>
      <dgm:spPr/>
    </dgm:pt>
    <dgm:pt modelId="{29CFC902-57E5-0F48-98D4-E9736D14ACB9}" type="pres">
      <dgm:prSet presAssocID="{E740FBA9-7241-3D4E-A343-B02666B5B69F}" presName="hierChild3" presStyleCnt="0"/>
      <dgm:spPr/>
    </dgm:pt>
    <dgm:pt modelId="{0A0B128A-D8E1-344E-A57A-EA62D1FEF023}" type="pres">
      <dgm:prSet presAssocID="{F4A63BD1-24E2-314F-AF6D-8CFBD0BFE771}" presName="Name25" presStyleLbl="parChTrans1D3" presStyleIdx="0" presStyleCnt="2"/>
      <dgm:spPr/>
    </dgm:pt>
    <dgm:pt modelId="{B9D75E20-CE47-0248-90F9-573D9DA2FD6A}" type="pres">
      <dgm:prSet presAssocID="{F4A63BD1-24E2-314F-AF6D-8CFBD0BFE771}" presName="connTx" presStyleLbl="parChTrans1D3" presStyleIdx="0" presStyleCnt="2"/>
      <dgm:spPr/>
    </dgm:pt>
    <dgm:pt modelId="{58F28EE2-5486-D54C-8C38-FB968F3290A6}" type="pres">
      <dgm:prSet presAssocID="{5281D666-9788-694B-A66A-35B0D3406B52}" presName="Name30" presStyleCnt="0"/>
      <dgm:spPr/>
    </dgm:pt>
    <dgm:pt modelId="{92755FC1-B0F0-0A48-BE83-0561041C537C}" type="pres">
      <dgm:prSet presAssocID="{5281D666-9788-694B-A66A-35B0D3406B52}" presName="level2Shape" presStyleLbl="node3" presStyleIdx="0" presStyleCnt="2" custLinFactNeighborX="-599" custLinFactNeighborY="50322"/>
      <dgm:spPr/>
    </dgm:pt>
    <dgm:pt modelId="{7D9C5C52-9BCF-7642-B06D-949F2D9BC33E}" type="pres">
      <dgm:prSet presAssocID="{5281D666-9788-694B-A66A-35B0D3406B52}" presName="hierChild3" presStyleCnt="0"/>
      <dgm:spPr/>
    </dgm:pt>
    <dgm:pt modelId="{6A11EC5E-7BBC-B749-8133-1BD04D9EC5F3}" type="pres">
      <dgm:prSet presAssocID="{F52C1937-AB74-BE42-8648-B6430EC06D35}" presName="Name25" presStyleLbl="parChTrans1D2" presStyleIdx="1" presStyleCnt="2"/>
      <dgm:spPr/>
    </dgm:pt>
    <dgm:pt modelId="{65FF9F4D-91C3-8A44-BD58-059B76713651}" type="pres">
      <dgm:prSet presAssocID="{F52C1937-AB74-BE42-8648-B6430EC06D35}" presName="connTx" presStyleLbl="parChTrans1D2" presStyleIdx="1" presStyleCnt="2"/>
      <dgm:spPr/>
    </dgm:pt>
    <dgm:pt modelId="{8A7460AA-8E5B-3F43-99ED-67B4268A97CD}" type="pres">
      <dgm:prSet presAssocID="{62ACCFB2-1C5F-E846-91F9-28FEDCC221E0}" presName="Name30" presStyleCnt="0"/>
      <dgm:spPr/>
    </dgm:pt>
    <dgm:pt modelId="{0A953B1D-433E-9F40-8DAD-BEFEDF15B6BF}" type="pres">
      <dgm:prSet presAssocID="{62ACCFB2-1C5F-E846-91F9-28FEDCC221E0}" presName="level2Shape" presStyleLbl="node2" presStyleIdx="1" presStyleCnt="2"/>
      <dgm:spPr/>
    </dgm:pt>
    <dgm:pt modelId="{F1D4D50F-E637-7641-9443-86F7EC0C6B2C}" type="pres">
      <dgm:prSet presAssocID="{62ACCFB2-1C5F-E846-91F9-28FEDCC221E0}" presName="hierChild3" presStyleCnt="0"/>
      <dgm:spPr/>
    </dgm:pt>
    <dgm:pt modelId="{3EAB13DC-9343-C747-9BB7-3E294F9CBB5A}" type="pres">
      <dgm:prSet presAssocID="{E02364F8-112A-A84E-9FFC-8E030C5F45E1}" presName="Name25" presStyleLbl="parChTrans1D3" presStyleIdx="1" presStyleCnt="2"/>
      <dgm:spPr/>
    </dgm:pt>
    <dgm:pt modelId="{40EF4E56-8D50-F245-9DF8-5270231F2C7A}" type="pres">
      <dgm:prSet presAssocID="{E02364F8-112A-A84E-9FFC-8E030C5F45E1}" presName="connTx" presStyleLbl="parChTrans1D3" presStyleIdx="1" presStyleCnt="2"/>
      <dgm:spPr/>
    </dgm:pt>
    <dgm:pt modelId="{8E2D852D-EC09-FC40-A4AE-54FBB9442F06}" type="pres">
      <dgm:prSet presAssocID="{5F8D58D5-C1CD-C34A-99B8-5B42E295155A}" presName="Name30" presStyleCnt="0"/>
      <dgm:spPr/>
    </dgm:pt>
    <dgm:pt modelId="{145291E6-E56D-E249-9A95-4163E779F8A9}" type="pres">
      <dgm:prSet presAssocID="{5F8D58D5-C1CD-C34A-99B8-5B42E295155A}" presName="level2Shape" presStyleLbl="node3" presStyleIdx="1" presStyleCnt="2" custLinFactNeighborX="-590" custLinFactNeighborY="-63501"/>
      <dgm:spPr/>
    </dgm:pt>
    <dgm:pt modelId="{E3676895-6B94-E045-896E-285A3B1EADF6}" type="pres">
      <dgm:prSet presAssocID="{5F8D58D5-C1CD-C34A-99B8-5B42E295155A}" presName="hierChild3" presStyleCnt="0"/>
      <dgm:spPr/>
    </dgm:pt>
    <dgm:pt modelId="{00805AB3-9EC5-604E-BE3F-80222CC92029}" type="pres">
      <dgm:prSet presAssocID="{5AF60F68-DE69-A941-B1D7-7739CAD236FF}" presName="bgShapesFlow" presStyleCnt="0"/>
      <dgm:spPr/>
    </dgm:pt>
    <dgm:pt modelId="{E61E86A8-7F7E-A547-9A6E-A2E33F3F9284}" type="pres">
      <dgm:prSet presAssocID="{5C057BAE-879D-3E41-AC93-6E17E1D0A45E}" presName="rectComp" presStyleCnt="0"/>
      <dgm:spPr/>
    </dgm:pt>
    <dgm:pt modelId="{38F23FDC-2F27-0C4F-9373-806F87404161}" type="pres">
      <dgm:prSet presAssocID="{5C057BAE-879D-3E41-AC93-6E17E1D0A45E}" presName="bgRect" presStyleLbl="bgShp" presStyleIdx="0" presStyleCnt="3" custLinFactNeighborX="-6323" custLinFactNeighborY="-68622"/>
      <dgm:spPr/>
    </dgm:pt>
    <dgm:pt modelId="{AECF5222-2CCD-1341-8ACA-B15131A1BC9F}" type="pres">
      <dgm:prSet presAssocID="{5C057BAE-879D-3E41-AC93-6E17E1D0A45E}" presName="bgRectTx" presStyleLbl="bgShp" presStyleIdx="0" presStyleCnt="3">
        <dgm:presLayoutVars>
          <dgm:bulletEnabled val="1"/>
        </dgm:presLayoutVars>
      </dgm:prSet>
      <dgm:spPr/>
    </dgm:pt>
    <dgm:pt modelId="{2FE16C11-0BDD-CD4B-AC02-D2BA8842E913}" type="pres">
      <dgm:prSet presAssocID="{5C057BAE-879D-3E41-AC93-6E17E1D0A45E}" presName="spComp" presStyleCnt="0"/>
      <dgm:spPr/>
    </dgm:pt>
    <dgm:pt modelId="{69D00481-195B-2740-AA2C-84506BD43848}" type="pres">
      <dgm:prSet presAssocID="{5C057BAE-879D-3E41-AC93-6E17E1D0A45E}" presName="hSp" presStyleCnt="0"/>
      <dgm:spPr/>
    </dgm:pt>
    <dgm:pt modelId="{50F39C98-5DEE-2544-A56B-647AD4760B99}" type="pres">
      <dgm:prSet presAssocID="{E811FC81-8577-E941-A936-0EBBD7A46C31}" presName="rectComp" presStyleCnt="0"/>
      <dgm:spPr/>
    </dgm:pt>
    <dgm:pt modelId="{3A9DE63A-B3C3-2444-95D9-511D4BC4B9EA}" type="pres">
      <dgm:prSet presAssocID="{E811FC81-8577-E941-A936-0EBBD7A46C31}" presName="bgRect" presStyleLbl="bgShp" presStyleIdx="1" presStyleCnt="3" custLinFactNeighborY="709"/>
      <dgm:spPr/>
    </dgm:pt>
    <dgm:pt modelId="{7FE9E29F-0A21-0346-B6D1-C6A27494F515}" type="pres">
      <dgm:prSet presAssocID="{E811FC81-8577-E941-A936-0EBBD7A46C31}" presName="bgRectTx" presStyleLbl="bgShp" presStyleIdx="1" presStyleCnt="3">
        <dgm:presLayoutVars>
          <dgm:bulletEnabled val="1"/>
        </dgm:presLayoutVars>
      </dgm:prSet>
      <dgm:spPr/>
    </dgm:pt>
    <dgm:pt modelId="{FA7F48B1-CEB0-9742-A1E6-135FE2B79464}" type="pres">
      <dgm:prSet presAssocID="{E811FC81-8577-E941-A936-0EBBD7A46C31}" presName="spComp" presStyleCnt="0"/>
      <dgm:spPr/>
    </dgm:pt>
    <dgm:pt modelId="{CA178559-A304-9345-B867-07AB6D3157F6}" type="pres">
      <dgm:prSet presAssocID="{E811FC81-8577-E941-A936-0EBBD7A46C31}" presName="hSp" presStyleCnt="0"/>
      <dgm:spPr/>
    </dgm:pt>
    <dgm:pt modelId="{1E2E0836-9597-5C42-B3AF-DC13AC23517B}" type="pres">
      <dgm:prSet presAssocID="{8BE77882-B6AB-7C46-AB9B-6390B39E40B0}" presName="rectComp" presStyleCnt="0"/>
      <dgm:spPr/>
    </dgm:pt>
    <dgm:pt modelId="{CBC57DDB-FAD8-6640-BF19-B52C61B8EDD5}" type="pres">
      <dgm:prSet presAssocID="{8BE77882-B6AB-7C46-AB9B-6390B39E40B0}" presName="bgRect" presStyleLbl="bgShp" presStyleIdx="2" presStyleCnt="3" custLinFactX="125237" custLinFactNeighborX="200000" custLinFactNeighborY="-56716"/>
      <dgm:spPr/>
    </dgm:pt>
    <dgm:pt modelId="{BB880E03-6A3B-DB4F-8436-017F2A4CC278}" type="pres">
      <dgm:prSet presAssocID="{8BE77882-B6AB-7C46-AB9B-6390B39E40B0}" presName="bgRectTx" presStyleLbl="bgShp" presStyleIdx="2" presStyleCnt="3">
        <dgm:presLayoutVars>
          <dgm:bulletEnabled val="1"/>
        </dgm:presLayoutVars>
      </dgm:prSet>
      <dgm:spPr/>
    </dgm:pt>
  </dgm:ptLst>
  <dgm:cxnLst>
    <dgm:cxn modelId="{181A2203-1F1C-4044-96EC-8BAE36C2173A}" type="presOf" srcId="{5C057BAE-879D-3E41-AC93-6E17E1D0A45E}" destId="{AECF5222-2CCD-1341-8ACA-B15131A1BC9F}" srcOrd="1" destOrd="0" presId="urn:microsoft.com/office/officeart/2005/8/layout/hierarchy5"/>
    <dgm:cxn modelId="{B9C3D10E-050B-C54F-93BA-E0AD429BC6C9}" type="presOf" srcId="{F4A63BD1-24E2-314F-AF6D-8CFBD0BFE771}" destId="{B9D75E20-CE47-0248-90F9-573D9DA2FD6A}" srcOrd="1" destOrd="0" presId="urn:microsoft.com/office/officeart/2005/8/layout/hierarchy5"/>
    <dgm:cxn modelId="{B6715013-FEC7-B04D-84C3-24FE484A34F3}" type="presOf" srcId="{5AF60F68-DE69-A941-B1D7-7739CAD236FF}" destId="{EF3179EB-EDC1-C140-837A-911C2EC78256}" srcOrd="0" destOrd="0" presId="urn:microsoft.com/office/officeart/2005/8/layout/hierarchy5"/>
    <dgm:cxn modelId="{237F5D15-583F-A34C-A21C-F75FDBE5AFCB}" type="presOf" srcId="{E811FC81-8577-E941-A936-0EBBD7A46C31}" destId="{7FE9E29F-0A21-0346-B6D1-C6A27494F515}" srcOrd="1" destOrd="0" presId="urn:microsoft.com/office/officeart/2005/8/layout/hierarchy5"/>
    <dgm:cxn modelId="{E110301C-92CB-DE4F-831A-6A3B798A7857}" srcId="{5AF60F68-DE69-A941-B1D7-7739CAD236FF}" destId="{E811FC81-8577-E941-A936-0EBBD7A46C31}" srcOrd="2" destOrd="0" parTransId="{A45555AB-67B9-8245-8F3F-DDC7028DCC39}" sibTransId="{A60DCA3F-5485-6345-B54F-73BB5D771636}"/>
    <dgm:cxn modelId="{70FA111E-D029-D649-A091-0E8EB7C9458F}" type="presOf" srcId="{5F8D58D5-C1CD-C34A-99B8-5B42E295155A}" destId="{145291E6-E56D-E249-9A95-4163E779F8A9}" srcOrd="0" destOrd="0" presId="urn:microsoft.com/office/officeart/2005/8/layout/hierarchy5"/>
    <dgm:cxn modelId="{33A8D822-0F8F-6F47-9E10-41CD758390C7}" srcId="{E740FBA9-7241-3D4E-A343-B02666B5B69F}" destId="{5281D666-9788-694B-A66A-35B0D3406B52}" srcOrd="0" destOrd="0" parTransId="{F4A63BD1-24E2-314F-AF6D-8CFBD0BFE771}" sibTransId="{7376E6CF-F51A-1F48-96E5-A98A8307F7EE}"/>
    <dgm:cxn modelId="{561FD923-C6F3-824A-AE07-95F8F5A46343}" srcId="{5AF60F68-DE69-A941-B1D7-7739CAD236FF}" destId="{8BE77882-B6AB-7C46-AB9B-6390B39E40B0}" srcOrd="3" destOrd="0" parTransId="{853B778C-02A8-5A4D-8B62-72D8325B0F7D}" sibTransId="{3EEBCEC7-7468-6047-8B2A-19C55ECC3850}"/>
    <dgm:cxn modelId="{B9CECA28-D3F2-9340-8C25-5188B71D5861}" type="presOf" srcId="{F4A63BD1-24E2-314F-AF6D-8CFBD0BFE771}" destId="{0A0B128A-D8E1-344E-A57A-EA62D1FEF023}" srcOrd="0" destOrd="0" presId="urn:microsoft.com/office/officeart/2005/8/layout/hierarchy5"/>
    <dgm:cxn modelId="{A67CC42D-72FF-484E-8764-D23DA2595527}" type="presOf" srcId="{E811FC81-8577-E941-A936-0EBBD7A46C31}" destId="{3A9DE63A-B3C3-2444-95D9-511D4BC4B9EA}" srcOrd="0" destOrd="0" presId="urn:microsoft.com/office/officeart/2005/8/layout/hierarchy5"/>
    <dgm:cxn modelId="{1424F737-2083-CE4F-93A6-E3A40592F04E}" srcId="{5AF60F68-DE69-A941-B1D7-7739CAD236FF}" destId="{7BC97F46-411D-E140-AF15-5EB6EF41BF3E}" srcOrd="0" destOrd="0" parTransId="{E65511C5-2E1B-BB46-B3EF-BECD1562C6F7}" sibTransId="{E6B1DDE6-173C-E444-BB99-5110273AB60A}"/>
    <dgm:cxn modelId="{6F7E2339-71B8-A04D-9E2E-7B16A6B6A72C}" type="presOf" srcId="{E02364F8-112A-A84E-9FFC-8E030C5F45E1}" destId="{40EF4E56-8D50-F245-9DF8-5270231F2C7A}" srcOrd="1" destOrd="0" presId="urn:microsoft.com/office/officeart/2005/8/layout/hierarchy5"/>
    <dgm:cxn modelId="{5D99353E-0C0D-D74D-B2EE-F6DFE2249989}" type="presOf" srcId="{E740FBA9-7241-3D4E-A343-B02666B5B69F}" destId="{66620EF1-9DAF-CB4E-AE0E-29F3728D464E}" srcOrd="0" destOrd="0" presId="urn:microsoft.com/office/officeart/2005/8/layout/hierarchy5"/>
    <dgm:cxn modelId="{682CDC4D-C3CF-5546-A417-C9D8280E274E}" srcId="{7BC97F46-411D-E140-AF15-5EB6EF41BF3E}" destId="{E740FBA9-7241-3D4E-A343-B02666B5B69F}" srcOrd="0" destOrd="0" parTransId="{D85E3C6D-CD82-B341-A568-6FF61E3CF751}" sibTransId="{3C81FC3A-C8A7-5844-A329-857E7D8117DC}"/>
    <dgm:cxn modelId="{D3FCC756-547A-A949-895A-7560B0D91174}" type="presOf" srcId="{E02364F8-112A-A84E-9FFC-8E030C5F45E1}" destId="{3EAB13DC-9343-C747-9BB7-3E294F9CBB5A}" srcOrd="0" destOrd="0" presId="urn:microsoft.com/office/officeart/2005/8/layout/hierarchy5"/>
    <dgm:cxn modelId="{85950468-7272-4840-BD49-756FD824F82D}" type="presOf" srcId="{D85E3C6D-CD82-B341-A568-6FF61E3CF751}" destId="{6F471388-C019-1C4A-957E-131813EFB674}" srcOrd="1" destOrd="0" presId="urn:microsoft.com/office/officeart/2005/8/layout/hierarchy5"/>
    <dgm:cxn modelId="{B8E30B6A-4596-AA4D-85A2-5853AE91FD2F}" srcId="{5AF60F68-DE69-A941-B1D7-7739CAD236FF}" destId="{5C057BAE-879D-3E41-AC93-6E17E1D0A45E}" srcOrd="1" destOrd="0" parTransId="{5AD020CC-7E16-ED46-8B49-11BD4C59A4D8}" sibTransId="{B3939D40-926B-5E45-AA59-07D736E3C8AE}"/>
    <dgm:cxn modelId="{7DA52F79-8A10-A94A-BD72-0E6DE8975978}" srcId="{62ACCFB2-1C5F-E846-91F9-28FEDCC221E0}" destId="{5F8D58D5-C1CD-C34A-99B8-5B42E295155A}" srcOrd="0" destOrd="0" parTransId="{E02364F8-112A-A84E-9FFC-8E030C5F45E1}" sibTransId="{38FAED3D-F05D-1F4A-A5A7-507A976A9719}"/>
    <dgm:cxn modelId="{C163B59D-E3BE-9243-BE70-01D33293A029}" type="presOf" srcId="{8BE77882-B6AB-7C46-AB9B-6390B39E40B0}" destId="{CBC57DDB-FAD8-6640-BF19-B52C61B8EDD5}" srcOrd="0" destOrd="0" presId="urn:microsoft.com/office/officeart/2005/8/layout/hierarchy5"/>
    <dgm:cxn modelId="{75CE9AA0-F499-1C49-AB77-EE9AB4ADE71A}" type="presOf" srcId="{5281D666-9788-694B-A66A-35B0D3406B52}" destId="{92755FC1-B0F0-0A48-BE83-0561041C537C}" srcOrd="0" destOrd="0" presId="urn:microsoft.com/office/officeart/2005/8/layout/hierarchy5"/>
    <dgm:cxn modelId="{5D5A34BB-F610-BE4A-AD25-E8EA7C0E64C2}" type="presOf" srcId="{5C057BAE-879D-3E41-AC93-6E17E1D0A45E}" destId="{38F23FDC-2F27-0C4F-9373-806F87404161}" srcOrd="0" destOrd="0" presId="urn:microsoft.com/office/officeart/2005/8/layout/hierarchy5"/>
    <dgm:cxn modelId="{D7D86EDE-FFBC-E642-8D2F-EF14D5E6F3C8}" type="presOf" srcId="{F52C1937-AB74-BE42-8648-B6430EC06D35}" destId="{6A11EC5E-7BBC-B749-8133-1BD04D9EC5F3}" srcOrd="0" destOrd="0" presId="urn:microsoft.com/office/officeart/2005/8/layout/hierarchy5"/>
    <dgm:cxn modelId="{493CA5DE-6693-A14B-BF2F-ADBC6547929F}" srcId="{7BC97F46-411D-E140-AF15-5EB6EF41BF3E}" destId="{62ACCFB2-1C5F-E846-91F9-28FEDCC221E0}" srcOrd="1" destOrd="0" parTransId="{F52C1937-AB74-BE42-8648-B6430EC06D35}" sibTransId="{5934494B-0A7A-9542-A2F8-0B130CB41D2B}"/>
    <dgm:cxn modelId="{2C1D3AE4-2A6D-304F-8950-78E4490F1C67}" type="presOf" srcId="{62ACCFB2-1C5F-E846-91F9-28FEDCC221E0}" destId="{0A953B1D-433E-9F40-8DAD-BEFEDF15B6BF}" srcOrd="0" destOrd="0" presId="urn:microsoft.com/office/officeart/2005/8/layout/hierarchy5"/>
    <dgm:cxn modelId="{B9EB2FED-A8FB-974A-9C77-84990E84ABC5}" type="presOf" srcId="{F52C1937-AB74-BE42-8648-B6430EC06D35}" destId="{65FF9F4D-91C3-8A44-BD58-059B76713651}" srcOrd="1" destOrd="0" presId="urn:microsoft.com/office/officeart/2005/8/layout/hierarchy5"/>
    <dgm:cxn modelId="{B0317AEF-4307-D544-86EB-C67069DD4E68}" type="presOf" srcId="{7BC97F46-411D-E140-AF15-5EB6EF41BF3E}" destId="{FF604CD3-DCEF-1045-A5F8-B6487266B1FA}" srcOrd="0" destOrd="0" presId="urn:microsoft.com/office/officeart/2005/8/layout/hierarchy5"/>
    <dgm:cxn modelId="{2BC668F9-B595-C943-A1D2-94B481BB80F5}" type="presOf" srcId="{8BE77882-B6AB-7C46-AB9B-6390B39E40B0}" destId="{BB880E03-6A3B-DB4F-8436-017F2A4CC278}" srcOrd="1" destOrd="0" presId="urn:microsoft.com/office/officeart/2005/8/layout/hierarchy5"/>
    <dgm:cxn modelId="{D8C640FD-E747-634B-B240-9015F06496E6}" type="presOf" srcId="{D85E3C6D-CD82-B341-A568-6FF61E3CF751}" destId="{BC3E7A25-3FA2-EC4D-A02C-21192A5DD63A}" srcOrd="0" destOrd="0" presId="urn:microsoft.com/office/officeart/2005/8/layout/hierarchy5"/>
    <dgm:cxn modelId="{0D92B297-C2ED-474B-98FB-72AAB011C8FF}" type="presParOf" srcId="{EF3179EB-EDC1-C140-837A-911C2EC78256}" destId="{CC4FF875-B160-5548-91DC-112538D9D31D}" srcOrd="0" destOrd="0" presId="urn:microsoft.com/office/officeart/2005/8/layout/hierarchy5"/>
    <dgm:cxn modelId="{D6CADA5C-331A-C44E-B396-0F8491EB7AA4}" type="presParOf" srcId="{CC4FF875-B160-5548-91DC-112538D9D31D}" destId="{FCDCB142-3C94-F648-85BC-3BD5E9854180}" srcOrd="0" destOrd="0" presId="urn:microsoft.com/office/officeart/2005/8/layout/hierarchy5"/>
    <dgm:cxn modelId="{A7808BF2-E8AD-7A47-9605-3458DFBE843E}" type="presParOf" srcId="{CC4FF875-B160-5548-91DC-112538D9D31D}" destId="{2A3DB385-2532-BC4B-927E-29BF4992F097}" srcOrd="1" destOrd="0" presId="urn:microsoft.com/office/officeart/2005/8/layout/hierarchy5"/>
    <dgm:cxn modelId="{1673059A-D14F-C342-8D14-B0E820A75CD5}" type="presParOf" srcId="{2A3DB385-2532-BC4B-927E-29BF4992F097}" destId="{213CD7CB-E2A4-AC4B-9B24-7228F7FB8940}" srcOrd="0" destOrd="0" presId="urn:microsoft.com/office/officeart/2005/8/layout/hierarchy5"/>
    <dgm:cxn modelId="{9AF24945-91FE-F342-812B-F4A191C25F18}" type="presParOf" srcId="{213CD7CB-E2A4-AC4B-9B24-7228F7FB8940}" destId="{FF604CD3-DCEF-1045-A5F8-B6487266B1FA}" srcOrd="0" destOrd="0" presId="urn:microsoft.com/office/officeart/2005/8/layout/hierarchy5"/>
    <dgm:cxn modelId="{4BAAEEF1-FF6D-8B4D-8EAB-30C9CF314212}" type="presParOf" srcId="{213CD7CB-E2A4-AC4B-9B24-7228F7FB8940}" destId="{B8F51DC1-6A7D-B145-B0BE-59CBC7EDA1A5}" srcOrd="1" destOrd="0" presId="urn:microsoft.com/office/officeart/2005/8/layout/hierarchy5"/>
    <dgm:cxn modelId="{AB35BCFE-4488-5346-BF0A-69D6C5CB5DC3}" type="presParOf" srcId="{B8F51DC1-6A7D-B145-B0BE-59CBC7EDA1A5}" destId="{BC3E7A25-3FA2-EC4D-A02C-21192A5DD63A}" srcOrd="0" destOrd="0" presId="urn:microsoft.com/office/officeart/2005/8/layout/hierarchy5"/>
    <dgm:cxn modelId="{AE06269E-34A4-0948-891C-C4B5B9F92E53}" type="presParOf" srcId="{BC3E7A25-3FA2-EC4D-A02C-21192A5DD63A}" destId="{6F471388-C019-1C4A-957E-131813EFB674}" srcOrd="0" destOrd="0" presId="urn:microsoft.com/office/officeart/2005/8/layout/hierarchy5"/>
    <dgm:cxn modelId="{D8BF877A-ECAA-1348-A0CF-BF7C1E0333DE}" type="presParOf" srcId="{B8F51DC1-6A7D-B145-B0BE-59CBC7EDA1A5}" destId="{76FB5242-AF6D-DA43-89CD-C38089B7AEEC}" srcOrd="1" destOrd="0" presId="urn:microsoft.com/office/officeart/2005/8/layout/hierarchy5"/>
    <dgm:cxn modelId="{B17B65CD-52F9-D543-8DD9-E754B3A775B3}" type="presParOf" srcId="{76FB5242-AF6D-DA43-89CD-C38089B7AEEC}" destId="{66620EF1-9DAF-CB4E-AE0E-29F3728D464E}" srcOrd="0" destOrd="0" presId="urn:microsoft.com/office/officeart/2005/8/layout/hierarchy5"/>
    <dgm:cxn modelId="{C770C6C7-5220-1A4A-AD86-06BA9DCB54BB}" type="presParOf" srcId="{76FB5242-AF6D-DA43-89CD-C38089B7AEEC}" destId="{29CFC902-57E5-0F48-98D4-E9736D14ACB9}" srcOrd="1" destOrd="0" presId="urn:microsoft.com/office/officeart/2005/8/layout/hierarchy5"/>
    <dgm:cxn modelId="{CA67F8F8-DFEF-9546-A86E-DE0CA53CFDDE}" type="presParOf" srcId="{29CFC902-57E5-0F48-98D4-E9736D14ACB9}" destId="{0A0B128A-D8E1-344E-A57A-EA62D1FEF023}" srcOrd="0" destOrd="0" presId="urn:microsoft.com/office/officeart/2005/8/layout/hierarchy5"/>
    <dgm:cxn modelId="{560F2EFF-9220-4C48-BC54-4AD47C3CEA04}" type="presParOf" srcId="{0A0B128A-D8E1-344E-A57A-EA62D1FEF023}" destId="{B9D75E20-CE47-0248-90F9-573D9DA2FD6A}" srcOrd="0" destOrd="0" presId="urn:microsoft.com/office/officeart/2005/8/layout/hierarchy5"/>
    <dgm:cxn modelId="{00D41B93-766E-5D45-9223-6BFBE0708AD0}" type="presParOf" srcId="{29CFC902-57E5-0F48-98D4-E9736D14ACB9}" destId="{58F28EE2-5486-D54C-8C38-FB968F3290A6}" srcOrd="1" destOrd="0" presId="urn:microsoft.com/office/officeart/2005/8/layout/hierarchy5"/>
    <dgm:cxn modelId="{2403D9D3-CF5F-1D4F-957E-76381F73AA3C}" type="presParOf" srcId="{58F28EE2-5486-D54C-8C38-FB968F3290A6}" destId="{92755FC1-B0F0-0A48-BE83-0561041C537C}" srcOrd="0" destOrd="0" presId="urn:microsoft.com/office/officeart/2005/8/layout/hierarchy5"/>
    <dgm:cxn modelId="{53C29CEA-33D0-3448-9056-4DD63530F652}" type="presParOf" srcId="{58F28EE2-5486-D54C-8C38-FB968F3290A6}" destId="{7D9C5C52-9BCF-7642-B06D-949F2D9BC33E}" srcOrd="1" destOrd="0" presId="urn:microsoft.com/office/officeart/2005/8/layout/hierarchy5"/>
    <dgm:cxn modelId="{36BFFD13-269C-6F4A-B966-47B297294C25}" type="presParOf" srcId="{B8F51DC1-6A7D-B145-B0BE-59CBC7EDA1A5}" destId="{6A11EC5E-7BBC-B749-8133-1BD04D9EC5F3}" srcOrd="2" destOrd="0" presId="urn:microsoft.com/office/officeart/2005/8/layout/hierarchy5"/>
    <dgm:cxn modelId="{0FC07A33-505E-F64D-9895-9ED0C489F358}" type="presParOf" srcId="{6A11EC5E-7BBC-B749-8133-1BD04D9EC5F3}" destId="{65FF9F4D-91C3-8A44-BD58-059B76713651}" srcOrd="0" destOrd="0" presId="urn:microsoft.com/office/officeart/2005/8/layout/hierarchy5"/>
    <dgm:cxn modelId="{52D845B3-0D9F-1946-B2B1-C18AD57E285D}" type="presParOf" srcId="{B8F51DC1-6A7D-B145-B0BE-59CBC7EDA1A5}" destId="{8A7460AA-8E5B-3F43-99ED-67B4268A97CD}" srcOrd="3" destOrd="0" presId="urn:microsoft.com/office/officeart/2005/8/layout/hierarchy5"/>
    <dgm:cxn modelId="{B16159F4-3404-E246-B697-EA86078885FA}" type="presParOf" srcId="{8A7460AA-8E5B-3F43-99ED-67B4268A97CD}" destId="{0A953B1D-433E-9F40-8DAD-BEFEDF15B6BF}" srcOrd="0" destOrd="0" presId="urn:microsoft.com/office/officeart/2005/8/layout/hierarchy5"/>
    <dgm:cxn modelId="{7E5DED5A-5019-E447-A2AE-44C3476E100A}" type="presParOf" srcId="{8A7460AA-8E5B-3F43-99ED-67B4268A97CD}" destId="{F1D4D50F-E637-7641-9443-86F7EC0C6B2C}" srcOrd="1" destOrd="0" presId="urn:microsoft.com/office/officeart/2005/8/layout/hierarchy5"/>
    <dgm:cxn modelId="{0944421B-E58E-4A4B-AB2F-B9DC7CBAC815}" type="presParOf" srcId="{F1D4D50F-E637-7641-9443-86F7EC0C6B2C}" destId="{3EAB13DC-9343-C747-9BB7-3E294F9CBB5A}" srcOrd="0" destOrd="0" presId="urn:microsoft.com/office/officeart/2005/8/layout/hierarchy5"/>
    <dgm:cxn modelId="{21EA442E-32BC-8F41-AD71-B977056843EA}" type="presParOf" srcId="{3EAB13DC-9343-C747-9BB7-3E294F9CBB5A}" destId="{40EF4E56-8D50-F245-9DF8-5270231F2C7A}" srcOrd="0" destOrd="0" presId="urn:microsoft.com/office/officeart/2005/8/layout/hierarchy5"/>
    <dgm:cxn modelId="{999587D9-B351-FF4B-AFFF-25CC9FFBFEB6}" type="presParOf" srcId="{F1D4D50F-E637-7641-9443-86F7EC0C6B2C}" destId="{8E2D852D-EC09-FC40-A4AE-54FBB9442F06}" srcOrd="1" destOrd="0" presId="urn:microsoft.com/office/officeart/2005/8/layout/hierarchy5"/>
    <dgm:cxn modelId="{00D32E2E-A66A-B243-8CEF-AA76A27C49B0}" type="presParOf" srcId="{8E2D852D-EC09-FC40-A4AE-54FBB9442F06}" destId="{145291E6-E56D-E249-9A95-4163E779F8A9}" srcOrd="0" destOrd="0" presId="urn:microsoft.com/office/officeart/2005/8/layout/hierarchy5"/>
    <dgm:cxn modelId="{3F6E5112-4876-F743-AA44-752E80913662}" type="presParOf" srcId="{8E2D852D-EC09-FC40-A4AE-54FBB9442F06}" destId="{E3676895-6B94-E045-896E-285A3B1EADF6}" srcOrd="1" destOrd="0" presId="urn:microsoft.com/office/officeart/2005/8/layout/hierarchy5"/>
    <dgm:cxn modelId="{8947019F-2D20-184F-9C46-692A972EC059}" type="presParOf" srcId="{EF3179EB-EDC1-C140-837A-911C2EC78256}" destId="{00805AB3-9EC5-604E-BE3F-80222CC92029}" srcOrd="1" destOrd="0" presId="urn:microsoft.com/office/officeart/2005/8/layout/hierarchy5"/>
    <dgm:cxn modelId="{7665DFB0-F06C-5345-AEAF-6C29DC36D635}" type="presParOf" srcId="{00805AB3-9EC5-604E-BE3F-80222CC92029}" destId="{E61E86A8-7F7E-A547-9A6E-A2E33F3F9284}" srcOrd="0" destOrd="0" presId="urn:microsoft.com/office/officeart/2005/8/layout/hierarchy5"/>
    <dgm:cxn modelId="{ADF591DF-5538-9C45-8171-A83AB434D2E9}" type="presParOf" srcId="{E61E86A8-7F7E-A547-9A6E-A2E33F3F9284}" destId="{38F23FDC-2F27-0C4F-9373-806F87404161}" srcOrd="0" destOrd="0" presId="urn:microsoft.com/office/officeart/2005/8/layout/hierarchy5"/>
    <dgm:cxn modelId="{AB718482-44E6-6947-B5FC-8F42467355B6}" type="presParOf" srcId="{E61E86A8-7F7E-A547-9A6E-A2E33F3F9284}" destId="{AECF5222-2CCD-1341-8ACA-B15131A1BC9F}" srcOrd="1" destOrd="0" presId="urn:microsoft.com/office/officeart/2005/8/layout/hierarchy5"/>
    <dgm:cxn modelId="{8F646666-2E88-0646-ABB0-005D36682335}" type="presParOf" srcId="{00805AB3-9EC5-604E-BE3F-80222CC92029}" destId="{2FE16C11-0BDD-CD4B-AC02-D2BA8842E913}" srcOrd="1" destOrd="0" presId="urn:microsoft.com/office/officeart/2005/8/layout/hierarchy5"/>
    <dgm:cxn modelId="{A2601255-1CB1-DC4F-B29E-F6687A30B190}" type="presParOf" srcId="{2FE16C11-0BDD-CD4B-AC02-D2BA8842E913}" destId="{69D00481-195B-2740-AA2C-84506BD43848}" srcOrd="0" destOrd="0" presId="urn:microsoft.com/office/officeart/2005/8/layout/hierarchy5"/>
    <dgm:cxn modelId="{60125C16-4ACB-0948-A69A-09C8B1D58BE7}" type="presParOf" srcId="{00805AB3-9EC5-604E-BE3F-80222CC92029}" destId="{50F39C98-5DEE-2544-A56B-647AD4760B99}" srcOrd="2" destOrd="0" presId="urn:microsoft.com/office/officeart/2005/8/layout/hierarchy5"/>
    <dgm:cxn modelId="{14CE8B99-FD90-224C-B460-C7E897D6693E}" type="presParOf" srcId="{50F39C98-5DEE-2544-A56B-647AD4760B99}" destId="{3A9DE63A-B3C3-2444-95D9-511D4BC4B9EA}" srcOrd="0" destOrd="0" presId="urn:microsoft.com/office/officeart/2005/8/layout/hierarchy5"/>
    <dgm:cxn modelId="{FD205F7A-4DF5-2144-9937-02AA1D40EFC1}" type="presParOf" srcId="{50F39C98-5DEE-2544-A56B-647AD4760B99}" destId="{7FE9E29F-0A21-0346-B6D1-C6A27494F515}" srcOrd="1" destOrd="0" presId="urn:microsoft.com/office/officeart/2005/8/layout/hierarchy5"/>
    <dgm:cxn modelId="{3A9B9754-76F8-7B47-A034-098C781B3B35}" type="presParOf" srcId="{00805AB3-9EC5-604E-BE3F-80222CC92029}" destId="{FA7F48B1-CEB0-9742-A1E6-135FE2B79464}" srcOrd="3" destOrd="0" presId="urn:microsoft.com/office/officeart/2005/8/layout/hierarchy5"/>
    <dgm:cxn modelId="{CC3B0811-64BA-8443-8FDB-23793D94B6AA}" type="presParOf" srcId="{FA7F48B1-CEB0-9742-A1E6-135FE2B79464}" destId="{CA178559-A304-9345-B867-07AB6D3157F6}" srcOrd="0" destOrd="0" presId="urn:microsoft.com/office/officeart/2005/8/layout/hierarchy5"/>
    <dgm:cxn modelId="{E6C8780A-6AF5-F245-BAEF-C66D060C9168}" type="presParOf" srcId="{00805AB3-9EC5-604E-BE3F-80222CC92029}" destId="{1E2E0836-9597-5C42-B3AF-DC13AC23517B}" srcOrd="4" destOrd="0" presId="urn:microsoft.com/office/officeart/2005/8/layout/hierarchy5"/>
    <dgm:cxn modelId="{F2640E95-27AE-3C4A-9E3C-05D54C7B0551}" type="presParOf" srcId="{1E2E0836-9597-5C42-B3AF-DC13AC23517B}" destId="{CBC57DDB-FAD8-6640-BF19-B52C61B8EDD5}" srcOrd="0" destOrd="0" presId="urn:microsoft.com/office/officeart/2005/8/layout/hierarchy5"/>
    <dgm:cxn modelId="{49FB3D11-23D2-8F48-BAA0-23A86F93E65D}" type="presParOf" srcId="{1E2E0836-9597-5C42-B3AF-DC13AC23517B}" destId="{BB880E03-6A3B-DB4F-8436-017F2A4CC278}" srcOrd="1" destOrd="0" presId="urn:microsoft.com/office/officeart/2005/8/layout/hierarchy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57DDB-FAD8-6640-BF19-B52C61B8EDD5}">
      <dsp:nvSpPr>
        <dsp:cNvPr id="0" name=""/>
        <dsp:cNvSpPr/>
      </dsp:nvSpPr>
      <dsp:spPr>
        <a:xfrm>
          <a:off x="9170455" y="0"/>
          <a:ext cx="3923359" cy="5548023"/>
        </a:xfrm>
        <a:prstGeom prst="roundRect">
          <a:avLst>
            <a:gd name="adj" fmla="val 10000"/>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n-lt"/>
              <a:cs typeface="Arial"/>
            </a:rPr>
            <a:t>Post</a:t>
          </a:r>
        </a:p>
      </dsp:txBody>
      <dsp:txXfrm>
        <a:off x="9170455" y="0"/>
        <a:ext cx="3923359" cy="1664406"/>
      </dsp:txXfrm>
    </dsp:sp>
    <dsp:sp modelId="{3A9DE63A-B3C3-2444-95D9-511D4BC4B9EA}">
      <dsp:nvSpPr>
        <dsp:cNvPr id="0" name=""/>
        <dsp:cNvSpPr/>
      </dsp:nvSpPr>
      <dsp:spPr>
        <a:xfrm>
          <a:off x="4585227" y="0"/>
          <a:ext cx="3923359" cy="5548023"/>
        </a:xfrm>
        <a:prstGeom prst="roundRect">
          <a:avLst>
            <a:gd name="adj" fmla="val 10000"/>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n-lt"/>
              <a:cs typeface="Arial"/>
            </a:rPr>
            <a:t>Interventions</a:t>
          </a:r>
        </a:p>
      </dsp:txBody>
      <dsp:txXfrm>
        <a:off x="4585227" y="0"/>
        <a:ext cx="3923359" cy="1664406"/>
      </dsp:txXfrm>
    </dsp:sp>
    <dsp:sp modelId="{38F23FDC-2F27-0C4F-9373-806F87404161}">
      <dsp:nvSpPr>
        <dsp:cNvPr id="0" name=""/>
        <dsp:cNvSpPr/>
      </dsp:nvSpPr>
      <dsp:spPr>
        <a:xfrm>
          <a:off x="0" y="0"/>
          <a:ext cx="3923359" cy="5548023"/>
        </a:xfrm>
        <a:prstGeom prst="roundRect">
          <a:avLst>
            <a:gd name="adj" fmla="val 10000"/>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n-lt"/>
              <a:cs typeface="Arial"/>
            </a:rPr>
            <a:t>Pre</a:t>
          </a:r>
        </a:p>
      </dsp:txBody>
      <dsp:txXfrm>
        <a:off x="0" y="0"/>
        <a:ext cx="3923359" cy="1664406"/>
      </dsp:txXfrm>
    </dsp:sp>
    <dsp:sp modelId="{FF604CD3-DCEF-1045-A5F8-B6487266B1FA}">
      <dsp:nvSpPr>
        <dsp:cNvPr id="0" name=""/>
        <dsp:cNvSpPr/>
      </dsp:nvSpPr>
      <dsp:spPr>
        <a:xfrm>
          <a:off x="332995" y="2673074"/>
          <a:ext cx="3288720" cy="164436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n-lt"/>
              <a:cs typeface="Arial"/>
            </a:rPr>
            <a:t>fMRI </a:t>
          </a:r>
        </a:p>
        <a:p>
          <a:pPr marL="0" lvl="0" indent="0" algn="ctr" defTabSz="1778000">
            <a:lnSpc>
              <a:spcPct val="90000"/>
            </a:lnSpc>
            <a:spcBef>
              <a:spcPct val="0"/>
            </a:spcBef>
            <a:spcAft>
              <a:spcPct val="35000"/>
            </a:spcAft>
            <a:buNone/>
          </a:pPr>
          <a:r>
            <a:rPr lang="en-US" sz="4000" kern="1200" dirty="0">
              <a:latin typeface="+mn-lt"/>
              <a:cs typeface="Arial"/>
            </a:rPr>
            <a:t>(resting state)</a:t>
          </a:r>
        </a:p>
      </dsp:txBody>
      <dsp:txXfrm>
        <a:off x="381157" y="2721236"/>
        <a:ext cx="3192396" cy="1548036"/>
      </dsp:txXfrm>
    </dsp:sp>
    <dsp:sp modelId="{BC3E7A25-3FA2-EC4D-A02C-21192A5DD63A}">
      <dsp:nvSpPr>
        <dsp:cNvPr id="0" name=""/>
        <dsp:cNvSpPr/>
      </dsp:nvSpPr>
      <dsp:spPr>
        <a:xfrm rot="19457599">
          <a:off x="3469446" y="2995826"/>
          <a:ext cx="1620028" cy="53349"/>
        </a:xfrm>
        <a:custGeom>
          <a:avLst/>
          <a:gdLst/>
          <a:ahLst/>
          <a:cxnLst/>
          <a:rect l="0" t="0" r="0" b="0"/>
          <a:pathLst>
            <a:path>
              <a:moveTo>
                <a:pt x="0" y="26674"/>
              </a:moveTo>
              <a:lnTo>
                <a:pt x="1620028" y="26674"/>
              </a:lnTo>
            </a:path>
          </a:pathLst>
        </a:cu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77950">
            <a:lnSpc>
              <a:spcPct val="90000"/>
            </a:lnSpc>
            <a:spcBef>
              <a:spcPct val="0"/>
            </a:spcBef>
            <a:spcAft>
              <a:spcPct val="35000"/>
            </a:spcAft>
            <a:buNone/>
          </a:pPr>
          <a:endParaRPr lang="en-US" sz="3100" kern="1200">
            <a:latin typeface="Arial"/>
            <a:cs typeface="Arial"/>
          </a:endParaRPr>
        </a:p>
      </dsp:txBody>
      <dsp:txXfrm>
        <a:off x="4238959" y="2982000"/>
        <a:ext cx="81001" cy="81001"/>
      </dsp:txXfrm>
    </dsp:sp>
    <dsp:sp modelId="{66620EF1-9DAF-CB4E-AE0E-29F3728D464E}">
      <dsp:nvSpPr>
        <dsp:cNvPr id="0" name=""/>
        <dsp:cNvSpPr/>
      </dsp:nvSpPr>
      <dsp:spPr>
        <a:xfrm>
          <a:off x="4937204" y="1727567"/>
          <a:ext cx="3288720" cy="164436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n-lt"/>
              <a:cs typeface="Arial"/>
            </a:rPr>
            <a:t>Mindfulness</a:t>
          </a:r>
        </a:p>
        <a:p>
          <a:pPr marL="0" lvl="0" indent="0" algn="ctr" defTabSz="1778000">
            <a:lnSpc>
              <a:spcPct val="90000"/>
            </a:lnSpc>
            <a:spcBef>
              <a:spcPct val="0"/>
            </a:spcBef>
            <a:spcAft>
              <a:spcPct val="35000"/>
            </a:spcAft>
            <a:buNone/>
          </a:pPr>
          <a:r>
            <a:rPr lang="en-US" sz="4000" kern="1200" dirty="0">
              <a:latin typeface="+mn-lt"/>
              <a:cs typeface="Arial"/>
            </a:rPr>
            <a:t>n=45</a:t>
          </a:r>
        </a:p>
      </dsp:txBody>
      <dsp:txXfrm>
        <a:off x="4985366" y="1775729"/>
        <a:ext cx="3192396" cy="1548036"/>
      </dsp:txXfrm>
    </dsp:sp>
    <dsp:sp modelId="{0A0B128A-D8E1-344E-A57A-EA62D1FEF023}">
      <dsp:nvSpPr>
        <dsp:cNvPr id="0" name=""/>
        <dsp:cNvSpPr/>
      </dsp:nvSpPr>
      <dsp:spPr>
        <a:xfrm rot="1953708">
          <a:off x="8105089" y="2936809"/>
          <a:ext cx="1537460" cy="53349"/>
        </a:xfrm>
        <a:custGeom>
          <a:avLst/>
          <a:gdLst/>
          <a:ahLst/>
          <a:cxnLst/>
          <a:rect l="0" t="0" r="0" b="0"/>
          <a:pathLst>
            <a:path>
              <a:moveTo>
                <a:pt x="0" y="26674"/>
              </a:moveTo>
              <a:lnTo>
                <a:pt x="1537460" y="26674"/>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77950">
            <a:lnSpc>
              <a:spcPct val="90000"/>
            </a:lnSpc>
            <a:spcBef>
              <a:spcPct val="0"/>
            </a:spcBef>
            <a:spcAft>
              <a:spcPct val="35000"/>
            </a:spcAft>
            <a:buNone/>
          </a:pPr>
          <a:endParaRPr lang="en-US" sz="3100" kern="1200">
            <a:latin typeface="Arial"/>
            <a:cs typeface="Arial"/>
          </a:endParaRPr>
        </a:p>
      </dsp:txBody>
      <dsp:txXfrm>
        <a:off x="8835383" y="2925048"/>
        <a:ext cx="76873" cy="76873"/>
      </dsp:txXfrm>
    </dsp:sp>
    <dsp:sp modelId="{92755FC1-B0F0-0A48-BE83-0561041C537C}">
      <dsp:nvSpPr>
        <dsp:cNvPr id="0" name=""/>
        <dsp:cNvSpPr/>
      </dsp:nvSpPr>
      <dsp:spPr>
        <a:xfrm>
          <a:off x="9521714" y="2555042"/>
          <a:ext cx="3288720" cy="164436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endParaRPr lang="en-US" sz="3100" kern="1200" dirty="0">
            <a:latin typeface="Arial"/>
            <a:cs typeface="Arial"/>
          </a:endParaRPr>
        </a:p>
      </dsp:txBody>
      <dsp:txXfrm>
        <a:off x="9569876" y="2603204"/>
        <a:ext cx="3192396" cy="1548036"/>
      </dsp:txXfrm>
    </dsp:sp>
    <dsp:sp modelId="{6A11EC5E-7BBC-B749-8133-1BD04D9EC5F3}">
      <dsp:nvSpPr>
        <dsp:cNvPr id="0" name=""/>
        <dsp:cNvSpPr/>
      </dsp:nvSpPr>
      <dsp:spPr>
        <a:xfrm rot="2142401">
          <a:off x="3469446" y="3941333"/>
          <a:ext cx="1620028" cy="53349"/>
        </a:xfrm>
        <a:custGeom>
          <a:avLst/>
          <a:gdLst/>
          <a:ahLst/>
          <a:cxnLst/>
          <a:rect l="0" t="0" r="0" b="0"/>
          <a:pathLst>
            <a:path>
              <a:moveTo>
                <a:pt x="0" y="26674"/>
              </a:moveTo>
              <a:lnTo>
                <a:pt x="1620028" y="26674"/>
              </a:lnTo>
            </a:path>
          </a:pathLst>
        </a:custGeom>
        <a:noFill/>
        <a:ln w="25400" cap="flat"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77950">
            <a:lnSpc>
              <a:spcPct val="90000"/>
            </a:lnSpc>
            <a:spcBef>
              <a:spcPct val="0"/>
            </a:spcBef>
            <a:spcAft>
              <a:spcPct val="35000"/>
            </a:spcAft>
            <a:buNone/>
          </a:pPr>
          <a:endParaRPr lang="en-US" sz="3100" kern="1200">
            <a:latin typeface="Arial"/>
            <a:cs typeface="Arial"/>
          </a:endParaRPr>
        </a:p>
      </dsp:txBody>
      <dsp:txXfrm>
        <a:off x="4238959" y="3927507"/>
        <a:ext cx="81001" cy="81001"/>
      </dsp:txXfrm>
    </dsp:sp>
    <dsp:sp modelId="{0A953B1D-433E-9F40-8DAD-BEFEDF15B6BF}">
      <dsp:nvSpPr>
        <dsp:cNvPr id="0" name=""/>
        <dsp:cNvSpPr/>
      </dsp:nvSpPr>
      <dsp:spPr>
        <a:xfrm>
          <a:off x="4937204" y="3618581"/>
          <a:ext cx="3288720" cy="164436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n-lt"/>
              <a:cs typeface="Arial"/>
            </a:rPr>
            <a:t>Brain Games</a:t>
          </a:r>
        </a:p>
        <a:p>
          <a:pPr marL="0" lvl="0" indent="0" algn="ctr" defTabSz="1778000">
            <a:lnSpc>
              <a:spcPct val="90000"/>
            </a:lnSpc>
            <a:spcBef>
              <a:spcPct val="0"/>
            </a:spcBef>
            <a:spcAft>
              <a:spcPct val="35000"/>
            </a:spcAft>
            <a:buNone/>
          </a:pPr>
          <a:r>
            <a:rPr lang="en-US" sz="4000" kern="1200" dirty="0">
              <a:latin typeface="+mn-lt"/>
              <a:cs typeface="Arial"/>
            </a:rPr>
            <a:t>n=50</a:t>
          </a:r>
        </a:p>
      </dsp:txBody>
      <dsp:txXfrm>
        <a:off x="4985366" y="3666743"/>
        <a:ext cx="3192396" cy="1548036"/>
      </dsp:txXfrm>
    </dsp:sp>
    <dsp:sp modelId="{3EAB13DC-9343-C747-9BB7-3E294F9CBB5A}">
      <dsp:nvSpPr>
        <dsp:cNvPr id="0" name=""/>
        <dsp:cNvSpPr/>
      </dsp:nvSpPr>
      <dsp:spPr>
        <a:xfrm rot="19268609">
          <a:off x="8041778" y="3891994"/>
          <a:ext cx="1664379" cy="53349"/>
        </a:xfrm>
        <a:custGeom>
          <a:avLst/>
          <a:gdLst/>
          <a:ahLst/>
          <a:cxnLst/>
          <a:rect l="0" t="0" r="0" b="0"/>
          <a:pathLst>
            <a:path>
              <a:moveTo>
                <a:pt x="0" y="26674"/>
              </a:moveTo>
              <a:lnTo>
                <a:pt x="1664379" y="26674"/>
              </a:lnTo>
            </a:path>
          </a:pathLst>
        </a:custGeom>
        <a:noFill/>
        <a:ln w="25400" cap="flat" cmpd="sng" algn="ctr">
          <a:solidFill>
            <a:schemeClr val="dk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77950">
            <a:lnSpc>
              <a:spcPct val="90000"/>
            </a:lnSpc>
            <a:spcBef>
              <a:spcPct val="0"/>
            </a:spcBef>
            <a:spcAft>
              <a:spcPct val="35000"/>
            </a:spcAft>
            <a:buNone/>
          </a:pPr>
          <a:endParaRPr lang="en-US" sz="3100" kern="1200">
            <a:latin typeface="Arial"/>
            <a:cs typeface="Arial"/>
          </a:endParaRPr>
        </a:p>
      </dsp:txBody>
      <dsp:txXfrm>
        <a:off x="8832358" y="3877059"/>
        <a:ext cx="83218" cy="83218"/>
      </dsp:txXfrm>
    </dsp:sp>
    <dsp:sp modelId="{145291E6-E56D-E249-9A95-4163E779F8A9}">
      <dsp:nvSpPr>
        <dsp:cNvPr id="0" name=""/>
        <dsp:cNvSpPr/>
      </dsp:nvSpPr>
      <dsp:spPr>
        <a:xfrm>
          <a:off x="9522010" y="2574396"/>
          <a:ext cx="3288720" cy="1644360"/>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mn-lt"/>
              <a:cs typeface="Arial"/>
            </a:rPr>
            <a:t>fMRI</a:t>
          </a:r>
        </a:p>
        <a:p>
          <a:pPr marL="0" lvl="0" indent="0" algn="ctr" defTabSz="1778000">
            <a:lnSpc>
              <a:spcPct val="90000"/>
            </a:lnSpc>
            <a:spcBef>
              <a:spcPct val="0"/>
            </a:spcBef>
            <a:spcAft>
              <a:spcPct val="35000"/>
            </a:spcAft>
            <a:buNone/>
          </a:pPr>
          <a:r>
            <a:rPr lang="en-US" sz="4000" kern="1200" dirty="0">
              <a:latin typeface="+mn-lt"/>
              <a:cs typeface="Arial"/>
            </a:rPr>
            <a:t>(resting state)</a:t>
          </a:r>
        </a:p>
      </dsp:txBody>
      <dsp:txXfrm>
        <a:off x="9570172" y="2622558"/>
        <a:ext cx="3192396" cy="15480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94FE55-4E22-C243-A0F8-B0BDD8A34BE2}"/>
              </a:ext>
            </a:extLst>
          </p:cNvPr>
          <p:cNvSpPr>
            <a:spLocks noGrp="1"/>
          </p:cNvSpPr>
          <p:nvPr>
            <p:ph type="hdr" sz="quarter"/>
          </p:nvPr>
        </p:nvSpPr>
        <p:spPr>
          <a:xfrm>
            <a:off x="0" y="0"/>
            <a:ext cx="3009900" cy="460375"/>
          </a:xfrm>
          <a:prstGeom prst="rect">
            <a:avLst/>
          </a:prstGeom>
        </p:spPr>
        <p:txBody>
          <a:bodyPr vert="horz" lIns="91440" tIns="45720" rIns="91440" bIns="45720" rtlCol="0"/>
          <a:lstStyle>
            <a:lvl1pPr algn="l" defTabSz="4388705"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D58B759-BE64-2044-B534-5D23BB122F10}"/>
              </a:ext>
            </a:extLst>
          </p:cNvPr>
          <p:cNvSpPr>
            <a:spLocks noGrp="1"/>
          </p:cNvSpPr>
          <p:nvPr>
            <p:ph type="dt" sz="quarter" idx="1"/>
          </p:nvPr>
        </p:nvSpPr>
        <p:spPr>
          <a:xfrm>
            <a:off x="3935413" y="0"/>
            <a:ext cx="3009900" cy="4603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7FE08AB-D116-9347-B8E0-B4ACDC1F169E}" type="datetimeFigureOut">
              <a:rPr lang="en-US" altLang="en-US"/>
              <a:pPr/>
              <a:t>4/29/20</a:t>
            </a:fld>
            <a:endParaRPr lang="en-US" altLang="en-US"/>
          </a:p>
        </p:txBody>
      </p:sp>
      <p:sp>
        <p:nvSpPr>
          <p:cNvPr id="4" name="Footer Placeholder 3">
            <a:extLst>
              <a:ext uri="{FF2B5EF4-FFF2-40B4-BE49-F238E27FC236}">
                <a16:creationId xmlns:a16="http://schemas.microsoft.com/office/drawing/2014/main" id="{9FDB69A9-1028-ED46-9E99-98E805C9B63D}"/>
              </a:ext>
            </a:extLst>
          </p:cNvPr>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defTabSz="4388705"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77B41FA-F61C-334D-B442-9D2E160120F5}"/>
              </a:ext>
            </a:extLst>
          </p:cNvPr>
          <p:cNvSpPr>
            <a:spLocks noGrp="1"/>
          </p:cNvSpPr>
          <p:nvPr>
            <p:ph type="sldNum" sz="quarter" idx="3"/>
          </p:nvPr>
        </p:nvSpPr>
        <p:spPr>
          <a:xfrm>
            <a:off x="3935413" y="8758238"/>
            <a:ext cx="3009900" cy="4603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83339F-7F36-2649-B5D3-589DC2B3357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5413" y="0"/>
            <a:ext cx="3009900" cy="461963"/>
          </a:xfrm>
          <a:prstGeom prst="rect">
            <a:avLst/>
          </a:prstGeom>
        </p:spPr>
        <p:txBody>
          <a:bodyPr vert="horz" lIns="91440" tIns="45720" rIns="91440" bIns="45720" rtlCol="0"/>
          <a:lstStyle>
            <a:lvl1pPr algn="r">
              <a:defRPr sz="1200"/>
            </a:lvl1pPr>
          </a:lstStyle>
          <a:p>
            <a:fld id="{59E59F8E-9052-8F4D-83E6-DE165E260399}" type="datetimeFigureOut">
              <a:rPr lang="en-US" smtClean="0"/>
              <a:t>4/29/20</a:t>
            </a:fld>
            <a:endParaRPr lang="en-US"/>
          </a:p>
        </p:txBody>
      </p:sp>
      <p:sp>
        <p:nvSpPr>
          <p:cNvPr id="4" name="Slide Image Placeholder 3"/>
          <p:cNvSpPr>
            <a:spLocks noGrp="1" noRot="1" noChangeAspect="1"/>
          </p:cNvSpPr>
          <p:nvPr>
            <p:ph type="sldImg" idx="2"/>
          </p:nvPr>
        </p:nvSpPr>
        <p:spPr>
          <a:xfrm>
            <a:off x="139858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37063"/>
            <a:ext cx="5556250"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99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5413" y="8758238"/>
            <a:ext cx="3009900" cy="461962"/>
          </a:xfrm>
          <a:prstGeom prst="rect">
            <a:avLst/>
          </a:prstGeom>
        </p:spPr>
        <p:txBody>
          <a:bodyPr vert="horz" lIns="91440" tIns="45720" rIns="91440" bIns="45720" rtlCol="0" anchor="b"/>
          <a:lstStyle>
            <a:lvl1pPr algn="r">
              <a:defRPr sz="1200"/>
            </a:lvl1pPr>
          </a:lstStyle>
          <a:p>
            <a:fld id="{BB1898DA-DBF5-DE4F-AC6E-2A9DE7B31DFE}" type="slidenum">
              <a:rPr lang="en-US" smtClean="0"/>
              <a:t>‹#›</a:t>
            </a:fld>
            <a:endParaRPr lang="en-US"/>
          </a:p>
        </p:txBody>
      </p:sp>
    </p:spTree>
    <p:extLst>
      <p:ext uri="{BB962C8B-B14F-4D97-AF65-F5344CB8AC3E}">
        <p14:creationId xmlns:p14="http://schemas.microsoft.com/office/powerpoint/2010/main" val="280682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D63</a:t>
            </a:r>
            <a:r>
              <a:rPr lang="en-US" sz="1200" b="0" i="0" u="none" strike="noStrike" kern="1200" dirty="0">
                <a:solidFill>
                  <a:schemeClr val="tx1"/>
                </a:solidFill>
                <a:effectLst/>
                <a:latin typeface="+mn-lt"/>
                <a:ea typeface="+mn-ea"/>
                <a:cs typeface="+mn-cs"/>
              </a:rPr>
              <a:t>, Gunes Sevinc, </a:t>
            </a:r>
            <a:r>
              <a:rPr lang="en-US" sz="1200" b="0" i="1" u="none" strike="noStrike" kern="1200" dirty="0">
                <a:solidFill>
                  <a:schemeClr val="tx1"/>
                </a:solidFill>
                <a:effectLst/>
                <a:latin typeface="+mn-lt"/>
                <a:ea typeface="+mn-ea"/>
                <a:cs typeface="+mn-cs"/>
              </a:rPr>
              <a:t>Mindfulness training improves cognition and resting-state connectivity between the hippocampus and posteromedial cortex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B1898DA-DBF5-DE4F-AC6E-2A9DE7B31DFE}" type="slidenum">
              <a:rPr lang="en-US" smtClean="0"/>
              <a:t>1</a:t>
            </a:fld>
            <a:endParaRPr lang="en-US"/>
          </a:p>
        </p:txBody>
      </p:sp>
    </p:spTree>
    <p:extLst>
      <p:ext uri="{BB962C8B-B14F-4D97-AF65-F5344CB8AC3E}">
        <p14:creationId xmlns:p14="http://schemas.microsoft.com/office/powerpoint/2010/main" val="395559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42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D18133-27B5-AB4C-9D4C-BA777846B349}"/>
              </a:ext>
            </a:extLst>
          </p:cNvPr>
          <p:cNvSpPr>
            <a:spLocks noGrp="1"/>
          </p:cNvSpPr>
          <p:nvPr>
            <p:ph type="dt" sz="half" idx="10"/>
          </p:nvPr>
        </p:nvSpPr>
        <p:spPr/>
        <p:txBody>
          <a:bodyPr/>
          <a:lstStyle>
            <a:lvl1pPr>
              <a:defRPr/>
            </a:lvl1pPr>
          </a:lstStyle>
          <a:p>
            <a:fld id="{7D775CA1-02D0-BA48-8C50-140590AA3AA5}" type="datetimeFigureOut">
              <a:rPr lang="en-US" altLang="en-US"/>
              <a:pPr/>
              <a:t>4/29/20</a:t>
            </a:fld>
            <a:endParaRPr lang="en-US" altLang="en-US"/>
          </a:p>
        </p:txBody>
      </p:sp>
      <p:sp>
        <p:nvSpPr>
          <p:cNvPr id="5" name="Footer Placeholder 4">
            <a:extLst>
              <a:ext uri="{FF2B5EF4-FFF2-40B4-BE49-F238E27FC236}">
                <a16:creationId xmlns:a16="http://schemas.microsoft.com/office/drawing/2014/main" id="{08C2EDA1-3D19-B540-89B5-D31C57AFBC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5A47A2-7AC3-CF4C-A7CA-224538DB3E0B}"/>
              </a:ext>
            </a:extLst>
          </p:cNvPr>
          <p:cNvSpPr>
            <a:spLocks noGrp="1"/>
          </p:cNvSpPr>
          <p:nvPr>
            <p:ph type="sldNum" sz="quarter" idx="12"/>
          </p:nvPr>
        </p:nvSpPr>
        <p:spPr/>
        <p:txBody>
          <a:bodyPr/>
          <a:lstStyle>
            <a:lvl1pPr>
              <a:defRPr/>
            </a:lvl1pPr>
          </a:lstStyle>
          <a:p>
            <a:fld id="{04598853-C471-384C-90EE-9F132C7BB01F}" type="slidenum">
              <a:rPr lang="en-US" altLang="en-US"/>
              <a:pPr/>
              <a:t>‹#›</a:t>
            </a:fld>
            <a:endParaRPr lang="en-US" altLang="en-US"/>
          </a:p>
        </p:txBody>
      </p:sp>
    </p:spTree>
    <p:extLst>
      <p:ext uri="{BB962C8B-B14F-4D97-AF65-F5344CB8AC3E}">
        <p14:creationId xmlns:p14="http://schemas.microsoft.com/office/powerpoint/2010/main" val="2573921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0D5E3B-F85C-B24F-BB31-A5EDA72F87F8}"/>
              </a:ext>
            </a:extLst>
          </p:cNvPr>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71" tIns="219436" rIns="438871" bIns="21943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4FC3540-9DC6-014D-B523-AC293FD9B561}"/>
              </a:ext>
            </a:extLst>
          </p:cNvPr>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71" tIns="219436" rIns="438871" bIns="21943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1700B15-044A-E24B-A6B8-6A01B8E8D7AC}"/>
              </a:ext>
            </a:extLst>
          </p:cNvPr>
          <p:cNvSpPr>
            <a:spLocks noGrp="1"/>
          </p:cNvSpPr>
          <p:nvPr>
            <p:ph type="dt" sz="half" idx="2"/>
          </p:nvPr>
        </p:nvSpPr>
        <p:spPr>
          <a:xfrm>
            <a:off x="2193925" y="30510163"/>
            <a:ext cx="10242550" cy="1752600"/>
          </a:xfrm>
          <a:prstGeom prst="rect">
            <a:avLst/>
          </a:prstGeom>
        </p:spPr>
        <p:txBody>
          <a:bodyPr vert="horz" wrap="square" lIns="438871" tIns="219436" rIns="438871" bIns="219436" numCol="1" anchor="ctr" anchorCtr="0" compatLnSpc="1">
            <a:prstTxWarp prst="textNoShape">
              <a:avLst/>
            </a:prstTxWarp>
          </a:bodyPr>
          <a:lstStyle>
            <a:lvl1pPr>
              <a:defRPr sz="5800">
                <a:solidFill>
                  <a:srgbClr val="898989"/>
                </a:solidFill>
              </a:defRPr>
            </a:lvl1pPr>
          </a:lstStyle>
          <a:p>
            <a:fld id="{1E67AE88-E4B4-3246-BCA1-C4072AE021ED}" type="datetimeFigureOut">
              <a:rPr lang="en-US" altLang="en-US"/>
              <a:pPr/>
              <a:t>4/29/20</a:t>
            </a:fld>
            <a:endParaRPr lang="en-US" altLang="en-US"/>
          </a:p>
        </p:txBody>
      </p:sp>
      <p:sp>
        <p:nvSpPr>
          <p:cNvPr id="5" name="Footer Placeholder 4">
            <a:extLst>
              <a:ext uri="{FF2B5EF4-FFF2-40B4-BE49-F238E27FC236}">
                <a16:creationId xmlns:a16="http://schemas.microsoft.com/office/drawing/2014/main" id="{BE990F59-3A5F-4644-ADF3-3CC20E70BCE2}"/>
              </a:ext>
            </a:extLst>
          </p:cNvPr>
          <p:cNvSpPr>
            <a:spLocks noGrp="1"/>
          </p:cNvSpPr>
          <p:nvPr>
            <p:ph type="ftr" sz="quarter" idx="3"/>
          </p:nvPr>
        </p:nvSpPr>
        <p:spPr>
          <a:xfrm>
            <a:off x="14995525" y="30510163"/>
            <a:ext cx="13900150" cy="1752600"/>
          </a:xfrm>
          <a:prstGeom prst="rect">
            <a:avLst/>
          </a:prstGeom>
        </p:spPr>
        <p:txBody>
          <a:bodyPr vert="horz" lIns="438871" tIns="219436" rIns="438871" bIns="219436" rtlCol="0" anchor="ctr"/>
          <a:lstStyle>
            <a:lvl1pPr algn="ctr" defTabSz="4388705" fontAlgn="auto">
              <a:spcBef>
                <a:spcPts val="0"/>
              </a:spcBef>
              <a:spcAft>
                <a:spcPts val="0"/>
              </a:spcAft>
              <a:defRPr sz="58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92E7599-7D86-5145-BCA5-0F964A691837}"/>
              </a:ext>
            </a:extLst>
          </p:cNvPr>
          <p:cNvSpPr>
            <a:spLocks noGrp="1"/>
          </p:cNvSpPr>
          <p:nvPr>
            <p:ph type="sldNum" sz="quarter" idx="4"/>
          </p:nvPr>
        </p:nvSpPr>
        <p:spPr>
          <a:xfrm>
            <a:off x="31454725" y="30510163"/>
            <a:ext cx="10242550" cy="1752600"/>
          </a:xfrm>
          <a:prstGeom prst="rect">
            <a:avLst/>
          </a:prstGeom>
        </p:spPr>
        <p:txBody>
          <a:bodyPr vert="horz" wrap="square" lIns="438871" tIns="219436" rIns="438871" bIns="219436" numCol="1" anchor="ctr" anchorCtr="0" compatLnSpc="1">
            <a:prstTxWarp prst="textNoShape">
              <a:avLst/>
            </a:prstTxWarp>
          </a:bodyPr>
          <a:lstStyle>
            <a:lvl1pPr algn="r">
              <a:defRPr sz="5800">
                <a:solidFill>
                  <a:srgbClr val="898989"/>
                </a:solidFill>
              </a:defRPr>
            </a:lvl1pPr>
          </a:lstStyle>
          <a:p>
            <a:fld id="{3BC5EBC3-3AA2-C248-B107-5E8DEB6D70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ctr" defTabSz="4387850" rtl="0" eaLnBrk="0" fontAlgn="base" hangingPunct="0">
        <a:spcBef>
          <a:spcPct val="0"/>
        </a:spcBef>
        <a:spcAft>
          <a:spcPct val="0"/>
        </a:spcAft>
        <a:defRPr sz="21100" kern="1200">
          <a:solidFill>
            <a:schemeClr val="tx1"/>
          </a:solidFill>
          <a:latin typeface="Arial" panose="020B0604020202020204" pitchFamily="34" charset="0"/>
          <a:ea typeface="ＭＳ Ｐゴシック" charset="0"/>
          <a:cs typeface="Arial" panose="020B0604020202020204" pitchFamily="34" charset="0"/>
        </a:defRPr>
      </a:lvl1pPr>
      <a:lvl2pPr algn="ctr" defTabSz="4387850" rtl="0" eaLnBrk="0" fontAlgn="base" hangingPunct="0">
        <a:spcBef>
          <a:spcPct val="0"/>
        </a:spcBef>
        <a:spcAft>
          <a:spcPct val="0"/>
        </a:spcAft>
        <a:defRPr sz="21100">
          <a:solidFill>
            <a:schemeClr val="tx1"/>
          </a:solidFill>
          <a:latin typeface="Arial" charset="0"/>
          <a:ea typeface="ＭＳ Ｐゴシック" charset="0"/>
        </a:defRPr>
      </a:lvl2pPr>
      <a:lvl3pPr algn="ctr" defTabSz="4387850" rtl="0" eaLnBrk="0" fontAlgn="base" hangingPunct="0">
        <a:spcBef>
          <a:spcPct val="0"/>
        </a:spcBef>
        <a:spcAft>
          <a:spcPct val="0"/>
        </a:spcAft>
        <a:defRPr sz="21100">
          <a:solidFill>
            <a:schemeClr val="tx1"/>
          </a:solidFill>
          <a:latin typeface="Arial" charset="0"/>
          <a:ea typeface="ＭＳ Ｐゴシック" charset="0"/>
        </a:defRPr>
      </a:lvl3pPr>
      <a:lvl4pPr algn="ctr" defTabSz="4387850" rtl="0" eaLnBrk="0" fontAlgn="base" hangingPunct="0">
        <a:spcBef>
          <a:spcPct val="0"/>
        </a:spcBef>
        <a:spcAft>
          <a:spcPct val="0"/>
        </a:spcAft>
        <a:defRPr sz="21100">
          <a:solidFill>
            <a:schemeClr val="tx1"/>
          </a:solidFill>
          <a:latin typeface="Arial" charset="0"/>
          <a:ea typeface="ＭＳ Ｐゴシック" charset="0"/>
        </a:defRPr>
      </a:lvl4pPr>
      <a:lvl5pPr algn="ctr" defTabSz="4387850" rtl="0" eaLnBrk="0" fontAlgn="base" hangingPunct="0">
        <a:spcBef>
          <a:spcPct val="0"/>
        </a:spcBef>
        <a:spcAft>
          <a:spcPct val="0"/>
        </a:spcAft>
        <a:defRPr sz="21100">
          <a:solidFill>
            <a:schemeClr val="tx1"/>
          </a:solidFill>
          <a:latin typeface="Arial" charset="0"/>
          <a:ea typeface="ＭＳ Ｐゴシック" charset="0"/>
        </a:defRPr>
      </a:lvl5pPr>
      <a:lvl6pPr marL="457200" algn="ctr" defTabSz="4387850" rtl="0" fontAlgn="base">
        <a:spcBef>
          <a:spcPct val="0"/>
        </a:spcBef>
        <a:spcAft>
          <a:spcPct val="0"/>
        </a:spcAft>
        <a:defRPr sz="21100">
          <a:solidFill>
            <a:schemeClr val="tx1"/>
          </a:solidFill>
          <a:latin typeface="Arial" charset="0"/>
          <a:ea typeface="ＭＳ Ｐゴシック" charset="0"/>
        </a:defRPr>
      </a:lvl6pPr>
      <a:lvl7pPr marL="914400" algn="ctr" defTabSz="4387850" rtl="0" fontAlgn="base">
        <a:spcBef>
          <a:spcPct val="0"/>
        </a:spcBef>
        <a:spcAft>
          <a:spcPct val="0"/>
        </a:spcAft>
        <a:defRPr sz="21100">
          <a:solidFill>
            <a:schemeClr val="tx1"/>
          </a:solidFill>
          <a:latin typeface="Arial" charset="0"/>
          <a:ea typeface="ＭＳ Ｐゴシック" charset="0"/>
        </a:defRPr>
      </a:lvl7pPr>
      <a:lvl8pPr marL="1371600" algn="ctr" defTabSz="4387850" rtl="0" fontAlgn="base">
        <a:spcBef>
          <a:spcPct val="0"/>
        </a:spcBef>
        <a:spcAft>
          <a:spcPct val="0"/>
        </a:spcAft>
        <a:defRPr sz="21100">
          <a:solidFill>
            <a:schemeClr val="tx1"/>
          </a:solidFill>
          <a:latin typeface="Arial" charset="0"/>
          <a:ea typeface="ＭＳ Ｐゴシック" charset="0"/>
        </a:defRPr>
      </a:lvl8pPr>
      <a:lvl9pPr marL="1828800" algn="ctr" defTabSz="4387850" rtl="0" fontAlgn="base">
        <a:spcBef>
          <a:spcPct val="0"/>
        </a:spcBef>
        <a:spcAft>
          <a:spcPct val="0"/>
        </a:spcAft>
        <a:defRPr sz="21100">
          <a:solidFill>
            <a:schemeClr val="tx1"/>
          </a:solidFill>
          <a:latin typeface="Arial" charset="0"/>
          <a:ea typeface="ＭＳ Ｐゴシック" charset="0"/>
        </a:defRPr>
      </a:lvl9pPr>
    </p:titleStyle>
    <p:bodyStyle>
      <a:lvl1pPr marL="1644650" indent="-1644650" algn="l" defTabSz="4387850" rtl="0" eaLnBrk="0" fontAlgn="base" hangingPunct="0">
        <a:spcBef>
          <a:spcPct val="20000"/>
        </a:spcBef>
        <a:spcAft>
          <a:spcPct val="0"/>
        </a:spcAft>
        <a:buFont typeface="Arial" panose="020B0604020202020204" pitchFamily="34" charset="0"/>
        <a:buChar char="•"/>
        <a:defRPr sz="15400" kern="1200">
          <a:solidFill>
            <a:schemeClr val="tx1"/>
          </a:solidFill>
          <a:latin typeface="Arial" panose="020B0604020202020204" pitchFamily="34" charset="0"/>
          <a:ea typeface="ＭＳ Ｐゴシック" charset="0"/>
          <a:cs typeface="Arial" panose="020B0604020202020204" pitchFamily="34" charset="0"/>
        </a:defRPr>
      </a:lvl1pPr>
      <a:lvl2pPr marL="3565525" indent="-1370013" algn="l" defTabSz="4387850" rtl="0" eaLnBrk="0" fontAlgn="base" hangingPunct="0">
        <a:spcBef>
          <a:spcPct val="20000"/>
        </a:spcBef>
        <a:spcAft>
          <a:spcPct val="0"/>
        </a:spcAft>
        <a:buFont typeface="Arial" panose="020B0604020202020204" pitchFamily="34" charset="0"/>
        <a:buChar char="–"/>
        <a:defRPr sz="13500" kern="1200">
          <a:solidFill>
            <a:schemeClr val="tx1"/>
          </a:solidFill>
          <a:latin typeface="Arial" panose="020B0604020202020204" pitchFamily="34" charset="0"/>
          <a:ea typeface="ＭＳ Ｐゴシック" charset="0"/>
          <a:cs typeface="Arial" panose="020B0604020202020204" pitchFamily="34" charset="0"/>
        </a:defRPr>
      </a:lvl2pPr>
      <a:lvl3pPr marL="5484813" indent="-1096963" algn="l" defTabSz="4387850" rtl="0" eaLnBrk="0" fontAlgn="base" hangingPunct="0">
        <a:spcBef>
          <a:spcPct val="20000"/>
        </a:spcBef>
        <a:spcAft>
          <a:spcPct val="0"/>
        </a:spcAft>
        <a:buFont typeface="Arial" panose="020B0604020202020204" pitchFamily="34" charset="0"/>
        <a:buChar char="•"/>
        <a:defRPr sz="11500" kern="1200">
          <a:solidFill>
            <a:schemeClr val="tx1"/>
          </a:solidFill>
          <a:latin typeface="Arial" panose="020B0604020202020204" pitchFamily="34" charset="0"/>
          <a:ea typeface="ＭＳ Ｐゴシック" charset="0"/>
          <a:cs typeface="Arial" panose="020B0604020202020204" pitchFamily="34" charset="0"/>
        </a:defRPr>
      </a:lvl3pPr>
      <a:lvl4pPr marL="7678738" indent="-1096963" algn="l" defTabSz="4387850" rtl="0" eaLnBrk="0" fontAlgn="base" hangingPunct="0">
        <a:spcBef>
          <a:spcPct val="20000"/>
        </a:spcBef>
        <a:spcAft>
          <a:spcPct val="0"/>
        </a:spcAft>
        <a:buFont typeface="Arial" panose="020B0604020202020204" pitchFamily="34" charset="0"/>
        <a:buChar char="–"/>
        <a:defRPr sz="9600" kern="1200">
          <a:solidFill>
            <a:schemeClr val="tx1"/>
          </a:solidFill>
          <a:latin typeface="Arial" panose="020B0604020202020204" pitchFamily="34" charset="0"/>
          <a:ea typeface="ＭＳ Ｐゴシック" charset="0"/>
          <a:cs typeface="Arial" panose="020B0604020202020204" pitchFamily="34" charset="0"/>
        </a:defRPr>
      </a:lvl4pPr>
      <a:lvl5pPr marL="9874250" indent="-1096963" algn="l" defTabSz="4387850" rtl="0" eaLnBrk="0" fontAlgn="base" hangingPunct="0">
        <a:spcBef>
          <a:spcPct val="20000"/>
        </a:spcBef>
        <a:spcAft>
          <a:spcPct val="0"/>
        </a:spcAft>
        <a:buFont typeface="Arial" panose="020B0604020202020204" pitchFamily="34" charset="0"/>
        <a:buChar char="»"/>
        <a:defRPr sz="9600" kern="1200">
          <a:solidFill>
            <a:schemeClr val="tx1"/>
          </a:solidFill>
          <a:latin typeface="Arial" panose="020B0604020202020204" pitchFamily="34" charset="0"/>
          <a:ea typeface="ＭＳ Ｐゴシック" charset="0"/>
          <a:cs typeface="Arial" panose="020B0604020202020204" pitchFamily="34" charset="0"/>
        </a:defRPr>
      </a:lvl5pPr>
      <a:lvl6pPr marL="12068940" indent="-1097177" algn="l" defTabSz="4388705"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294" indent="-1097177" algn="l" defTabSz="4388705"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646" indent="-1097177" algn="l" defTabSz="4388705"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1997" indent="-1097177" algn="l" defTabSz="4388705"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05" rtl="0" eaLnBrk="1" latinLnBrk="0" hangingPunct="1">
        <a:defRPr sz="8700" kern="1200">
          <a:solidFill>
            <a:schemeClr val="tx1"/>
          </a:solidFill>
          <a:latin typeface="+mn-lt"/>
          <a:ea typeface="+mn-ea"/>
          <a:cs typeface="+mn-cs"/>
        </a:defRPr>
      </a:lvl1pPr>
      <a:lvl2pPr marL="2194352" algn="l" defTabSz="4388705" rtl="0" eaLnBrk="1" latinLnBrk="0" hangingPunct="1">
        <a:defRPr sz="8700" kern="1200">
          <a:solidFill>
            <a:schemeClr val="tx1"/>
          </a:solidFill>
          <a:latin typeface="+mn-lt"/>
          <a:ea typeface="+mn-ea"/>
          <a:cs typeface="+mn-cs"/>
        </a:defRPr>
      </a:lvl2pPr>
      <a:lvl3pPr marL="4388705" algn="l" defTabSz="4388705" rtl="0" eaLnBrk="1" latinLnBrk="0" hangingPunct="1">
        <a:defRPr sz="8700" kern="1200">
          <a:solidFill>
            <a:schemeClr val="tx1"/>
          </a:solidFill>
          <a:latin typeface="+mn-lt"/>
          <a:ea typeface="+mn-ea"/>
          <a:cs typeface="+mn-cs"/>
        </a:defRPr>
      </a:lvl3pPr>
      <a:lvl4pPr marL="6583057" algn="l" defTabSz="4388705" rtl="0" eaLnBrk="1" latinLnBrk="0" hangingPunct="1">
        <a:defRPr sz="8700" kern="1200">
          <a:solidFill>
            <a:schemeClr val="tx1"/>
          </a:solidFill>
          <a:latin typeface="+mn-lt"/>
          <a:ea typeface="+mn-ea"/>
          <a:cs typeface="+mn-cs"/>
        </a:defRPr>
      </a:lvl4pPr>
      <a:lvl5pPr marL="8777411" algn="l" defTabSz="4388705" rtl="0" eaLnBrk="1" latinLnBrk="0" hangingPunct="1">
        <a:defRPr sz="8700" kern="1200">
          <a:solidFill>
            <a:schemeClr val="tx1"/>
          </a:solidFill>
          <a:latin typeface="+mn-lt"/>
          <a:ea typeface="+mn-ea"/>
          <a:cs typeface="+mn-cs"/>
        </a:defRPr>
      </a:lvl5pPr>
      <a:lvl6pPr marL="10971765" algn="l" defTabSz="4388705" rtl="0" eaLnBrk="1" latinLnBrk="0" hangingPunct="1">
        <a:defRPr sz="8700" kern="1200">
          <a:solidFill>
            <a:schemeClr val="tx1"/>
          </a:solidFill>
          <a:latin typeface="+mn-lt"/>
          <a:ea typeface="+mn-ea"/>
          <a:cs typeface="+mn-cs"/>
        </a:defRPr>
      </a:lvl6pPr>
      <a:lvl7pPr marL="13166116" algn="l" defTabSz="4388705" rtl="0" eaLnBrk="1" latinLnBrk="0" hangingPunct="1">
        <a:defRPr sz="8700" kern="1200">
          <a:solidFill>
            <a:schemeClr val="tx1"/>
          </a:solidFill>
          <a:latin typeface="+mn-lt"/>
          <a:ea typeface="+mn-ea"/>
          <a:cs typeface="+mn-cs"/>
        </a:defRPr>
      </a:lvl7pPr>
      <a:lvl8pPr marL="15360468" algn="l" defTabSz="4388705" rtl="0" eaLnBrk="1" latinLnBrk="0" hangingPunct="1">
        <a:defRPr sz="8700" kern="1200">
          <a:solidFill>
            <a:schemeClr val="tx1"/>
          </a:solidFill>
          <a:latin typeface="+mn-lt"/>
          <a:ea typeface="+mn-ea"/>
          <a:cs typeface="+mn-cs"/>
        </a:defRPr>
      </a:lvl8pPr>
      <a:lvl9pPr marL="17554822" algn="l" defTabSz="4388705"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chart" Target="../charts/chart3.xml"/><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chart" Target="../charts/char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2.png"/><Relationship Id="rId9" Type="http://schemas.microsoft.com/office/2007/relationships/diagramDrawing" Target="../diagrams/drawing1.xml"/><Relationship Id="rId1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a:extLst>
              <a:ext uri="{FF2B5EF4-FFF2-40B4-BE49-F238E27FC236}">
                <a16:creationId xmlns:a16="http://schemas.microsoft.com/office/drawing/2014/main" id="{73416279-B729-1A41-9798-245C4E3B0939}"/>
              </a:ext>
            </a:extLst>
          </p:cNvPr>
          <p:cNvSpPr txBox="1">
            <a:spLocks noChangeArrowheads="1"/>
          </p:cNvSpPr>
          <p:nvPr/>
        </p:nvSpPr>
        <p:spPr bwMode="auto">
          <a:xfrm>
            <a:off x="5913891" y="2692957"/>
            <a:ext cx="32105833" cy="170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9643" tIns="69822" rIns="139643" bIns="69822">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lvl="0" algn="ctr"/>
            <a:r>
              <a:rPr lang="en-US" altLang="en-US" sz="4000" dirty="0">
                <a:solidFill>
                  <a:srgbClr val="000000"/>
                </a:solidFill>
                <a:latin typeface="+mj-lt"/>
                <a:cs typeface="Arial" panose="020B0604020202020204" pitchFamily="34" charset="0"/>
              </a:rPr>
              <a:t>Gunes Sevinc, Ph.D.</a:t>
            </a:r>
            <a:r>
              <a:rPr lang="en-US" altLang="en-US" sz="4000" baseline="30000" dirty="0">
                <a:solidFill>
                  <a:srgbClr val="000000"/>
                </a:solidFill>
                <a:latin typeface="+mj-lt"/>
                <a:cs typeface="Arial" panose="020B0604020202020204" pitchFamily="34" charset="0"/>
              </a:rPr>
              <a:t>1*</a:t>
            </a:r>
            <a:r>
              <a:rPr lang="en-US" altLang="en-US" sz="4000" dirty="0">
                <a:solidFill>
                  <a:srgbClr val="000000"/>
                </a:solidFill>
                <a:latin typeface="+mj-lt"/>
                <a:cs typeface="Arial" panose="020B0604020202020204" pitchFamily="34" charset="0"/>
              </a:rPr>
              <a:t>, Johann </a:t>
            </a:r>
            <a:r>
              <a:rPr lang="en-US" altLang="en-US" sz="4000" dirty="0" err="1">
                <a:solidFill>
                  <a:srgbClr val="000000"/>
                </a:solidFill>
                <a:latin typeface="+mj-lt"/>
                <a:cs typeface="Arial" panose="020B0604020202020204" pitchFamily="34" charset="0"/>
              </a:rPr>
              <a:t>Rusche</a:t>
            </a:r>
            <a:r>
              <a:rPr lang="en-US" altLang="en-US" sz="4000" dirty="0">
                <a:solidFill>
                  <a:srgbClr val="000000"/>
                </a:solidFill>
                <a:latin typeface="+mj-lt"/>
                <a:cs typeface="Arial" panose="020B0604020202020204" pitchFamily="34" charset="0"/>
              </a:rPr>
              <a:t>, M.Sc.</a:t>
            </a:r>
            <a:r>
              <a:rPr lang="en-US" altLang="en-US" sz="4000" baseline="30000" dirty="0">
                <a:solidFill>
                  <a:srgbClr val="000000"/>
                </a:solidFill>
                <a:latin typeface="+mj-lt"/>
                <a:cs typeface="Arial" panose="020B0604020202020204" pitchFamily="34" charset="0"/>
              </a:rPr>
              <a:t>1,2</a:t>
            </a:r>
            <a:r>
              <a:rPr lang="en-US" altLang="en-US" sz="4000" dirty="0">
                <a:solidFill>
                  <a:srgbClr val="000000"/>
                </a:solidFill>
                <a:latin typeface="+mj-lt"/>
                <a:cs typeface="Arial" panose="020B0604020202020204" pitchFamily="34" charset="0"/>
              </a:rPr>
              <a:t>, </a:t>
            </a:r>
            <a:r>
              <a:rPr lang="en-US" altLang="en-US" sz="4000" dirty="0">
                <a:latin typeface="+mj-lt"/>
                <a:cs typeface="Arial" panose="020B0604020202020204" pitchFamily="34" charset="0"/>
              </a:rPr>
              <a:t>Bonnie Wong, Ph.D.</a:t>
            </a:r>
            <a:r>
              <a:rPr lang="en-US" altLang="en-US" sz="4000" baseline="30000" dirty="0">
                <a:solidFill>
                  <a:srgbClr val="000000"/>
                </a:solidFill>
                <a:latin typeface="+mj-lt"/>
                <a:cs typeface="Arial" panose="020B0604020202020204" pitchFamily="34" charset="0"/>
              </a:rPr>
              <a:t> 3</a:t>
            </a:r>
            <a:r>
              <a:rPr lang="en-US" altLang="en-US" sz="4000" dirty="0">
                <a:solidFill>
                  <a:srgbClr val="000000"/>
                </a:solidFill>
                <a:latin typeface="+mj-lt"/>
                <a:cs typeface="Arial" panose="020B0604020202020204" pitchFamily="34" charset="0"/>
              </a:rPr>
              <a:t>, Tanya Datta, B.Sc.</a:t>
            </a:r>
            <a:r>
              <a:rPr lang="en-US" altLang="en-US" sz="4000" baseline="30000" dirty="0">
                <a:solidFill>
                  <a:srgbClr val="000000"/>
                </a:solidFill>
                <a:latin typeface="+mj-lt"/>
                <a:cs typeface="Arial" panose="020B0604020202020204" pitchFamily="34" charset="0"/>
              </a:rPr>
              <a:t>1</a:t>
            </a:r>
            <a:r>
              <a:rPr lang="en-US" altLang="en-US" sz="4000" dirty="0">
                <a:latin typeface="+mj-lt"/>
                <a:cs typeface="Arial" panose="020B0604020202020204" pitchFamily="34" charset="0"/>
              </a:rPr>
              <a:t>, Robert Kaufman </a:t>
            </a:r>
            <a:r>
              <a:rPr lang="en-US" altLang="en-US" sz="4000" dirty="0">
                <a:solidFill>
                  <a:srgbClr val="000000"/>
                </a:solidFill>
                <a:latin typeface="+mj-lt"/>
                <a:cs typeface="Arial" panose="020B0604020202020204" pitchFamily="34" charset="0"/>
              </a:rPr>
              <a:t>B.Sc.</a:t>
            </a:r>
            <a:r>
              <a:rPr lang="en-US" altLang="en-US" sz="4000" baseline="30000" dirty="0">
                <a:solidFill>
                  <a:srgbClr val="000000"/>
                </a:solidFill>
                <a:latin typeface="+mj-lt"/>
                <a:cs typeface="Arial" panose="020B0604020202020204" pitchFamily="34" charset="0"/>
              </a:rPr>
              <a:t>1</a:t>
            </a:r>
            <a:r>
              <a:rPr lang="en-US" altLang="en-US" sz="4000" dirty="0">
                <a:latin typeface="+mj-lt"/>
                <a:cs typeface="Arial" panose="020B0604020202020204" pitchFamily="34" charset="0"/>
              </a:rPr>
              <a:t>,</a:t>
            </a:r>
            <a:r>
              <a:rPr lang="en-US" altLang="en-US" sz="4000" dirty="0">
                <a:solidFill>
                  <a:srgbClr val="FF0000"/>
                </a:solidFill>
                <a:latin typeface="+mj-lt"/>
                <a:cs typeface="Arial" panose="020B0604020202020204" pitchFamily="34" charset="0"/>
              </a:rPr>
              <a:t> </a:t>
            </a:r>
            <a:r>
              <a:rPr lang="en-US" altLang="en-US" sz="4000" dirty="0">
                <a:latin typeface="+mj-lt"/>
                <a:cs typeface="Arial" panose="020B0604020202020204" pitchFamily="34" charset="0"/>
              </a:rPr>
              <a:t>Doreen </a:t>
            </a:r>
            <a:r>
              <a:rPr lang="en-US" altLang="en-US" sz="4000" dirty="0" err="1">
                <a:latin typeface="+mj-lt"/>
                <a:cs typeface="Arial" panose="020B0604020202020204" pitchFamily="34" charset="0"/>
              </a:rPr>
              <a:t>Rentz</a:t>
            </a:r>
            <a:r>
              <a:rPr lang="en-US" altLang="en-US" sz="4000" dirty="0">
                <a:latin typeface="+mj-lt"/>
                <a:cs typeface="Arial" panose="020B0604020202020204" pitchFamily="34" charset="0"/>
              </a:rPr>
              <a:t>  PhD.</a:t>
            </a:r>
            <a:r>
              <a:rPr lang="en-US" altLang="en-US" sz="4000" baseline="30000" dirty="0">
                <a:latin typeface="+mj-lt"/>
                <a:cs typeface="Arial" panose="020B0604020202020204" pitchFamily="34" charset="0"/>
              </a:rPr>
              <a:t>1,3</a:t>
            </a:r>
            <a:r>
              <a:rPr lang="en-US" altLang="en-US" sz="4000" dirty="0">
                <a:latin typeface="+mj-lt"/>
                <a:cs typeface="Arial" panose="020B0604020202020204" pitchFamily="34" charset="0"/>
              </a:rPr>
              <a:t>, Bradford D. Dickerson, M.D.</a:t>
            </a:r>
            <a:r>
              <a:rPr lang="en-US" altLang="en-US" sz="4000" baseline="30000" dirty="0">
                <a:solidFill>
                  <a:srgbClr val="000000"/>
                </a:solidFill>
                <a:latin typeface="+mj-lt"/>
                <a:cs typeface="Arial" panose="020B0604020202020204" pitchFamily="34" charset="0"/>
              </a:rPr>
              <a:t> </a:t>
            </a:r>
            <a:r>
              <a:rPr lang="en-US" altLang="en-US" sz="4000" baseline="30000" dirty="0">
                <a:latin typeface="+mj-lt"/>
                <a:cs typeface="Arial" panose="020B0604020202020204" pitchFamily="34" charset="0"/>
              </a:rPr>
              <a:t>1,3</a:t>
            </a:r>
            <a:r>
              <a:rPr lang="en-US" altLang="en-US" sz="4000" dirty="0">
                <a:latin typeface="+mj-lt"/>
                <a:cs typeface="Arial" panose="020B0604020202020204" pitchFamily="34" charset="0"/>
              </a:rPr>
              <a:t>, </a:t>
            </a:r>
            <a:r>
              <a:rPr lang="en-US" altLang="en-US" sz="4000" dirty="0">
                <a:solidFill>
                  <a:srgbClr val="000000"/>
                </a:solidFill>
                <a:latin typeface="+mj-lt"/>
                <a:cs typeface="Arial" panose="020B0604020202020204" pitchFamily="34" charset="0"/>
              </a:rPr>
              <a:t>Sara W. Lazar, Ph.D.</a:t>
            </a:r>
            <a:r>
              <a:rPr lang="en-US" altLang="en-US" sz="4000" baseline="30000" dirty="0">
                <a:solidFill>
                  <a:srgbClr val="000000"/>
                </a:solidFill>
                <a:latin typeface="+mj-lt"/>
                <a:cs typeface="Arial" panose="020B0604020202020204" pitchFamily="34" charset="0"/>
              </a:rPr>
              <a:t>1</a:t>
            </a:r>
            <a:r>
              <a:rPr lang="en-US" altLang="en-US" sz="4000" dirty="0">
                <a:latin typeface="+mj-lt"/>
              </a:rPr>
              <a:t> </a:t>
            </a:r>
          </a:p>
          <a:p>
            <a:pPr algn="ctr" eaLnBrk="1" hangingPunct="1"/>
            <a:endParaRPr lang="en-US" altLang="en-US" sz="3200" i="1" baseline="30000" dirty="0">
              <a:latin typeface="+mj-lt"/>
              <a:cs typeface="Arial" panose="020B0604020202020204" pitchFamily="34" charset="0"/>
            </a:endParaRPr>
          </a:p>
        </p:txBody>
      </p:sp>
      <p:sp>
        <p:nvSpPr>
          <p:cNvPr id="4099" name="TextBox 5">
            <a:extLst>
              <a:ext uri="{FF2B5EF4-FFF2-40B4-BE49-F238E27FC236}">
                <a16:creationId xmlns:a16="http://schemas.microsoft.com/office/drawing/2014/main" id="{27756148-8C8B-D94A-BD3E-67D9FE2BE433}"/>
              </a:ext>
            </a:extLst>
          </p:cNvPr>
          <p:cNvSpPr txBox="1">
            <a:spLocks noChangeArrowheads="1"/>
          </p:cNvSpPr>
          <p:nvPr/>
        </p:nvSpPr>
        <p:spPr bwMode="auto">
          <a:xfrm>
            <a:off x="1301750" y="6775704"/>
            <a:ext cx="13256454" cy="12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9643" tIns="69822" rIns="139643" bIns="69822">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1200"/>
              </a:spcBef>
            </a:pPr>
            <a:r>
              <a:rPr lang="en-US" altLang="en-US" sz="4900" b="1" dirty="0">
                <a:solidFill>
                  <a:srgbClr val="1F497D"/>
                </a:solidFill>
                <a:cs typeface="Arial" panose="020B0604020202020204" pitchFamily="34" charset="0"/>
              </a:rPr>
              <a:t>INTRODUCTION</a:t>
            </a:r>
          </a:p>
          <a:p>
            <a:pPr eaLnBrk="1" hangingPunct="1">
              <a:spcBef>
                <a:spcPts val="1200"/>
              </a:spcBef>
              <a:spcAft>
                <a:spcPts val="100"/>
              </a:spcAft>
            </a:pPr>
            <a:r>
              <a:rPr lang="en-US" sz="4000" dirty="0"/>
              <a:t>With increases in life expectancy, m</a:t>
            </a:r>
            <a:r>
              <a:rPr lang="en-US" sz="4000" dirty="0">
                <a:latin typeface="+mn-lt"/>
              </a:rPr>
              <a:t>aintaining optimal neurocognitive functioning throughout the lifespan became a public health priority. Recently, </a:t>
            </a:r>
            <a:r>
              <a:rPr lang="en-US" sz="4000" dirty="0"/>
              <a:t>mindfulness-based interventions have been implicated in enhancing cognition in cognitively normal older adults, however the mechanisms associated with these improvements remains unknown. </a:t>
            </a:r>
          </a:p>
          <a:p>
            <a:pPr eaLnBrk="1" hangingPunct="1">
              <a:spcBef>
                <a:spcPts val="1200"/>
              </a:spcBef>
            </a:pPr>
            <a:r>
              <a:rPr lang="en-US" sz="4000" dirty="0"/>
              <a:t>Consistent with a state of high sustained attention and low mind wandering, several studies have documented alterations in hippocampal and posterior cingulate cortex activity, as well as increased connectivity between these regions both during meditation and during rest. The intrinsic connectivity between these regions has also been associated with individual differences in memory performance among cognitively intact older individuals. </a:t>
            </a:r>
          </a:p>
          <a:p>
            <a:pPr eaLnBrk="1" hangingPunct="1">
              <a:spcBef>
                <a:spcPts val="1200"/>
              </a:spcBef>
            </a:pPr>
            <a:r>
              <a:rPr lang="en-US" sz="4000" dirty="0"/>
              <a:t>Relying on these findings, we hypothesized that, in older adults, mindfulness training dependent improvements in cognition will be associated with enhanced connectivity between the hippocampus and posterior cingulate cortex.</a:t>
            </a:r>
          </a:p>
        </p:txBody>
      </p:sp>
      <p:sp>
        <p:nvSpPr>
          <p:cNvPr id="7" name="TextBox 6">
            <a:extLst>
              <a:ext uri="{FF2B5EF4-FFF2-40B4-BE49-F238E27FC236}">
                <a16:creationId xmlns:a16="http://schemas.microsoft.com/office/drawing/2014/main" id="{94D10A93-15DD-6144-94EA-6C7318A07CF6}"/>
              </a:ext>
            </a:extLst>
          </p:cNvPr>
          <p:cNvSpPr txBox="1"/>
          <p:nvPr/>
        </p:nvSpPr>
        <p:spPr>
          <a:xfrm>
            <a:off x="1286869" y="19615342"/>
            <a:ext cx="13256454" cy="11990405"/>
          </a:xfrm>
          <a:prstGeom prst="rect">
            <a:avLst/>
          </a:prstGeom>
          <a:noFill/>
        </p:spPr>
        <p:txBody>
          <a:bodyPr wrap="square" lIns="139643" tIns="69822" rIns="139643" bIns="69822">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4900" b="1" dirty="0">
                <a:solidFill>
                  <a:srgbClr val="1F497D"/>
                </a:solidFill>
                <a:cs typeface="Arial" panose="020B0604020202020204" pitchFamily="34" charset="0"/>
              </a:rPr>
              <a:t>METHODS</a:t>
            </a: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eaLnBrk="1" hangingPunct="1"/>
            <a:endParaRPr lang="en-US" altLang="en-US" sz="4900" b="1" dirty="0">
              <a:solidFill>
                <a:srgbClr val="1F497D"/>
              </a:solidFill>
              <a:cs typeface="Arial" panose="020B0604020202020204" pitchFamily="34" charset="0"/>
            </a:endParaRPr>
          </a:p>
          <a:p>
            <a:pPr defTabSz="4388705" fontAlgn="auto">
              <a:spcBef>
                <a:spcPts val="0"/>
              </a:spcBef>
              <a:spcAft>
                <a:spcPts val="0"/>
              </a:spcAft>
              <a:defRPr/>
            </a:pPr>
            <a:r>
              <a:rPr lang="en-US" sz="4000" dirty="0">
                <a:solidFill>
                  <a:prstClr val="black"/>
                </a:solidFill>
              </a:rPr>
              <a:t>In order to test our hypothesis we randomized healthy, cognitively normal, older adults (65-80 years old) either </a:t>
            </a:r>
            <a:r>
              <a:rPr lang="en-US" altLang="en-US" sz="3900" dirty="0"/>
              <a:t>to an 8-week </a:t>
            </a:r>
            <a:r>
              <a:rPr lang="en-US" sz="4000" dirty="0">
                <a:solidFill>
                  <a:prstClr val="black"/>
                </a:solidFill>
              </a:rPr>
              <a:t>mindfulness training (MT, n=45) or to a games-based cognitive fitness program (CFT, n=50). We measured improvements in cognition using Preclinical Alzheimer Cognitive Composite (PACC), that includes tests of episodic memory, executive function, and global cognition.  </a:t>
            </a:r>
            <a:endParaRPr lang="en-US" altLang="en-US" sz="3900" dirty="0">
              <a:solidFill>
                <a:srgbClr val="000000"/>
              </a:solidFill>
            </a:endParaRPr>
          </a:p>
        </p:txBody>
      </p:sp>
      <p:sp>
        <p:nvSpPr>
          <p:cNvPr id="39" name="TextBox 38">
            <a:extLst>
              <a:ext uri="{FF2B5EF4-FFF2-40B4-BE49-F238E27FC236}">
                <a16:creationId xmlns:a16="http://schemas.microsoft.com/office/drawing/2014/main" id="{FD1D11DD-100B-124A-8CE2-F070A09671AA}"/>
              </a:ext>
            </a:extLst>
          </p:cNvPr>
          <p:cNvSpPr txBox="1"/>
          <p:nvPr/>
        </p:nvSpPr>
        <p:spPr>
          <a:xfrm>
            <a:off x="30225187" y="26997709"/>
            <a:ext cx="12951638" cy="4449880"/>
          </a:xfrm>
          <a:prstGeom prst="rect">
            <a:avLst/>
          </a:prstGeom>
          <a:noFill/>
        </p:spPr>
        <p:txBody>
          <a:bodyPr wrap="square" lIns="139643" tIns="69822" rIns="139643" bIns="69822">
            <a:spAutoFit/>
          </a:bodyPr>
          <a:lstStyle/>
          <a:p>
            <a:r>
              <a:rPr lang="en-US" sz="4000" dirty="0"/>
              <a:t>These findings suggest that intrinsic connectivity between the hippocampus and posteromedial cortex is associated with enhanced cognitive performance following mindfulness training in cognitively intact older individuals. Mindfulness-based interventions can help promote successful neurocognitive aging through enhanced connectivity within this memory network.</a:t>
            </a:r>
          </a:p>
        </p:txBody>
      </p:sp>
      <p:cxnSp>
        <p:nvCxnSpPr>
          <p:cNvPr id="8" name="Straight Connector 7">
            <a:extLst>
              <a:ext uri="{FF2B5EF4-FFF2-40B4-BE49-F238E27FC236}">
                <a16:creationId xmlns:a16="http://schemas.microsoft.com/office/drawing/2014/main" id="{65560573-4DA5-444C-9F8F-CA3425EC160E}"/>
              </a:ext>
            </a:extLst>
          </p:cNvPr>
          <p:cNvCxnSpPr/>
          <p:nvPr/>
        </p:nvCxnSpPr>
        <p:spPr>
          <a:xfrm>
            <a:off x="892969" y="6145286"/>
            <a:ext cx="42286237" cy="0"/>
          </a:xfrm>
          <a:prstGeom prst="line">
            <a:avLst/>
          </a:prstGeom>
          <a:ln w="57150"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A74D42C-FD86-9C4B-BBD5-7E7739D16B4F}"/>
              </a:ext>
            </a:extLst>
          </p:cNvPr>
          <p:cNvSpPr txBox="1"/>
          <p:nvPr/>
        </p:nvSpPr>
        <p:spPr>
          <a:xfrm>
            <a:off x="30225187" y="25894600"/>
            <a:ext cx="10936287" cy="920750"/>
          </a:xfrm>
          <a:prstGeom prst="rect">
            <a:avLst/>
          </a:prstGeom>
          <a:noFill/>
        </p:spPr>
        <p:txBody>
          <a:bodyPr lIns="139643" tIns="69822" rIns="139643" bIns="69822">
            <a:spAutoFit/>
          </a:bodyPr>
          <a:lstStyle/>
          <a:p>
            <a:pPr defTabSz="4388705" fontAlgn="auto">
              <a:spcBef>
                <a:spcPts val="0"/>
              </a:spcBef>
              <a:spcAft>
                <a:spcPts val="0"/>
              </a:spcAft>
              <a:defRPr/>
            </a:pPr>
            <a:r>
              <a:rPr lang="en-US" sz="4900" b="1" cap="all" dirty="0">
                <a:solidFill>
                  <a:srgbClr val="1F497D"/>
                </a:solidFill>
                <a:latin typeface="+mn-lt"/>
                <a:ea typeface="+mn-ea"/>
                <a:cs typeface="Arial" panose="020B0604020202020204" pitchFamily="34" charset="0"/>
              </a:rPr>
              <a:t>CONCLUSION</a:t>
            </a:r>
            <a:endParaRPr lang="en-US" sz="2500" dirty="0">
              <a:latin typeface="+mn-lt"/>
              <a:ea typeface="+mn-ea"/>
              <a:cs typeface="Arial" panose="020B0604020202020204" pitchFamily="34" charset="0"/>
            </a:endParaRPr>
          </a:p>
        </p:txBody>
      </p:sp>
      <p:pic>
        <p:nvPicPr>
          <p:cNvPr id="4104" name="Picture 2">
            <a:extLst>
              <a:ext uri="{FF2B5EF4-FFF2-40B4-BE49-F238E27FC236}">
                <a16:creationId xmlns:a16="http://schemas.microsoft.com/office/drawing/2014/main" id="{287A1303-4D8A-264E-BC2C-8852046B3E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8188" y="699686"/>
            <a:ext cx="3944432" cy="498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a:extLst>
              <a:ext uri="{FF2B5EF4-FFF2-40B4-BE49-F238E27FC236}">
                <a16:creationId xmlns:a16="http://schemas.microsoft.com/office/drawing/2014/main" id="{4A35C34F-74BA-7449-8BE1-B415471E07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02368" y="574763"/>
            <a:ext cx="4120644" cy="50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 name="Content Placeholder 3">
            <a:extLst>
              <a:ext uri="{FF2B5EF4-FFF2-40B4-BE49-F238E27FC236}">
                <a16:creationId xmlns:a16="http://schemas.microsoft.com/office/drawing/2014/main" id="{30231FBC-7288-9448-BCAB-954A19FF9614}"/>
              </a:ext>
            </a:extLst>
          </p:cNvPr>
          <p:cNvGraphicFramePr>
            <a:graphicFrameLocks/>
          </p:cNvGraphicFramePr>
          <p:nvPr>
            <p:extLst>
              <p:ext uri="{D42A27DB-BD31-4B8C-83A1-F6EECF244321}">
                <p14:modId xmlns:p14="http://schemas.microsoft.com/office/powerpoint/2010/main" val="1116393869"/>
              </p:ext>
            </p:extLst>
          </p:nvPr>
        </p:nvGraphicFramePr>
        <p:xfrm>
          <a:off x="1368188" y="20879788"/>
          <a:ext cx="13093815" cy="55480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4" name="TextBox 43">
            <a:extLst>
              <a:ext uri="{FF2B5EF4-FFF2-40B4-BE49-F238E27FC236}">
                <a16:creationId xmlns:a16="http://schemas.microsoft.com/office/drawing/2014/main" id="{E917A62A-D737-AF42-B486-4D82EA4147DA}"/>
              </a:ext>
            </a:extLst>
          </p:cNvPr>
          <p:cNvSpPr txBox="1"/>
          <p:nvPr/>
        </p:nvSpPr>
        <p:spPr>
          <a:xfrm>
            <a:off x="15242247" y="6736932"/>
            <a:ext cx="14292867" cy="2280055"/>
          </a:xfrm>
          <a:prstGeom prst="rect">
            <a:avLst/>
          </a:prstGeom>
          <a:noFill/>
        </p:spPr>
        <p:txBody>
          <a:bodyPr wrap="square" lIns="139643" tIns="69822" rIns="139643" bIns="69822">
            <a:spAutoFit/>
          </a:bodyPr>
          <a:lstStyle/>
          <a:p>
            <a:pPr defTabSz="4388705" fontAlgn="auto">
              <a:spcBef>
                <a:spcPts val="1200"/>
              </a:spcBef>
              <a:spcAft>
                <a:spcPts val="0"/>
              </a:spcAft>
              <a:defRPr/>
            </a:pPr>
            <a:r>
              <a:rPr lang="en-US" sz="4900" b="1" cap="all" dirty="0">
                <a:solidFill>
                  <a:srgbClr val="1F497D"/>
                </a:solidFill>
                <a:latin typeface="+mn-lt"/>
                <a:ea typeface="+mn-ea"/>
                <a:cs typeface="Arial" panose="020B0604020202020204" pitchFamily="34" charset="0"/>
              </a:rPr>
              <a:t>Results</a:t>
            </a:r>
          </a:p>
          <a:p>
            <a:pPr defTabSz="4388705" fontAlgn="auto">
              <a:spcBef>
                <a:spcPts val="1200"/>
              </a:spcBef>
              <a:spcAft>
                <a:spcPts val="0"/>
              </a:spcAft>
              <a:defRPr/>
            </a:pPr>
            <a:r>
              <a:rPr lang="en-US" sz="4000" dirty="0">
                <a:solidFill>
                  <a:prstClr val="black"/>
                </a:solidFill>
                <a:latin typeface="+mn-lt"/>
                <a:ea typeface="+mn-ea"/>
                <a:cs typeface="Arial" panose="020B0604020202020204" pitchFamily="34" charset="0"/>
              </a:rPr>
              <a:t>An investigation of PACC scores revealed no differences between MT (0.25 ± 0.66)  and CFT (0.09 </a:t>
            </a:r>
            <a:r>
              <a:rPr lang="en-US" sz="4000" dirty="0">
                <a:solidFill>
                  <a:prstClr val="black"/>
                </a:solidFill>
                <a:cs typeface="Arial" panose="020B0604020202020204" pitchFamily="34" charset="0"/>
              </a:rPr>
              <a:t>±</a:t>
            </a:r>
            <a:r>
              <a:rPr lang="en-US" sz="4000" dirty="0">
                <a:solidFill>
                  <a:prstClr val="black"/>
                </a:solidFill>
                <a:latin typeface="+mn-lt"/>
                <a:ea typeface="+mn-ea"/>
                <a:cs typeface="Arial" panose="020B0604020202020204" pitchFamily="34" charset="0"/>
              </a:rPr>
              <a:t> 0.65) in cognitive performance. </a:t>
            </a:r>
            <a:endParaRPr lang="en-US" sz="4000" dirty="0"/>
          </a:p>
        </p:txBody>
      </p:sp>
      <p:cxnSp>
        <p:nvCxnSpPr>
          <p:cNvPr id="116" name="Straight Connector 115">
            <a:extLst>
              <a:ext uri="{FF2B5EF4-FFF2-40B4-BE49-F238E27FC236}">
                <a16:creationId xmlns:a16="http://schemas.microsoft.com/office/drawing/2014/main" id="{871A7A3E-69CD-1841-B139-3AAA34168C89}"/>
              </a:ext>
            </a:extLst>
          </p:cNvPr>
          <p:cNvCxnSpPr/>
          <p:nvPr/>
        </p:nvCxnSpPr>
        <p:spPr>
          <a:xfrm>
            <a:off x="714375" y="31686500"/>
            <a:ext cx="42286238" cy="0"/>
          </a:xfrm>
          <a:prstGeom prst="line">
            <a:avLst/>
          </a:prstGeom>
          <a:ln w="57150"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4112" name="Rectangle 11">
            <a:extLst>
              <a:ext uri="{FF2B5EF4-FFF2-40B4-BE49-F238E27FC236}">
                <a16:creationId xmlns:a16="http://schemas.microsoft.com/office/drawing/2014/main" id="{285C818F-FE66-764A-9F3C-A82C419D89CF}"/>
              </a:ext>
            </a:extLst>
          </p:cNvPr>
          <p:cNvSpPr>
            <a:spLocks noChangeArrowheads="1"/>
          </p:cNvSpPr>
          <p:nvPr/>
        </p:nvSpPr>
        <p:spPr bwMode="auto">
          <a:xfrm>
            <a:off x="22036087" y="31944000"/>
            <a:ext cx="210407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eaLnBrk="0" hangingPunct="0">
              <a:defRPr sz="87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87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87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87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8700">
                <a:solidFill>
                  <a:schemeClr val="tx1"/>
                </a:solidFill>
                <a:latin typeface="Calibri" panose="020F0502020204030204" pitchFamily="34" charset="0"/>
                <a:ea typeface="ＭＳ Ｐゴシック" panose="020B0600070205080204" pitchFamily="34" charset="-128"/>
              </a:defRPr>
            </a:lvl5pPr>
            <a:lvl6pPr marL="25146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6pPr>
            <a:lvl7pPr marL="29718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7pPr>
            <a:lvl8pPr marL="34290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8pPr>
            <a:lvl9pPr marL="3886200" indent="-228600" defTabSz="4387850" eaLnBrk="0" fontAlgn="base" hangingPunct="0">
              <a:spcBef>
                <a:spcPct val="0"/>
              </a:spcBef>
              <a:spcAft>
                <a:spcPct val="0"/>
              </a:spcAft>
              <a:defRPr sz="8700">
                <a:solidFill>
                  <a:schemeClr val="tx1"/>
                </a:solidFill>
                <a:latin typeface="Calibri" panose="020F0502020204030204" pitchFamily="34" charset="0"/>
                <a:ea typeface="ＭＳ Ｐゴシック" panose="020B0600070205080204" pitchFamily="34" charset="-128"/>
              </a:defRPr>
            </a:lvl9pPr>
          </a:lstStyle>
          <a:p>
            <a:pPr algn="r" eaLnBrk="1" hangingPunct="1"/>
            <a:r>
              <a:rPr lang="en-US" altLang="en-US" sz="3500"/>
              <a:t>gsevinc@mgh.harvard.edu</a:t>
            </a:r>
          </a:p>
        </p:txBody>
      </p:sp>
      <p:sp>
        <p:nvSpPr>
          <p:cNvPr id="72" name="Rectangle 69">
            <a:extLst>
              <a:ext uri="{FF2B5EF4-FFF2-40B4-BE49-F238E27FC236}">
                <a16:creationId xmlns:a16="http://schemas.microsoft.com/office/drawing/2014/main" id="{1702B829-8345-0546-ABF7-AF16D73E4BE2}"/>
              </a:ext>
            </a:extLst>
          </p:cNvPr>
          <p:cNvSpPr>
            <a:spLocks noChangeArrowheads="1"/>
          </p:cNvSpPr>
          <p:nvPr/>
        </p:nvSpPr>
        <p:spPr bwMode="auto">
          <a:xfrm>
            <a:off x="6046719" y="448189"/>
            <a:ext cx="3210583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hangingPunct="0"/>
            <a:r>
              <a:rPr lang="en-US" sz="6000" b="1" dirty="0">
                <a:solidFill>
                  <a:schemeClr val="tx2"/>
                </a:solidFill>
                <a:latin typeface="+mj-lt"/>
              </a:rPr>
              <a:t>Mindfulness Training Improves Cognition and Resting-state Connectivity Between The Hippocampus and Posteromedial Cortex</a:t>
            </a:r>
            <a:endParaRPr kumimoji="0" lang="en-US" altLang="en-US" sz="6000" b="1" u="none" strike="noStrike" cap="none" normalizeH="0" baseline="0" dirty="0">
              <a:ln>
                <a:noFill/>
              </a:ln>
              <a:solidFill>
                <a:schemeClr val="tx2"/>
              </a:solidFill>
              <a:effectLst/>
              <a:latin typeface="+mj-lt"/>
            </a:endParaRPr>
          </a:p>
        </p:txBody>
      </p:sp>
      <p:sp>
        <p:nvSpPr>
          <p:cNvPr id="6" name="TextBox 5">
            <a:extLst>
              <a:ext uri="{FF2B5EF4-FFF2-40B4-BE49-F238E27FC236}">
                <a16:creationId xmlns:a16="http://schemas.microsoft.com/office/drawing/2014/main" id="{022E0F86-14AC-C64F-A6C7-BAB71AFD2E1C}"/>
              </a:ext>
            </a:extLst>
          </p:cNvPr>
          <p:cNvSpPr txBox="1"/>
          <p:nvPr/>
        </p:nvSpPr>
        <p:spPr>
          <a:xfrm>
            <a:off x="6262228" y="4253019"/>
            <a:ext cx="32105833" cy="1757982"/>
          </a:xfrm>
          <a:prstGeom prst="rect">
            <a:avLst/>
          </a:prstGeom>
          <a:noFill/>
        </p:spPr>
        <p:txBody>
          <a:bodyPr wrap="square" rtlCol="0">
            <a:spAutoFit/>
          </a:bodyPr>
          <a:lstStyle/>
          <a:p>
            <a:pPr lvl="0">
              <a:lnSpc>
                <a:spcPct val="115000"/>
              </a:lnSpc>
              <a:spcBef>
                <a:spcPts val="0"/>
              </a:spcBef>
              <a:spcAft>
                <a:spcPts val="0"/>
              </a:spcAft>
            </a:pPr>
            <a:r>
              <a:rPr lang="en-US" sz="3200" baseline="30000" dirty="0">
                <a:solidFill>
                  <a:prstClr val="black"/>
                </a:solidFill>
                <a:latin typeface="Calibri"/>
                <a:ea typeface="MS Mincho" panose="02020609040205080304" pitchFamily="49" charset="-128"/>
                <a:cs typeface="Times New Roman" panose="02020603050405020304" pitchFamily="18" charset="0"/>
              </a:rPr>
              <a:t>1</a:t>
            </a:r>
            <a:r>
              <a:rPr lang="en-US" sz="3200" dirty="0">
                <a:solidFill>
                  <a:prstClr val="black"/>
                </a:solidFill>
                <a:latin typeface="Calibri"/>
                <a:ea typeface="MS Mincho" panose="02020609040205080304" pitchFamily="49" charset="-128"/>
                <a:cs typeface="Times New Roman" panose="02020603050405020304" pitchFamily="18" charset="0"/>
              </a:rPr>
              <a:t> Department of Psychiatry, Massachusetts General Hospital, Harvard Medical School, Boston, MA, USA, </a:t>
            </a:r>
            <a:r>
              <a:rPr lang="en-US" sz="3200" baseline="30000" dirty="0">
                <a:solidFill>
                  <a:prstClr val="black"/>
                </a:solidFill>
                <a:latin typeface="Calibri"/>
                <a:ea typeface="MS Mincho" panose="02020609040205080304" pitchFamily="49" charset="-128"/>
                <a:cs typeface="Times New Roman" panose="02020603050405020304" pitchFamily="18" charset="0"/>
              </a:rPr>
              <a:t>2</a:t>
            </a:r>
            <a:r>
              <a:rPr lang="en-US" sz="3200" dirty="0">
                <a:solidFill>
                  <a:prstClr val="black"/>
                </a:solidFill>
                <a:latin typeface="Calibri"/>
                <a:ea typeface="MS Mincho" panose="02020609040205080304" pitchFamily="49" charset="-128"/>
                <a:cs typeface="Times New Roman" panose="02020603050405020304" pitchFamily="18" charset="0"/>
              </a:rPr>
              <a:t> Kopf- und </a:t>
            </a:r>
            <a:r>
              <a:rPr lang="en-US" sz="3200" dirty="0" err="1">
                <a:solidFill>
                  <a:prstClr val="black"/>
                </a:solidFill>
                <a:latin typeface="Calibri"/>
                <a:ea typeface="MS Mincho" panose="02020609040205080304" pitchFamily="49" charset="-128"/>
                <a:cs typeface="Times New Roman" panose="02020603050405020304" pitchFamily="18" charset="0"/>
              </a:rPr>
              <a:t>Neurozentrum</a:t>
            </a:r>
            <a:r>
              <a:rPr lang="en-US" sz="3200" dirty="0">
                <a:solidFill>
                  <a:prstClr val="black"/>
                </a:solidFill>
                <a:latin typeface="Calibri"/>
                <a:ea typeface="MS Mincho" panose="02020609040205080304" pitchFamily="49" charset="-128"/>
                <a:cs typeface="Times New Roman" panose="02020603050405020304" pitchFamily="18" charset="0"/>
              </a:rPr>
              <a:t>, Department of Neurology, University Medical Center Hamburg-Eppendorf, Germany, </a:t>
            </a:r>
            <a:r>
              <a:rPr lang="en-US" sz="3200" baseline="30000" dirty="0">
                <a:solidFill>
                  <a:prstClr val="black"/>
                </a:solidFill>
                <a:latin typeface="Calibri"/>
                <a:ea typeface="MS Mincho" panose="02020609040205080304" pitchFamily="49" charset="-128"/>
                <a:cs typeface="Times New Roman" panose="02020603050405020304" pitchFamily="18" charset="0"/>
              </a:rPr>
              <a:t>3</a:t>
            </a:r>
            <a:r>
              <a:rPr lang="en-US" sz="3200" dirty="0">
                <a:solidFill>
                  <a:prstClr val="black"/>
                </a:solidFill>
                <a:latin typeface="Calibri"/>
                <a:ea typeface="MS Mincho" panose="02020609040205080304" pitchFamily="49" charset="-128"/>
                <a:cs typeface="Times New Roman" panose="02020603050405020304" pitchFamily="18" charset="0"/>
              </a:rPr>
              <a:t> </a:t>
            </a:r>
            <a:r>
              <a:rPr lang="en-US" sz="3200" dirty="0">
                <a:solidFill>
                  <a:prstClr val="black"/>
                </a:solidFill>
                <a:ea typeface="MS Mincho" panose="02020609040205080304" pitchFamily="49" charset="-128"/>
                <a:cs typeface="Times New Roman" panose="02020603050405020304" pitchFamily="18" charset="0"/>
              </a:rPr>
              <a:t>Department of Neurology, Massachusetts General Hospital, Harvard Medical School, Boston, MA, USA, </a:t>
            </a:r>
            <a:r>
              <a:rPr lang="en-US" sz="3200" baseline="30000" dirty="0">
                <a:solidFill>
                  <a:prstClr val="black"/>
                </a:solidFill>
                <a:latin typeface="Calibri"/>
                <a:ea typeface="MS Mincho" panose="02020609040205080304" pitchFamily="49" charset="-128"/>
                <a:cs typeface="Times New Roman" panose="02020603050405020304" pitchFamily="18" charset="0"/>
              </a:rPr>
              <a:t>4 </a:t>
            </a:r>
            <a:r>
              <a:rPr lang="en-US" sz="3200" dirty="0">
                <a:solidFill>
                  <a:prstClr val="black"/>
                </a:solidFill>
                <a:latin typeface="Calibri"/>
                <a:ea typeface="MS Mincho" panose="02020609040205080304" pitchFamily="49" charset="-128"/>
                <a:cs typeface="Times New Roman" panose="02020603050405020304" pitchFamily="18" charset="0"/>
              </a:rPr>
              <a:t>Department of Psychiatry and Department of Neurology, Jena University Hospital, Jena, Germany </a:t>
            </a:r>
            <a:endParaRPr lang="en-US" dirty="0"/>
          </a:p>
        </p:txBody>
      </p:sp>
      <p:pic>
        <p:nvPicPr>
          <p:cNvPr id="74" name="Picture 73" descr="print_ROIs.jpg">
            <a:extLst>
              <a:ext uri="{FF2B5EF4-FFF2-40B4-BE49-F238E27FC236}">
                <a16:creationId xmlns:a16="http://schemas.microsoft.com/office/drawing/2014/main" id="{11E87F8D-1DF6-1C45-B951-FAF30F1C992C}"/>
              </a:ext>
            </a:extLst>
          </p:cNvPr>
          <p:cNvPicPr>
            <a:picLocks noChangeAspect="1"/>
          </p:cNvPicPr>
          <p:nvPr/>
        </p:nvPicPr>
        <p:blipFill rotWithShape="1">
          <a:blip r:embed="rId10">
            <a:extLst>
              <a:ext uri="{28A0092B-C50C-407E-A947-70E740481C1C}">
                <a14:useLocalDpi xmlns:a14="http://schemas.microsoft.com/office/drawing/2010/main" val="0"/>
              </a:ext>
            </a:extLst>
          </a:blip>
          <a:srcRect l="21199" r="25102" b="19546"/>
          <a:stretch/>
        </p:blipFill>
        <p:spPr>
          <a:xfrm>
            <a:off x="16477456" y="19615342"/>
            <a:ext cx="10063404" cy="8481061"/>
          </a:xfrm>
          <a:prstGeom prst="rect">
            <a:avLst/>
          </a:prstGeom>
        </p:spPr>
      </p:pic>
      <p:sp>
        <p:nvSpPr>
          <p:cNvPr id="9" name="TextBox 8">
            <a:extLst>
              <a:ext uri="{FF2B5EF4-FFF2-40B4-BE49-F238E27FC236}">
                <a16:creationId xmlns:a16="http://schemas.microsoft.com/office/drawing/2014/main" id="{C52C36A0-A55A-D544-8F12-DFCBF0E9C15A}"/>
              </a:ext>
            </a:extLst>
          </p:cNvPr>
          <p:cNvSpPr txBox="1"/>
          <p:nvPr/>
        </p:nvSpPr>
        <p:spPr>
          <a:xfrm>
            <a:off x="16765443" y="8321947"/>
            <a:ext cx="436338" cy="1431161"/>
          </a:xfrm>
          <a:prstGeom prst="rect">
            <a:avLst/>
          </a:prstGeom>
          <a:noFill/>
        </p:spPr>
        <p:txBody>
          <a:bodyPr wrap="none" rtlCol="0">
            <a:spAutoFit/>
          </a:bodyPr>
          <a:lstStyle/>
          <a:p>
            <a:r>
              <a:rPr lang="en-US" dirty="0"/>
              <a:t> </a:t>
            </a:r>
          </a:p>
        </p:txBody>
      </p:sp>
      <p:sp>
        <p:nvSpPr>
          <p:cNvPr id="11" name="Rectangle 10">
            <a:extLst>
              <a:ext uri="{FF2B5EF4-FFF2-40B4-BE49-F238E27FC236}">
                <a16:creationId xmlns:a16="http://schemas.microsoft.com/office/drawing/2014/main" id="{9931B12C-48FB-5443-9253-D07994A25872}"/>
              </a:ext>
            </a:extLst>
          </p:cNvPr>
          <p:cNvSpPr/>
          <p:nvPr/>
        </p:nvSpPr>
        <p:spPr>
          <a:xfrm>
            <a:off x="15349428" y="18813504"/>
            <a:ext cx="13511215" cy="2174441"/>
          </a:xfrm>
          <a:prstGeom prst="rect">
            <a:avLst/>
          </a:prstGeom>
        </p:spPr>
        <p:txBody>
          <a:bodyPr wrap="square">
            <a:spAutoFit/>
          </a:bodyPr>
          <a:lstStyle/>
          <a:p>
            <a:pPr>
              <a:lnSpc>
                <a:spcPct val="115000"/>
              </a:lnSpc>
              <a:spcBef>
                <a:spcPts val="1000"/>
              </a:spcBef>
            </a:pPr>
            <a:r>
              <a:rPr lang="en-US" sz="4000" b="1" dirty="0">
                <a:solidFill>
                  <a:prstClr val="black"/>
                </a:solidFill>
                <a:latin typeface="+mn-lt"/>
                <a:cs typeface="Arial" panose="020B0604020202020204" pitchFamily="34" charset="0"/>
              </a:rPr>
              <a:t>Mindfulness training was associated with differential increases in the connectivity strength between the posteromedial cortex and the hippocampus (right hemisphere)</a:t>
            </a:r>
          </a:p>
        </p:txBody>
      </p:sp>
      <p:graphicFrame>
        <p:nvGraphicFramePr>
          <p:cNvPr id="26" name="Chart 25">
            <a:extLst>
              <a:ext uri="{FF2B5EF4-FFF2-40B4-BE49-F238E27FC236}">
                <a16:creationId xmlns:a16="http://schemas.microsoft.com/office/drawing/2014/main" id="{29A42619-B095-3440-B052-8F3914C27416}"/>
              </a:ext>
            </a:extLst>
          </p:cNvPr>
          <p:cNvGraphicFramePr>
            <a:graphicFrameLocks/>
          </p:cNvGraphicFramePr>
          <p:nvPr>
            <p:extLst>
              <p:ext uri="{D42A27DB-BD31-4B8C-83A1-F6EECF244321}">
                <p14:modId xmlns:p14="http://schemas.microsoft.com/office/powerpoint/2010/main" val="2894628376"/>
              </p:ext>
            </p:extLst>
          </p:nvPr>
        </p:nvGraphicFramePr>
        <p:xfrm>
          <a:off x="15242247" y="26181468"/>
          <a:ext cx="12607118" cy="640647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26">
            <a:extLst>
              <a:ext uri="{FF2B5EF4-FFF2-40B4-BE49-F238E27FC236}">
                <a16:creationId xmlns:a16="http://schemas.microsoft.com/office/drawing/2014/main" id="{323F5264-C59D-E649-A470-ACBE5B4B9A12}"/>
              </a:ext>
            </a:extLst>
          </p:cNvPr>
          <p:cNvGraphicFramePr>
            <a:graphicFrameLocks/>
          </p:cNvGraphicFramePr>
          <p:nvPr>
            <p:extLst>
              <p:ext uri="{D42A27DB-BD31-4B8C-83A1-F6EECF244321}">
                <p14:modId xmlns:p14="http://schemas.microsoft.com/office/powerpoint/2010/main" val="4066918434"/>
              </p:ext>
            </p:extLst>
          </p:nvPr>
        </p:nvGraphicFramePr>
        <p:xfrm>
          <a:off x="15349428" y="11760821"/>
          <a:ext cx="11565124" cy="6650262"/>
        </p:xfrm>
        <a:graphic>
          <a:graphicData uri="http://schemas.openxmlformats.org/drawingml/2006/chart">
            <c:chart xmlns:c="http://schemas.openxmlformats.org/drawingml/2006/chart" xmlns:r="http://schemas.openxmlformats.org/officeDocument/2006/relationships" r:id="rId12"/>
          </a:graphicData>
        </a:graphic>
      </p:graphicFrame>
      <p:sp>
        <p:nvSpPr>
          <p:cNvPr id="12" name="TextBox 11">
            <a:extLst>
              <a:ext uri="{FF2B5EF4-FFF2-40B4-BE49-F238E27FC236}">
                <a16:creationId xmlns:a16="http://schemas.microsoft.com/office/drawing/2014/main" id="{B202889D-44B3-8C4C-9249-86926E3CDF29}"/>
              </a:ext>
            </a:extLst>
          </p:cNvPr>
          <p:cNvSpPr txBox="1"/>
          <p:nvPr/>
        </p:nvSpPr>
        <p:spPr>
          <a:xfrm>
            <a:off x="20727551" y="22661209"/>
            <a:ext cx="8149090" cy="707886"/>
          </a:xfrm>
          <a:prstGeom prst="rect">
            <a:avLst/>
          </a:prstGeom>
          <a:noFill/>
        </p:spPr>
        <p:txBody>
          <a:bodyPr wrap="none" rtlCol="0">
            <a:spAutoFit/>
          </a:bodyPr>
          <a:lstStyle/>
          <a:p>
            <a:r>
              <a:rPr lang="en-US" sz="4000" dirty="0">
                <a:solidFill>
                  <a:prstClr val="black"/>
                </a:solidFill>
                <a:latin typeface="Calibri"/>
                <a:cs typeface="Arial" panose="020B0604020202020204" pitchFamily="34" charset="0"/>
              </a:rPr>
              <a:t>precuneus/posterior cingulate cortex</a:t>
            </a:r>
            <a:endParaRPr lang="en-US" dirty="0"/>
          </a:p>
        </p:txBody>
      </p:sp>
      <p:sp>
        <p:nvSpPr>
          <p:cNvPr id="13" name="Rectangle 12">
            <a:extLst>
              <a:ext uri="{FF2B5EF4-FFF2-40B4-BE49-F238E27FC236}">
                <a16:creationId xmlns:a16="http://schemas.microsoft.com/office/drawing/2014/main" id="{5D994405-12F1-8C4C-BA05-8D1D7903A58C}"/>
              </a:ext>
            </a:extLst>
          </p:cNvPr>
          <p:cNvSpPr/>
          <p:nvPr/>
        </p:nvSpPr>
        <p:spPr>
          <a:xfrm>
            <a:off x="23121805" y="25709997"/>
            <a:ext cx="3052631" cy="707886"/>
          </a:xfrm>
          <a:prstGeom prst="rect">
            <a:avLst/>
          </a:prstGeom>
        </p:spPr>
        <p:txBody>
          <a:bodyPr wrap="none">
            <a:spAutoFit/>
          </a:bodyPr>
          <a:lstStyle/>
          <a:p>
            <a:r>
              <a:rPr lang="en-US" sz="4000" dirty="0">
                <a:solidFill>
                  <a:prstClr val="black"/>
                </a:solidFill>
                <a:latin typeface="Calibri"/>
                <a:cs typeface="Arial" panose="020B0604020202020204" pitchFamily="34" charset="0"/>
              </a:rPr>
              <a:t>hippocampus</a:t>
            </a:r>
            <a:endParaRPr lang="en-US" dirty="0"/>
          </a:p>
        </p:txBody>
      </p:sp>
      <p:sp>
        <p:nvSpPr>
          <p:cNvPr id="14" name="Rectangle 13">
            <a:extLst>
              <a:ext uri="{FF2B5EF4-FFF2-40B4-BE49-F238E27FC236}">
                <a16:creationId xmlns:a16="http://schemas.microsoft.com/office/drawing/2014/main" id="{978441A7-18FA-2F47-B43A-EFDC861B5850}"/>
              </a:ext>
            </a:extLst>
          </p:cNvPr>
          <p:cNvSpPr/>
          <p:nvPr/>
        </p:nvSpPr>
        <p:spPr>
          <a:xfrm>
            <a:off x="15242247" y="9419408"/>
            <a:ext cx="14090751" cy="1938992"/>
          </a:xfrm>
          <a:prstGeom prst="rect">
            <a:avLst/>
          </a:prstGeom>
        </p:spPr>
        <p:txBody>
          <a:bodyPr wrap="square">
            <a:spAutoFit/>
          </a:bodyPr>
          <a:lstStyle/>
          <a:p>
            <a:pPr defTabSz="914400" fontAlgn="auto">
              <a:spcBef>
                <a:spcPts val="0"/>
              </a:spcBef>
              <a:spcAft>
                <a:spcPts val="0"/>
              </a:spcAft>
              <a:defRPr sz="4000" b="0" i="0" u="none" strike="noStrike" kern="1200" spc="0" baseline="0">
                <a:solidFill>
                  <a:prstClr val="black"/>
                </a:solidFill>
                <a:latin typeface="+mn-lt"/>
                <a:ea typeface="+mn-ea"/>
                <a:cs typeface="+mn-cs"/>
              </a:defRPr>
            </a:pPr>
            <a:r>
              <a:rPr lang="en-US" sz="4000" b="1" dirty="0">
                <a:solidFill>
                  <a:prstClr val="black"/>
                </a:solidFill>
              </a:rPr>
              <a:t>Improvement in cognition was associated with enhanced intrinsic connectivity between the right posteromedial cortex and the right hippocampus when combining data from both groups.</a:t>
            </a:r>
            <a:endParaRPr lang="en-US" sz="4000" b="1" dirty="0"/>
          </a:p>
        </p:txBody>
      </p:sp>
      <p:sp>
        <p:nvSpPr>
          <p:cNvPr id="15" name="TextBox 14">
            <a:extLst>
              <a:ext uri="{FF2B5EF4-FFF2-40B4-BE49-F238E27FC236}">
                <a16:creationId xmlns:a16="http://schemas.microsoft.com/office/drawing/2014/main" id="{69CF33AA-13B7-3A41-B283-434165373B36}"/>
              </a:ext>
            </a:extLst>
          </p:cNvPr>
          <p:cNvSpPr txBox="1"/>
          <p:nvPr/>
        </p:nvSpPr>
        <p:spPr>
          <a:xfrm>
            <a:off x="30327255" y="7627879"/>
            <a:ext cx="12673358" cy="2554545"/>
          </a:xfrm>
          <a:prstGeom prst="rect">
            <a:avLst/>
          </a:prstGeom>
          <a:noFill/>
        </p:spPr>
        <p:txBody>
          <a:bodyPr wrap="square" rtlCol="0">
            <a:spAutoFit/>
          </a:bodyPr>
          <a:lstStyle/>
          <a:p>
            <a:r>
              <a:rPr lang="en-US" sz="4000" b="1" dirty="0">
                <a:solidFill>
                  <a:prstClr val="black"/>
                </a:solidFill>
                <a:latin typeface="+mn-lt"/>
                <a:cs typeface="Arial" panose="020B0604020202020204" pitchFamily="34" charset="0"/>
              </a:rPr>
              <a:t>Mindfulness training dependent improvements in Digit Symbol Substitution Test </a:t>
            </a:r>
            <a:r>
              <a:rPr lang="en-US" sz="4000" b="1" dirty="0">
                <a:solidFill>
                  <a:prstClr val="black"/>
                </a:solidFill>
                <a:cs typeface="Arial" panose="020B0604020202020204" pitchFamily="34" charset="0"/>
              </a:rPr>
              <a:t>were associated with </a:t>
            </a:r>
            <a:r>
              <a:rPr lang="el-GR" sz="4000" b="1" dirty="0"/>
              <a:t>Δ </a:t>
            </a:r>
            <a:r>
              <a:rPr lang="en-US" sz="4000" b="1" dirty="0"/>
              <a:t>connectivity strength between the posteromedial cortex and the hippocampus </a:t>
            </a:r>
            <a:endParaRPr lang="en-US" sz="4000" dirty="0">
              <a:latin typeface="+mn-lt"/>
            </a:endParaRPr>
          </a:p>
        </p:txBody>
      </p:sp>
      <p:sp>
        <p:nvSpPr>
          <p:cNvPr id="16" name="Rectangle 15">
            <a:extLst>
              <a:ext uri="{FF2B5EF4-FFF2-40B4-BE49-F238E27FC236}">
                <a16:creationId xmlns:a16="http://schemas.microsoft.com/office/drawing/2014/main" id="{5A75CA12-C725-2247-B00B-1C4351E5D422}"/>
              </a:ext>
            </a:extLst>
          </p:cNvPr>
          <p:cNvSpPr/>
          <p:nvPr/>
        </p:nvSpPr>
        <p:spPr>
          <a:xfrm>
            <a:off x="30327255" y="17012768"/>
            <a:ext cx="12677794" cy="1938992"/>
          </a:xfrm>
          <a:prstGeom prst="rect">
            <a:avLst/>
          </a:prstGeom>
        </p:spPr>
        <p:txBody>
          <a:bodyPr wrap="square">
            <a:spAutoFit/>
          </a:bodyPr>
          <a:lstStyle/>
          <a:p>
            <a:r>
              <a:rPr lang="en-US" sz="4000" b="1" dirty="0">
                <a:solidFill>
                  <a:prstClr val="black"/>
                </a:solidFill>
                <a:cs typeface="Arial" panose="020B0604020202020204" pitchFamily="34" charset="0"/>
              </a:rPr>
              <a:t>Mindfulness training dependent improvements in Digit Symbol Substitution Test are associated with </a:t>
            </a:r>
            <a:r>
              <a:rPr lang="el-GR" sz="4000" b="1" dirty="0"/>
              <a:t>Δ</a:t>
            </a:r>
            <a:r>
              <a:rPr lang="en-US" sz="4000" b="1" dirty="0"/>
              <a:t> gray matter volume in the hippocampus</a:t>
            </a:r>
          </a:p>
        </p:txBody>
      </p:sp>
      <p:graphicFrame>
        <p:nvGraphicFramePr>
          <p:cNvPr id="33" name="Chart 32">
            <a:extLst>
              <a:ext uri="{FF2B5EF4-FFF2-40B4-BE49-F238E27FC236}">
                <a16:creationId xmlns:a16="http://schemas.microsoft.com/office/drawing/2014/main" id="{91FA6FA0-C270-304D-B99B-EF04358004F9}"/>
              </a:ext>
            </a:extLst>
          </p:cNvPr>
          <p:cNvGraphicFramePr>
            <a:graphicFrameLocks/>
          </p:cNvGraphicFramePr>
          <p:nvPr>
            <p:extLst>
              <p:ext uri="{D42A27DB-BD31-4B8C-83A1-F6EECF244321}">
                <p14:modId xmlns:p14="http://schemas.microsoft.com/office/powerpoint/2010/main" val="1278144881"/>
              </p:ext>
            </p:extLst>
          </p:nvPr>
        </p:nvGraphicFramePr>
        <p:xfrm>
          <a:off x="30225187" y="10381161"/>
          <a:ext cx="11565124" cy="619990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6" name="Chart 35">
            <a:extLst>
              <a:ext uri="{FF2B5EF4-FFF2-40B4-BE49-F238E27FC236}">
                <a16:creationId xmlns:a16="http://schemas.microsoft.com/office/drawing/2014/main" id="{A96A2D04-189E-E844-870F-4268FE62CD0B}"/>
              </a:ext>
            </a:extLst>
          </p:cNvPr>
          <p:cNvGraphicFramePr>
            <a:graphicFrameLocks/>
          </p:cNvGraphicFramePr>
          <p:nvPr>
            <p:extLst>
              <p:ext uri="{D42A27DB-BD31-4B8C-83A1-F6EECF244321}">
                <p14:modId xmlns:p14="http://schemas.microsoft.com/office/powerpoint/2010/main" val="3766715081"/>
              </p:ext>
            </p:extLst>
          </p:nvPr>
        </p:nvGraphicFramePr>
        <p:xfrm>
          <a:off x="30225187" y="18919726"/>
          <a:ext cx="11565124" cy="6434880"/>
        </p:xfrm>
        <a:graphic>
          <a:graphicData uri="http://schemas.openxmlformats.org/drawingml/2006/chart">
            <c:chart xmlns:c="http://schemas.openxmlformats.org/drawingml/2006/chart" xmlns:r="http://schemas.openxmlformats.org/officeDocument/2006/relationships" r:id="rId14"/>
          </a:graphicData>
        </a:graphic>
      </p:graphicFrame>
      <p:sp>
        <p:nvSpPr>
          <p:cNvPr id="19" name="TextBox 18">
            <a:extLst>
              <a:ext uri="{FF2B5EF4-FFF2-40B4-BE49-F238E27FC236}">
                <a16:creationId xmlns:a16="http://schemas.microsoft.com/office/drawing/2014/main" id="{862A27DB-CE53-6647-94AD-8A54BB4352C6}"/>
              </a:ext>
            </a:extLst>
          </p:cNvPr>
          <p:cNvSpPr txBox="1"/>
          <p:nvPr/>
        </p:nvSpPr>
        <p:spPr>
          <a:xfrm>
            <a:off x="714375" y="31944000"/>
            <a:ext cx="1019831" cy="707886"/>
          </a:xfrm>
          <a:prstGeom prst="rect">
            <a:avLst/>
          </a:prstGeom>
          <a:noFill/>
        </p:spPr>
        <p:txBody>
          <a:bodyPr wrap="none" rtlCol="0">
            <a:spAutoFit/>
          </a:bodyPr>
          <a:lstStyle/>
          <a:p>
            <a:r>
              <a:rPr lang="en-US" sz="4000" b="1" dirty="0"/>
              <a:t>D63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16246</TotalTime>
  <Words>616</Words>
  <Application>Microsoft Macintosh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Birmingham</dc:creator>
  <cp:lastModifiedBy>Sevinc, Gunes</cp:lastModifiedBy>
  <cp:revision>432</cp:revision>
  <cp:lastPrinted>2018-03-19T20:19:08Z</cp:lastPrinted>
  <dcterms:created xsi:type="dcterms:W3CDTF">2013-03-14T19:28:20Z</dcterms:created>
  <dcterms:modified xsi:type="dcterms:W3CDTF">2020-05-01T01:04:03Z</dcterms:modified>
</cp:coreProperties>
</file>