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E317"/>
    <a:srgbClr val="1414E0"/>
    <a:srgbClr val="00483F"/>
    <a:srgbClr val="116759"/>
    <a:srgbClr val="008000"/>
    <a:srgbClr val="13392A"/>
    <a:srgbClr val="004B42"/>
    <a:srgbClr val="143267"/>
    <a:srgbClr val="650E16"/>
    <a:srgbClr val="1738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6"/>
    <p:restoredTop sz="94649"/>
  </p:normalViewPr>
  <p:slideViewPr>
    <p:cSldViewPr snapToGrid="0" snapToObjects="1">
      <p:cViewPr>
        <p:scale>
          <a:sx n="30" d="100"/>
          <a:sy n="30" d="100"/>
        </p:scale>
        <p:origin x="732" y="-420"/>
      </p:cViewPr>
      <p:guideLst/>
    </p:cSldViewPr>
  </p:slideViewPr>
  <p:notesTextViewPr>
    <p:cViewPr>
      <p:scale>
        <a:sx n="1" d="1"/>
        <a:sy n="1" d="1"/>
      </p:scale>
      <p:origin x="0" y="0"/>
    </p:cViewPr>
  </p:notesTextViewPr>
  <p:notesViewPr>
    <p:cSldViewPr snapToGrid="0" snapToObjects="1" showGuides="1">
      <p:cViewPr varScale="1">
        <p:scale>
          <a:sx n="111" d="100"/>
          <a:sy n="111" d="100"/>
        </p:scale>
        <p:origin x="2976" y="22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2CE40-023D-E144-8F8A-99D682DB0F07}" type="datetimeFigureOut">
              <a:rPr lang="en-GB" smtClean="0"/>
              <a:t>01/05/2020</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A7415-FB3C-AD47-B9A8-0742F1A15E77}" type="slidenum">
              <a:rPr lang="en-GB" smtClean="0"/>
              <a:t>‹#›</a:t>
            </a:fld>
            <a:endParaRPr lang="en-GB"/>
          </a:p>
        </p:txBody>
      </p:sp>
    </p:spTree>
    <p:extLst>
      <p:ext uri="{BB962C8B-B14F-4D97-AF65-F5344CB8AC3E}">
        <p14:creationId xmlns:p14="http://schemas.microsoft.com/office/powerpoint/2010/main" val="1821280532"/>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vertical rules">
    <p:spTree>
      <p:nvGrpSpPr>
        <p:cNvPr id="1" name=""/>
        <p:cNvGrpSpPr/>
        <p:nvPr/>
      </p:nvGrpSpPr>
      <p:grpSpPr>
        <a:xfrm>
          <a:off x="0" y="0"/>
          <a:ext cx="0" cy="0"/>
          <a:chOff x="0" y="0"/>
          <a:chExt cx="0" cy="0"/>
        </a:xfrm>
      </p:grpSpPr>
      <p:sp>
        <p:nvSpPr>
          <p:cNvPr id="2" name="Title 1"/>
          <p:cNvSpPr>
            <a:spLocks noGrp="1"/>
          </p:cNvSpPr>
          <p:nvPr>
            <p:ph type="ctrTitle"/>
          </p:nvPr>
        </p:nvSpPr>
        <p:spPr>
          <a:xfrm>
            <a:off x="1567543" y="5004903"/>
            <a:ext cx="21146153" cy="4539144"/>
          </a:xfrm>
          <a:prstGeom prst="rect">
            <a:avLst/>
          </a:prstGeom>
        </p:spPr>
        <p:txBody>
          <a:bodyPr anchor="t"/>
          <a:lstStyle>
            <a:lvl1pPr algn="l">
              <a:lnSpc>
                <a:spcPts val="12500"/>
              </a:lnSpc>
              <a:defRPr sz="10000" b="1">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84841" y="9883488"/>
            <a:ext cx="21128855" cy="781158"/>
          </a:xfrm>
          <a:prstGeom prst="rect">
            <a:avLst/>
          </a:prstGeom>
        </p:spPr>
        <p:txBody>
          <a:bodyPr anchor="t"/>
          <a:lstStyle>
            <a:lvl1pPr marL="0" indent="0" algn="l">
              <a:buNone/>
              <a:defRPr sz="4600"/>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dirty="0" smtClean="0"/>
              <a:t>Click to edit Master subtitle style</a:t>
            </a:r>
            <a:endParaRPr lang="en-US" dirty="0"/>
          </a:p>
        </p:txBody>
      </p:sp>
      <p:sp>
        <p:nvSpPr>
          <p:cNvPr id="10" name="Text Placeholder 9"/>
          <p:cNvSpPr>
            <a:spLocks noGrp="1"/>
          </p:cNvSpPr>
          <p:nvPr>
            <p:ph type="body" sz="quarter" idx="13"/>
          </p:nvPr>
        </p:nvSpPr>
        <p:spPr>
          <a:xfrm>
            <a:off x="24104600" y="4401459"/>
            <a:ext cx="5181600" cy="1961242"/>
          </a:xfrm>
          <a:prstGeom prst="rect">
            <a:avLst/>
          </a:prstGeom>
        </p:spPr>
        <p:txBody>
          <a:bodyPr/>
          <a:lstStyle>
            <a:lvl1pPr marL="0" indent="0">
              <a:lnSpc>
                <a:spcPct val="100000"/>
              </a:lnSpc>
              <a:spcBef>
                <a:spcPts val="0"/>
              </a:spcBef>
              <a:buFontTx/>
              <a:buNone/>
              <a:defRPr sz="3500">
                <a:solidFill>
                  <a:schemeClr val="bg1"/>
                </a:solidFill>
              </a:defRPr>
            </a:lvl1pPr>
            <a:lvl2pPr marL="1513743" indent="0">
              <a:buFontTx/>
              <a:buNone/>
              <a:defRPr sz="3500">
                <a:solidFill>
                  <a:schemeClr val="bg1"/>
                </a:solidFill>
              </a:defRPr>
            </a:lvl2pPr>
            <a:lvl3pPr marL="3027487" indent="0">
              <a:buFontTx/>
              <a:buNone/>
              <a:defRPr sz="3500">
                <a:solidFill>
                  <a:schemeClr val="bg1"/>
                </a:solidFill>
              </a:defRPr>
            </a:lvl3pPr>
            <a:lvl4pPr marL="4541230" indent="0">
              <a:buFontTx/>
              <a:buNone/>
              <a:defRPr sz="3500">
                <a:solidFill>
                  <a:schemeClr val="bg1"/>
                </a:solidFill>
              </a:defRPr>
            </a:lvl4pPr>
            <a:lvl5pPr marL="6054974" indent="0">
              <a:buFontTx/>
              <a:buNone/>
              <a:defRPr sz="3500">
                <a:solidFill>
                  <a:schemeClr val="bg1"/>
                </a:solidFill>
              </a:defRPr>
            </a:lvl5pPr>
          </a:lstStyle>
          <a:p>
            <a:pPr lvl="0"/>
            <a:r>
              <a:rPr lang="en-US" dirty="0" smtClean="0"/>
              <a:t>Click to edit Master text styles</a:t>
            </a:r>
          </a:p>
        </p:txBody>
      </p:sp>
      <p:sp>
        <p:nvSpPr>
          <p:cNvPr id="12" name="Text Placeholder 11"/>
          <p:cNvSpPr>
            <a:spLocks noGrp="1"/>
          </p:cNvSpPr>
          <p:nvPr>
            <p:ph type="body" sz="quarter" idx="14"/>
          </p:nvPr>
        </p:nvSpPr>
        <p:spPr>
          <a:xfrm>
            <a:off x="18669000" y="42143363"/>
            <a:ext cx="10617200" cy="477837"/>
          </a:xfrm>
          <a:prstGeom prst="rect">
            <a:avLst/>
          </a:prstGeom>
        </p:spPr>
        <p:txBody>
          <a:bodyPr/>
          <a:lstStyle>
            <a:lvl1pPr marL="0" indent="0" algn="r">
              <a:buNone/>
              <a:defRPr sz="3000">
                <a:solidFill>
                  <a:schemeClr val="bg1"/>
                </a:solidFill>
              </a:defRPr>
            </a:lvl1pPr>
            <a:lvl2pPr marL="1513743" indent="0" algn="r">
              <a:buNone/>
              <a:defRPr sz="3000">
                <a:solidFill>
                  <a:schemeClr val="bg1"/>
                </a:solidFill>
              </a:defRPr>
            </a:lvl2pPr>
            <a:lvl3pPr marL="3027487" indent="0" algn="r">
              <a:buNone/>
              <a:defRPr sz="3000">
                <a:solidFill>
                  <a:schemeClr val="bg1"/>
                </a:solidFill>
              </a:defRPr>
            </a:lvl3pPr>
            <a:lvl4pPr marL="4541230" indent="0" algn="r">
              <a:buNone/>
              <a:defRPr sz="3000">
                <a:solidFill>
                  <a:schemeClr val="bg1"/>
                </a:solidFill>
              </a:defRPr>
            </a:lvl4pPr>
            <a:lvl5pPr marL="6054974" indent="0" algn="r">
              <a:buNone/>
              <a:defRPr sz="3000">
                <a:solidFill>
                  <a:schemeClr val="bg1"/>
                </a:solidFill>
              </a:defRPr>
            </a:lvl5pPr>
          </a:lstStyle>
          <a:p>
            <a:pPr lvl="0"/>
            <a:r>
              <a:rPr lang="en-US" dirty="0" smtClean="0"/>
              <a:t>Click to edit Master text styles</a:t>
            </a:r>
          </a:p>
        </p:txBody>
      </p:sp>
      <p:sp>
        <p:nvSpPr>
          <p:cNvPr id="14" name="Content Placeholder 13"/>
          <p:cNvSpPr>
            <a:spLocks noGrp="1"/>
          </p:cNvSpPr>
          <p:nvPr>
            <p:ph sz="quarter" idx="15"/>
          </p:nvPr>
        </p:nvSpPr>
        <p:spPr>
          <a:xfrm>
            <a:off x="1312863" y="16180816"/>
            <a:ext cx="13428662" cy="9423400"/>
          </a:xfrm>
          <a:prstGeom prst="rect">
            <a:avLst/>
          </a:prstGeom>
        </p:spPr>
        <p:txBody>
          <a:bodyPr lIns="360000" tIns="46800" rIns="360000"/>
          <a:lstStyle>
            <a:lvl1pPr marL="0" indent="0">
              <a:spcBef>
                <a:spcPts val="0"/>
              </a:spcBef>
              <a:spcAft>
                <a:spcPts val="3311"/>
              </a:spcAft>
              <a:buNone/>
              <a:defRPr sz="4200" b="1">
                <a:solidFill>
                  <a:schemeClr val="accent1"/>
                </a:solidFill>
              </a:defRPr>
            </a:lvl1pPr>
            <a:lvl2pPr marL="0" indent="0">
              <a:lnSpc>
                <a:spcPct val="100000"/>
              </a:lnSpc>
              <a:spcBef>
                <a:spcPts val="0"/>
              </a:spcBef>
              <a:spcAft>
                <a:spcPts val="4200"/>
              </a:spcAft>
              <a:buNone/>
              <a:defRPr sz="4000"/>
            </a:lvl2pPr>
            <a:lvl3pPr marL="360000">
              <a:defRPr sz="4000"/>
            </a:lvl3pPr>
            <a:lvl4pPr marL="360000">
              <a:defRPr sz="3200"/>
            </a:lvl4pPr>
            <a:lvl5pPr marL="360000">
              <a:defRPr sz="3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9"/>
          <p:cNvSpPr>
            <a:spLocks noGrp="1"/>
          </p:cNvSpPr>
          <p:nvPr>
            <p:ph type="body" sz="quarter" idx="16"/>
          </p:nvPr>
        </p:nvSpPr>
        <p:spPr>
          <a:xfrm>
            <a:off x="1584325" y="10683113"/>
            <a:ext cx="21129371" cy="784225"/>
          </a:xfrm>
          <a:prstGeom prst="rect">
            <a:avLst/>
          </a:prstGeom>
        </p:spPr>
        <p:txBody>
          <a:bodyPr/>
          <a:lstStyle>
            <a:lvl1pPr marL="0" indent="0">
              <a:buNone/>
              <a:defRPr sz="2600"/>
            </a:lvl1pPr>
          </a:lstStyle>
          <a:p>
            <a:pPr lvl="0"/>
            <a:r>
              <a:rPr lang="en-US" dirty="0" smtClean="0"/>
              <a:t>Click to edit Master text styles</a:t>
            </a:r>
          </a:p>
        </p:txBody>
      </p:sp>
      <p:sp>
        <p:nvSpPr>
          <p:cNvPr id="22" name="Text Placeholder 21"/>
          <p:cNvSpPr>
            <a:spLocks noGrp="1"/>
          </p:cNvSpPr>
          <p:nvPr>
            <p:ph type="body" sz="quarter" idx="17"/>
          </p:nvPr>
        </p:nvSpPr>
        <p:spPr>
          <a:xfrm>
            <a:off x="1312863" y="38894657"/>
            <a:ext cx="13428662" cy="2021568"/>
          </a:xfrm>
          <a:prstGeom prst="rect">
            <a:avLst/>
          </a:prstGeom>
        </p:spPr>
        <p:txBody>
          <a:bodyPr lIns="720000" tIns="46800" rIns="720000"/>
          <a:lstStyle>
            <a:lvl1pPr marL="0" indent="0">
              <a:lnSpc>
                <a:spcPct val="100000"/>
              </a:lnSpc>
              <a:buNone/>
              <a:defRPr sz="3400">
                <a:solidFill>
                  <a:schemeClr val="accent2"/>
                </a:solidFill>
              </a:defRPr>
            </a:lvl1pPr>
            <a:lvl2pPr>
              <a:defRPr sz="3400">
                <a:solidFill>
                  <a:schemeClr val="accent2"/>
                </a:solidFill>
              </a:defRPr>
            </a:lvl2pPr>
            <a:lvl3pPr>
              <a:defRPr sz="3400">
                <a:solidFill>
                  <a:schemeClr val="accent2"/>
                </a:solidFill>
              </a:defRPr>
            </a:lvl3pPr>
            <a:lvl4pPr>
              <a:defRPr sz="3400">
                <a:solidFill>
                  <a:schemeClr val="accent2"/>
                </a:solidFill>
              </a:defRPr>
            </a:lvl4pPr>
            <a:lvl5pPr>
              <a:defRPr sz="3400">
                <a:solidFill>
                  <a:schemeClr val="accent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8"/>
          </p:nvPr>
        </p:nvSpPr>
        <p:spPr>
          <a:xfrm>
            <a:off x="13477875" y="785813"/>
            <a:ext cx="11174413" cy="2195512"/>
          </a:xfrm>
          <a:prstGeom prst="rect">
            <a:avLst/>
          </a:prstGeom>
        </p:spPr>
        <p:txBody>
          <a:bodyPr/>
          <a:lstStyle/>
          <a:p>
            <a:endParaRPr lang="en-GB" dirty="0"/>
          </a:p>
        </p:txBody>
      </p:sp>
      <p:cxnSp>
        <p:nvCxnSpPr>
          <p:cNvPr id="11" name="Straight Connector 10"/>
          <p:cNvCxnSpPr/>
          <p:nvPr userDrawn="1"/>
        </p:nvCxnSpPr>
        <p:spPr>
          <a:xfrm flipV="1">
            <a:off x="15125660" y="12004675"/>
            <a:ext cx="24338" cy="28911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29286200" y="12004675"/>
            <a:ext cx="0" cy="28911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939800" y="12004675"/>
            <a:ext cx="0" cy="28911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20"/>
          </p:nvPr>
        </p:nvSpPr>
        <p:spPr>
          <a:xfrm>
            <a:off x="1312863" y="26387425"/>
            <a:ext cx="13428662" cy="5780088"/>
          </a:xfrm>
          <a:prstGeom prst="rect">
            <a:avLst/>
          </a:prstGeom>
        </p:spPr>
        <p:txBody>
          <a:bodyPr/>
          <a:lstStyle>
            <a:lvl2pPr marL="1513743" indent="0">
              <a:buNone/>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13"/>
          <p:cNvSpPr>
            <a:spLocks noGrp="1"/>
          </p:cNvSpPr>
          <p:nvPr>
            <p:ph sz="quarter" idx="21"/>
          </p:nvPr>
        </p:nvSpPr>
        <p:spPr>
          <a:xfrm>
            <a:off x="1312863" y="12004675"/>
            <a:ext cx="13428662" cy="3437811"/>
          </a:xfrm>
          <a:prstGeom prst="rect">
            <a:avLst/>
          </a:prstGeom>
          <a:solidFill>
            <a:schemeClr val="accent6">
              <a:alpha val="50000"/>
            </a:schemeClr>
          </a:solidFill>
        </p:spPr>
        <p:txBody>
          <a:bodyPr lIns="360000" tIns="360000" rIns="360000" bIns="360000"/>
          <a:lstStyle>
            <a:lvl1pPr marL="0" indent="0">
              <a:spcBef>
                <a:spcPts val="0"/>
              </a:spcBef>
              <a:spcAft>
                <a:spcPts val="3311"/>
              </a:spcAft>
              <a:buNone/>
              <a:defRPr sz="4200" b="1">
                <a:solidFill>
                  <a:schemeClr val="bg1"/>
                </a:solidFill>
              </a:defRPr>
            </a:lvl1pPr>
            <a:lvl2pPr marL="0" indent="0">
              <a:lnSpc>
                <a:spcPct val="100000"/>
              </a:lnSpc>
              <a:spcBef>
                <a:spcPts val="0"/>
              </a:spcBef>
              <a:spcAft>
                <a:spcPts val="4200"/>
              </a:spcAft>
              <a:buNone/>
              <a:defRPr sz="4000"/>
            </a:lvl2pPr>
            <a:lvl3pPr marL="360000">
              <a:defRPr sz="4000"/>
            </a:lvl3pPr>
            <a:lvl4pPr marL="360000">
              <a:defRPr sz="3200"/>
            </a:lvl4pPr>
            <a:lvl5pPr marL="360000">
              <a:defRPr sz="3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TextBox 20"/>
          <p:cNvSpPr txBox="1"/>
          <p:nvPr userDrawn="1"/>
        </p:nvSpPr>
        <p:spPr>
          <a:xfrm>
            <a:off x="-8969829" y="38227574"/>
            <a:ext cx="8229600" cy="1938992"/>
          </a:xfrm>
          <a:prstGeom prst="rect">
            <a:avLst/>
          </a:prstGeom>
          <a:noFill/>
        </p:spPr>
        <p:txBody>
          <a:bodyPr wrap="square" rtlCol="0">
            <a:spAutoFit/>
          </a:bodyPr>
          <a:lstStyle/>
          <a:p>
            <a:pPr algn="r"/>
            <a:r>
              <a:rPr lang="en-GB" sz="4000" baseline="0" dirty="0" smtClean="0">
                <a:solidFill>
                  <a:schemeClr val="accent3">
                    <a:lumMod val="60000"/>
                    <a:lumOff val="40000"/>
                  </a:schemeClr>
                </a:solidFill>
              </a:rPr>
              <a:t>Vertical rules optional, </a:t>
            </a:r>
            <a:r>
              <a:rPr lang="en-GB" sz="4000" baseline="0" smtClean="0">
                <a:solidFill>
                  <a:schemeClr val="accent3">
                    <a:lumMod val="60000"/>
                    <a:lumOff val="40000"/>
                  </a:schemeClr>
                </a:solidFill>
              </a:rPr>
              <a:t>but encouraged (choose the other ‘slide layout’ if you don’t want them)</a:t>
            </a:r>
            <a:endParaRPr lang="en-GB" sz="4000" baseline="0" dirty="0" smtClean="0">
              <a:solidFill>
                <a:schemeClr val="accent3">
                  <a:lumMod val="60000"/>
                  <a:lumOff val="40000"/>
                </a:schemeClr>
              </a:solidFill>
            </a:endParaRPr>
          </a:p>
        </p:txBody>
      </p:sp>
      <p:sp>
        <p:nvSpPr>
          <p:cNvPr id="16" name="Picture Placeholder 4"/>
          <p:cNvSpPr>
            <a:spLocks noGrp="1"/>
          </p:cNvSpPr>
          <p:nvPr>
            <p:ph type="pic" sz="quarter" idx="26"/>
          </p:nvPr>
        </p:nvSpPr>
        <p:spPr>
          <a:xfrm>
            <a:off x="24104600" y="6638585"/>
            <a:ext cx="2136136" cy="2195512"/>
          </a:xfrm>
          <a:prstGeom prst="rect">
            <a:avLst/>
          </a:prstGeom>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vertical rules">
    <p:spTree>
      <p:nvGrpSpPr>
        <p:cNvPr id="1" name=""/>
        <p:cNvGrpSpPr/>
        <p:nvPr/>
      </p:nvGrpSpPr>
      <p:grpSpPr>
        <a:xfrm>
          <a:off x="0" y="0"/>
          <a:ext cx="0" cy="0"/>
          <a:chOff x="0" y="0"/>
          <a:chExt cx="0" cy="0"/>
        </a:xfrm>
      </p:grpSpPr>
      <p:sp>
        <p:nvSpPr>
          <p:cNvPr id="2" name="Title 1"/>
          <p:cNvSpPr>
            <a:spLocks noGrp="1"/>
          </p:cNvSpPr>
          <p:nvPr>
            <p:ph type="ctrTitle"/>
          </p:nvPr>
        </p:nvSpPr>
        <p:spPr>
          <a:xfrm>
            <a:off x="1567543" y="5004903"/>
            <a:ext cx="21146153" cy="4539144"/>
          </a:xfrm>
          <a:prstGeom prst="rect">
            <a:avLst/>
          </a:prstGeom>
        </p:spPr>
        <p:txBody>
          <a:bodyPr anchor="t"/>
          <a:lstStyle>
            <a:lvl1pPr algn="l">
              <a:lnSpc>
                <a:spcPts val="12500"/>
              </a:lnSpc>
              <a:defRPr sz="10000" b="1">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84841" y="9883488"/>
            <a:ext cx="21128855" cy="781158"/>
          </a:xfrm>
          <a:prstGeom prst="rect">
            <a:avLst/>
          </a:prstGeom>
        </p:spPr>
        <p:txBody>
          <a:bodyPr anchor="t"/>
          <a:lstStyle>
            <a:lvl1pPr marL="0" indent="0" algn="l">
              <a:buNone/>
              <a:defRPr sz="4600"/>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dirty="0" smtClean="0"/>
              <a:t>Click to edit Master subtitle style</a:t>
            </a:r>
            <a:endParaRPr lang="en-US" dirty="0"/>
          </a:p>
        </p:txBody>
      </p:sp>
      <p:sp>
        <p:nvSpPr>
          <p:cNvPr id="12" name="Text Placeholder 11"/>
          <p:cNvSpPr>
            <a:spLocks noGrp="1"/>
          </p:cNvSpPr>
          <p:nvPr>
            <p:ph type="body" sz="quarter" idx="14"/>
          </p:nvPr>
        </p:nvSpPr>
        <p:spPr>
          <a:xfrm>
            <a:off x="18669000" y="42143363"/>
            <a:ext cx="10617200" cy="477837"/>
          </a:xfrm>
          <a:prstGeom prst="rect">
            <a:avLst/>
          </a:prstGeom>
        </p:spPr>
        <p:txBody>
          <a:bodyPr/>
          <a:lstStyle>
            <a:lvl1pPr marL="0" indent="0" algn="r">
              <a:buNone/>
              <a:defRPr sz="3000">
                <a:solidFill>
                  <a:schemeClr val="bg1"/>
                </a:solidFill>
              </a:defRPr>
            </a:lvl1pPr>
            <a:lvl2pPr marL="1513743" indent="0" algn="r">
              <a:buNone/>
              <a:defRPr sz="3000">
                <a:solidFill>
                  <a:schemeClr val="bg1"/>
                </a:solidFill>
              </a:defRPr>
            </a:lvl2pPr>
            <a:lvl3pPr marL="3027487" indent="0" algn="r">
              <a:buNone/>
              <a:defRPr sz="3000">
                <a:solidFill>
                  <a:schemeClr val="bg1"/>
                </a:solidFill>
              </a:defRPr>
            </a:lvl3pPr>
            <a:lvl4pPr marL="4541230" indent="0" algn="r">
              <a:buNone/>
              <a:defRPr sz="3000">
                <a:solidFill>
                  <a:schemeClr val="bg1"/>
                </a:solidFill>
              </a:defRPr>
            </a:lvl4pPr>
            <a:lvl5pPr marL="6054974" indent="0" algn="r">
              <a:buNone/>
              <a:defRPr sz="3000">
                <a:solidFill>
                  <a:schemeClr val="bg1"/>
                </a:solidFill>
              </a:defRPr>
            </a:lvl5pPr>
          </a:lstStyle>
          <a:p>
            <a:pPr lvl="0"/>
            <a:r>
              <a:rPr lang="en-US" dirty="0" smtClean="0"/>
              <a:t>Click to edit Master text styles</a:t>
            </a:r>
          </a:p>
        </p:txBody>
      </p:sp>
      <p:sp>
        <p:nvSpPr>
          <p:cNvPr id="14" name="Content Placeholder 13"/>
          <p:cNvSpPr>
            <a:spLocks noGrp="1"/>
          </p:cNvSpPr>
          <p:nvPr>
            <p:ph sz="quarter" idx="15"/>
          </p:nvPr>
        </p:nvSpPr>
        <p:spPr>
          <a:xfrm>
            <a:off x="1312863" y="16180816"/>
            <a:ext cx="13428662" cy="9423400"/>
          </a:xfrm>
          <a:prstGeom prst="rect">
            <a:avLst/>
          </a:prstGeom>
        </p:spPr>
        <p:txBody>
          <a:bodyPr lIns="360000" tIns="46800" rIns="360000"/>
          <a:lstStyle>
            <a:lvl1pPr marL="0" indent="0">
              <a:spcBef>
                <a:spcPts val="0"/>
              </a:spcBef>
              <a:spcAft>
                <a:spcPts val="3311"/>
              </a:spcAft>
              <a:buNone/>
              <a:defRPr sz="4200" b="1">
                <a:solidFill>
                  <a:schemeClr val="accent1"/>
                </a:solidFill>
              </a:defRPr>
            </a:lvl1pPr>
            <a:lvl2pPr marL="0" indent="0">
              <a:lnSpc>
                <a:spcPct val="100000"/>
              </a:lnSpc>
              <a:spcBef>
                <a:spcPts val="0"/>
              </a:spcBef>
              <a:spcAft>
                <a:spcPts val="4200"/>
              </a:spcAft>
              <a:buNone/>
              <a:defRPr sz="4000"/>
            </a:lvl2pPr>
            <a:lvl3pPr marL="360000">
              <a:defRPr sz="4000"/>
            </a:lvl3pPr>
            <a:lvl4pPr marL="360000">
              <a:defRPr sz="3200"/>
            </a:lvl4pPr>
            <a:lvl5pPr marL="360000">
              <a:defRPr sz="3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9"/>
          <p:cNvSpPr>
            <a:spLocks noGrp="1"/>
          </p:cNvSpPr>
          <p:nvPr>
            <p:ph type="body" sz="quarter" idx="16"/>
          </p:nvPr>
        </p:nvSpPr>
        <p:spPr>
          <a:xfrm>
            <a:off x="1584325" y="10683113"/>
            <a:ext cx="21129371" cy="784225"/>
          </a:xfrm>
          <a:prstGeom prst="rect">
            <a:avLst/>
          </a:prstGeom>
        </p:spPr>
        <p:txBody>
          <a:bodyPr/>
          <a:lstStyle>
            <a:lvl1pPr marL="0" indent="0">
              <a:buNone/>
              <a:defRPr sz="2600"/>
            </a:lvl1pPr>
          </a:lstStyle>
          <a:p>
            <a:pPr lvl="0"/>
            <a:r>
              <a:rPr lang="en-US" dirty="0" smtClean="0"/>
              <a:t>Click to edit Master </a:t>
            </a:r>
            <a:r>
              <a:rPr lang="en-US" smtClean="0"/>
              <a:t>text styles</a:t>
            </a:r>
            <a:endParaRPr lang="en-US" dirty="0" smtClean="0"/>
          </a:p>
        </p:txBody>
      </p:sp>
      <p:sp>
        <p:nvSpPr>
          <p:cNvPr id="22" name="Text Placeholder 21"/>
          <p:cNvSpPr>
            <a:spLocks noGrp="1"/>
          </p:cNvSpPr>
          <p:nvPr>
            <p:ph type="body" sz="quarter" idx="17"/>
          </p:nvPr>
        </p:nvSpPr>
        <p:spPr>
          <a:xfrm>
            <a:off x="1312863" y="38894657"/>
            <a:ext cx="13428662" cy="2021568"/>
          </a:xfrm>
          <a:prstGeom prst="rect">
            <a:avLst/>
          </a:prstGeom>
        </p:spPr>
        <p:txBody>
          <a:bodyPr lIns="720000" tIns="46800" rIns="720000"/>
          <a:lstStyle>
            <a:lvl1pPr marL="0" indent="0">
              <a:lnSpc>
                <a:spcPct val="100000"/>
              </a:lnSpc>
              <a:buNone/>
              <a:defRPr sz="3400">
                <a:solidFill>
                  <a:schemeClr val="accent2"/>
                </a:solidFill>
              </a:defRPr>
            </a:lvl1pPr>
            <a:lvl2pPr>
              <a:defRPr sz="3400">
                <a:solidFill>
                  <a:schemeClr val="accent2"/>
                </a:solidFill>
              </a:defRPr>
            </a:lvl2pPr>
            <a:lvl3pPr>
              <a:defRPr sz="3400">
                <a:solidFill>
                  <a:schemeClr val="accent2"/>
                </a:solidFill>
              </a:defRPr>
            </a:lvl3pPr>
            <a:lvl4pPr>
              <a:defRPr sz="3400">
                <a:solidFill>
                  <a:schemeClr val="accent2"/>
                </a:solidFill>
              </a:defRPr>
            </a:lvl4pPr>
            <a:lvl5pPr>
              <a:defRPr sz="3400">
                <a:solidFill>
                  <a:schemeClr val="accent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8"/>
          </p:nvPr>
        </p:nvSpPr>
        <p:spPr>
          <a:xfrm>
            <a:off x="13477875" y="785813"/>
            <a:ext cx="11174413" cy="2195512"/>
          </a:xfrm>
          <a:prstGeom prst="rect">
            <a:avLst/>
          </a:prstGeom>
        </p:spPr>
        <p:txBody>
          <a:bodyPr/>
          <a:lstStyle/>
          <a:p>
            <a:endParaRPr lang="en-GB" dirty="0"/>
          </a:p>
        </p:txBody>
      </p:sp>
      <p:sp>
        <p:nvSpPr>
          <p:cNvPr id="8" name="Content Placeholder 7"/>
          <p:cNvSpPr>
            <a:spLocks noGrp="1"/>
          </p:cNvSpPr>
          <p:nvPr>
            <p:ph sz="quarter" idx="20"/>
          </p:nvPr>
        </p:nvSpPr>
        <p:spPr>
          <a:xfrm>
            <a:off x="1312863" y="26387425"/>
            <a:ext cx="13428662" cy="5780088"/>
          </a:xfrm>
          <a:prstGeom prst="rect">
            <a:avLst/>
          </a:prstGeom>
        </p:spPr>
        <p:txBody>
          <a:bodyPr/>
          <a:lstStyle>
            <a:lvl2pPr marL="1513743" indent="0">
              <a:buNone/>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13"/>
          <p:cNvSpPr>
            <a:spLocks noGrp="1"/>
          </p:cNvSpPr>
          <p:nvPr>
            <p:ph sz="quarter" idx="21"/>
          </p:nvPr>
        </p:nvSpPr>
        <p:spPr>
          <a:xfrm>
            <a:off x="1312863" y="12004675"/>
            <a:ext cx="13428662" cy="3437811"/>
          </a:xfrm>
          <a:prstGeom prst="rect">
            <a:avLst/>
          </a:prstGeom>
          <a:solidFill>
            <a:schemeClr val="accent6">
              <a:alpha val="50000"/>
            </a:schemeClr>
          </a:solidFill>
        </p:spPr>
        <p:txBody>
          <a:bodyPr lIns="360000" tIns="360000" rIns="360000" bIns="360000"/>
          <a:lstStyle>
            <a:lvl1pPr marL="0" indent="0">
              <a:spcBef>
                <a:spcPts val="0"/>
              </a:spcBef>
              <a:spcAft>
                <a:spcPts val="3311"/>
              </a:spcAft>
              <a:buNone/>
              <a:defRPr sz="4200" b="1">
                <a:solidFill>
                  <a:schemeClr val="bg1"/>
                </a:solidFill>
              </a:defRPr>
            </a:lvl1pPr>
            <a:lvl2pPr marL="0" indent="0">
              <a:lnSpc>
                <a:spcPct val="100000"/>
              </a:lnSpc>
              <a:spcBef>
                <a:spcPts val="0"/>
              </a:spcBef>
              <a:spcAft>
                <a:spcPts val="4200"/>
              </a:spcAft>
              <a:buNone/>
              <a:defRPr sz="4000"/>
            </a:lvl2pPr>
            <a:lvl3pPr marL="360000">
              <a:defRPr sz="4000"/>
            </a:lvl3pPr>
            <a:lvl4pPr marL="360000">
              <a:defRPr sz="3200"/>
            </a:lvl4pPr>
            <a:lvl5pPr marL="360000">
              <a:defRPr sz="3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ext Placeholder 9"/>
          <p:cNvSpPr>
            <a:spLocks noGrp="1"/>
          </p:cNvSpPr>
          <p:nvPr>
            <p:ph type="body" sz="quarter" idx="13"/>
          </p:nvPr>
        </p:nvSpPr>
        <p:spPr>
          <a:xfrm>
            <a:off x="24104600" y="4401459"/>
            <a:ext cx="5181600" cy="1961242"/>
          </a:xfrm>
          <a:prstGeom prst="rect">
            <a:avLst/>
          </a:prstGeom>
        </p:spPr>
        <p:txBody>
          <a:bodyPr/>
          <a:lstStyle>
            <a:lvl1pPr marL="0" indent="0">
              <a:lnSpc>
                <a:spcPct val="100000"/>
              </a:lnSpc>
              <a:spcBef>
                <a:spcPts val="0"/>
              </a:spcBef>
              <a:buFontTx/>
              <a:buNone/>
              <a:defRPr sz="3500">
                <a:solidFill>
                  <a:schemeClr val="bg1"/>
                </a:solidFill>
              </a:defRPr>
            </a:lvl1pPr>
            <a:lvl2pPr marL="1513743" indent="0">
              <a:buFontTx/>
              <a:buNone/>
              <a:defRPr sz="3500">
                <a:solidFill>
                  <a:schemeClr val="bg1"/>
                </a:solidFill>
              </a:defRPr>
            </a:lvl2pPr>
            <a:lvl3pPr marL="3027487" indent="0">
              <a:buFontTx/>
              <a:buNone/>
              <a:defRPr sz="3500">
                <a:solidFill>
                  <a:schemeClr val="bg1"/>
                </a:solidFill>
              </a:defRPr>
            </a:lvl3pPr>
            <a:lvl4pPr marL="4541230" indent="0">
              <a:buFontTx/>
              <a:buNone/>
              <a:defRPr sz="3500">
                <a:solidFill>
                  <a:schemeClr val="bg1"/>
                </a:solidFill>
              </a:defRPr>
            </a:lvl4pPr>
            <a:lvl5pPr marL="6054974" indent="0">
              <a:buFontTx/>
              <a:buNone/>
              <a:defRPr sz="3500">
                <a:solidFill>
                  <a:schemeClr val="bg1"/>
                </a:solidFill>
              </a:defRPr>
            </a:lvl5pPr>
          </a:lstStyle>
          <a:p>
            <a:pPr lvl="0"/>
            <a:r>
              <a:rPr lang="en-US" dirty="0" smtClean="0"/>
              <a:t>Click to edit Master text styles</a:t>
            </a:r>
          </a:p>
        </p:txBody>
      </p:sp>
      <p:sp>
        <p:nvSpPr>
          <p:cNvPr id="15" name="Picture Placeholder 4"/>
          <p:cNvSpPr>
            <a:spLocks noGrp="1"/>
          </p:cNvSpPr>
          <p:nvPr>
            <p:ph type="pic" sz="quarter" idx="26"/>
          </p:nvPr>
        </p:nvSpPr>
        <p:spPr>
          <a:xfrm>
            <a:off x="24104600" y="6638585"/>
            <a:ext cx="2136136" cy="2195512"/>
          </a:xfrm>
          <a:prstGeom prst="rect">
            <a:avLst/>
          </a:prstGeo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10363200" y="5921829"/>
            <a:ext cx="9622971" cy="1323439"/>
          </a:xfrm>
          <a:prstGeom prst="rect">
            <a:avLst/>
          </a:prstGeom>
          <a:noFill/>
        </p:spPr>
        <p:txBody>
          <a:bodyPr wrap="square" rtlCol="0">
            <a:spAutoFit/>
          </a:bodyPr>
          <a:lstStyle/>
          <a:p>
            <a:pPr algn="r"/>
            <a:r>
              <a:rPr lang="en-GB" sz="4000" baseline="0" dirty="0" smtClean="0">
                <a:solidFill>
                  <a:schemeClr val="accent2"/>
                </a:solidFill>
              </a:rPr>
              <a:t>Title in sentence case (capitalise first letter)</a:t>
            </a:r>
            <a:endParaRPr lang="en-GB" sz="4000" baseline="0" dirty="0">
              <a:solidFill>
                <a:schemeClr val="accent2"/>
              </a:solidFill>
            </a:endParaRPr>
          </a:p>
        </p:txBody>
      </p:sp>
      <p:sp>
        <p:nvSpPr>
          <p:cNvPr id="4" name="TextBox 3"/>
          <p:cNvSpPr txBox="1"/>
          <p:nvPr userDrawn="1"/>
        </p:nvSpPr>
        <p:spPr>
          <a:xfrm rot="10800000" flipV="1">
            <a:off x="10450285" y="-3226162"/>
            <a:ext cx="16676916" cy="2554545"/>
          </a:xfrm>
          <a:prstGeom prst="rect">
            <a:avLst/>
          </a:prstGeom>
          <a:noFill/>
        </p:spPr>
        <p:txBody>
          <a:bodyPr wrap="square" rtlCol="0">
            <a:spAutoFit/>
          </a:bodyPr>
          <a:lstStyle/>
          <a:p>
            <a:pPr algn="ctr"/>
            <a:r>
              <a:rPr lang="en-GB" sz="4000" baseline="0" dirty="0" smtClean="0">
                <a:solidFill>
                  <a:schemeClr val="accent2"/>
                </a:solidFill>
              </a:rPr>
              <a:t>Logos of collaborators go here (see folder of premade combos). If you add a more exotic logo, either make a raster first with dimensions 310mm x 60mm (export at high resolution) or insert it and use picture format &gt; crop &gt; fit to preserve the size and shape of the box.</a:t>
            </a:r>
            <a:endParaRPr lang="en-GB" sz="4000" baseline="0" dirty="0">
              <a:solidFill>
                <a:schemeClr val="accent2"/>
              </a:solidFill>
            </a:endParaRPr>
          </a:p>
        </p:txBody>
      </p:sp>
      <p:sp>
        <p:nvSpPr>
          <p:cNvPr id="5" name="TextBox 4"/>
          <p:cNvSpPr txBox="1"/>
          <p:nvPr userDrawn="1"/>
        </p:nvSpPr>
        <p:spPr>
          <a:xfrm>
            <a:off x="30741257" y="5921829"/>
            <a:ext cx="9622971" cy="3170099"/>
          </a:xfrm>
          <a:prstGeom prst="rect">
            <a:avLst/>
          </a:prstGeom>
          <a:noFill/>
        </p:spPr>
        <p:txBody>
          <a:bodyPr wrap="square" rtlCol="0">
            <a:spAutoFit/>
          </a:bodyPr>
          <a:lstStyle/>
          <a:p>
            <a:pPr algn="l"/>
            <a:r>
              <a:rPr lang="en-GB" sz="4000" baseline="0" dirty="0" smtClean="0">
                <a:solidFill>
                  <a:schemeClr val="accent2"/>
                </a:solidFill>
              </a:rPr>
              <a:t>Author contact details go here, if you want a QR code, it can go here too.</a:t>
            </a:r>
          </a:p>
          <a:p>
            <a:pPr algn="l"/>
            <a:endParaRPr lang="en-GB" sz="4000" baseline="0" dirty="0" smtClean="0">
              <a:solidFill>
                <a:schemeClr val="accent2"/>
              </a:solidFill>
            </a:endParaRPr>
          </a:p>
          <a:p>
            <a:pPr algn="l"/>
            <a:r>
              <a:rPr lang="en-GB" sz="4000" baseline="0" dirty="0" smtClean="0">
                <a:solidFill>
                  <a:schemeClr val="accent2"/>
                </a:solidFill>
              </a:rPr>
              <a:t>Long email address? Make the font smaller for all content here until it fits.</a:t>
            </a:r>
          </a:p>
        </p:txBody>
      </p:sp>
      <p:sp>
        <p:nvSpPr>
          <p:cNvPr id="6" name="TextBox 5"/>
          <p:cNvSpPr txBox="1"/>
          <p:nvPr userDrawn="1"/>
        </p:nvSpPr>
        <p:spPr>
          <a:xfrm>
            <a:off x="30741257" y="9666513"/>
            <a:ext cx="9622971" cy="3785652"/>
          </a:xfrm>
          <a:prstGeom prst="rect">
            <a:avLst/>
          </a:prstGeom>
          <a:noFill/>
        </p:spPr>
        <p:txBody>
          <a:bodyPr wrap="square" rtlCol="0">
            <a:spAutoFit/>
          </a:bodyPr>
          <a:lstStyle/>
          <a:p>
            <a:pPr algn="l"/>
            <a:r>
              <a:rPr lang="en-GB" sz="4000" baseline="0" dirty="0" smtClean="0">
                <a:solidFill>
                  <a:schemeClr val="accent2"/>
                </a:solidFill>
              </a:rPr>
              <a:t>Long title or many authors?</a:t>
            </a:r>
          </a:p>
          <a:p>
            <a:pPr algn="l"/>
            <a:r>
              <a:rPr lang="en-GB" sz="4000" baseline="0" dirty="0" smtClean="0">
                <a:solidFill>
                  <a:schemeClr val="accent2"/>
                </a:solidFill>
              </a:rPr>
              <a:t>Leave the green box alone. It is ok if the authors and affiliations extend below the bottom of the green block. There should still be 30mm of white space between the affiliations and the content. </a:t>
            </a:r>
          </a:p>
        </p:txBody>
      </p:sp>
      <p:sp>
        <p:nvSpPr>
          <p:cNvPr id="8" name="TextBox 7"/>
          <p:cNvSpPr txBox="1"/>
          <p:nvPr userDrawn="1"/>
        </p:nvSpPr>
        <p:spPr>
          <a:xfrm>
            <a:off x="30741257" y="41505345"/>
            <a:ext cx="9622971" cy="1938992"/>
          </a:xfrm>
          <a:prstGeom prst="rect">
            <a:avLst/>
          </a:prstGeom>
          <a:noFill/>
        </p:spPr>
        <p:txBody>
          <a:bodyPr wrap="square" rtlCol="0">
            <a:spAutoFit/>
          </a:bodyPr>
          <a:lstStyle/>
          <a:p>
            <a:pPr algn="l"/>
            <a:r>
              <a:rPr lang="en-GB" sz="4000" baseline="0" dirty="0" smtClean="0">
                <a:solidFill>
                  <a:schemeClr val="accent2"/>
                </a:solidFill>
              </a:rPr>
              <a:t>URLs about this project, e.g. OSF.</a:t>
            </a:r>
          </a:p>
          <a:p>
            <a:pPr algn="l"/>
            <a:r>
              <a:rPr lang="en-GB" sz="4000" baseline="0" dirty="0" smtClean="0">
                <a:solidFill>
                  <a:schemeClr val="accent2"/>
                </a:solidFill>
              </a:rPr>
              <a:t>nothing to say here? Leave the green bar</a:t>
            </a:r>
          </a:p>
          <a:p>
            <a:pPr algn="l"/>
            <a:r>
              <a:rPr lang="en-GB" sz="4000" baseline="0" dirty="0" smtClean="0">
                <a:solidFill>
                  <a:schemeClr val="accent2"/>
                </a:solidFill>
              </a:rPr>
              <a:t>but remove text. Separator is a •</a:t>
            </a:r>
          </a:p>
        </p:txBody>
      </p:sp>
      <p:sp>
        <p:nvSpPr>
          <p:cNvPr id="9" name="TextBox 8"/>
          <p:cNvSpPr txBox="1"/>
          <p:nvPr userDrawn="1"/>
        </p:nvSpPr>
        <p:spPr>
          <a:xfrm>
            <a:off x="30741257" y="16720456"/>
            <a:ext cx="9622971" cy="1323439"/>
          </a:xfrm>
          <a:prstGeom prst="rect">
            <a:avLst/>
          </a:prstGeom>
          <a:noFill/>
        </p:spPr>
        <p:txBody>
          <a:bodyPr wrap="square" rtlCol="0">
            <a:spAutoFit/>
          </a:bodyPr>
          <a:lstStyle/>
          <a:p>
            <a:pPr algn="l"/>
            <a:r>
              <a:rPr lang="en-GB" sz="4000" baseline="0" dirty="0" smtClean="0">
                <a:solidFill>
                  <a:schemeClr val="accent3">
                    <a:lumMod val="60000"/>
                    <a:lumOff val="40000"/>
                  </a:schemeClr>
                </a:solidFill>
              </a:rPr>
              <a:t>continuous colour</a:t>
            </a:r>
          </a:p>
          <a:p>
            <a:pPr algn="l"/>
            <a:r>
              <a:rPr lang="en-GB" sz="4000" baseline="0" dirty="0" smtClean="0">
                <a:solidFill>
                  <a:schemeClr val="accent3">
                    <a:lumMod val="60000"/>
                    <a:lumOff val="40000"/>
                  </a:schemeClr>
                </a:solidFill>
              </a:rPr>
              <a:t>scales use </a:t>
            </a:r>
            <a:r>
              <a:rPr lang="en-GB" sz="4000" baseline="0" dirty="0" err="1" smtClean="0">
                <a:solidFill>
                  <a:schemeClr val="accent3">
                    <a:lumMod val="60000"/>
                    <a:lumOff val="40000"/>
                  </a:schemeClr>
                </a:solidFill>
              </a:rPr>
              <a:t>viridis</a:t>
            </a:r>
            <a:endParaRPr lang="en-GB" sz="4000" baseline="0" dirty="0" smtClean="0">
              <a:solidFill>
                <a:schemeClr val="accent3">
                  <a:lumMod val="60000"/>
                  <a:lumOff val="40000"/>
                </a:schemeClr>
              </a:solidFill>
            </a:endParaRPr>
          </a:p>
        </p:txBody>
      </p:sp>
      <p:sp>
        <p:nvSpPr>
          <p:cNvPr id="10" name="TextBox 9"/>
          <p:cNvSpPr txBox="1"/>
          <p:nvPr userDrawn="1"/>
        </p:nvSpPr>
        <p:spPr>
          <a:xfrm>
            <a:off x="-8969829" y="26155315"/>
            <a:ext cx="8229600" cy="1938992"/>
          </a:xfrm>
          <a:prstGeom prst="rect">
            <a:avLst/>
          </a:prstGeom>
          <a:noFill/>
        </p:spPr>
        <p:txBody>
          <a:bodyPr wrap="square" rtlCol="0">
            <a:spAutoFit/>
          </a:bodyPr>
          <a:lstStyle/>
          <a:p>
            <a:pPr algn="r"/>
            <a:r>
              <a:rPr lang="en-GB" sz="4000" baseline="0" dirty="0" smtClean="0">
                <a:solidFill>
                  <a:schemeClr val="accent3">
                    <a:lumMod val="60000"/>
                    <a:lumOff val="40000"/>
                  </a:schemeClr>
                </a:solidFill>
              </a:rPr>
              <a:t>Illustrations use MPI colours where possible, and are aligned centrally within the column</a:t>
            </a:r>
          </a:p>
        </p:txBody>
      </p:sp>
      <p:sp>
        <p:nvSpPr>
          <p:cNvPr id="11" name="TextBox 10"/>
          <p:cNvSpPr txBox="1"/>
          <p:nvPr userDrawn="1"/>
        </p:nvSpPr>
        <p:spPr>
          <a:xfrm>
            <a:off x="-9274629" y="30683773"/>
            <a:ext cx="8534400" cy="3785652"/>
          </a:xfrm>
          <a:prstGeom prst="rect">
            <a:avLst/>
          </a:prstGeom>
          <a:noFill/>
        </p:spPr>
        <p:txBody>
          <a:bodyPr wrap="square" rtlCol="0">
            <a:spAutoFit/>
          </a:bodyPr>
          <a:lstStyle/>
          <a:p>
            <a:pPr algn="r"/>
            <a:r>
              <a:rPr lang="en-GB" sz="4000" baseline="0" dirty="0" smtClean="0">
                <a:solidFill>
                  <a:schemeClr val="accent3">
                    <a:lumMod val="60000"/>
                    <a:lumOff val="40000"/>
                  </a:schemeClr>
                </a:solidFill>
              </a:rPr>
              <a:t>Plots usually extend to the full width of  the column, and use MPI colours. Where possible, axis lines are omitted. An R package containing a  ggplot2 theme, colour scales and helper functions is available.</a:t>
            </a:r>
          </a:p>
        </p:txBody>
      </p:sp>
      <p:sp>
        <p:nvSpPr>
          <p:cNvPr id="13" name="TextBox 12"/>
          <p:cNvSpPr txBox="1"/>
          <p:nvPr userDrawn="1"/>
        </p:nvSpPr>
        <p:spPr>
          <a:xfrm>
            <a:off x="-8969829" y="40930711"/>
            <a:ext cx="8229600" cy="1323439"/>
          </a:xfrm>
          <a:prstGeom prst="rect">
            <a:avLst/>
          </a:prstGeom>
          <a:noFill/>
        </p:spPr>
        <p:txBody>
          <a:bodyPr wrap="square" rtlCol="0">
            <a:spAutoFit/>
          </a:bodyPr>
          <a:lstStyle/>
          <a:p>
            <a:pPr algn="r"/>
            <a:r>
              <a:rPr lang="en-GB" sz="4000" baseline="0" smtClean="0">
                <a:solidFill>
                  <a:schemeClr val="accent2"/>
                </a:solidFill>
              </a:rPr>
              <a:t>lower edge</a:t>
            </a:r>
          </a:p>
          <a:p>
            <a:pPr algn="r"/>
            <a:r>
              <a:rPr lang="en-GB" sz="4000" baseline="0" dirty="0" smtClean="0">
                <a:solidFill>
                  <a:schemeClr val="accent2"/>
                </a:solidFill>
              </a:rPr>
              <a:t>of the content</a:t>
            </a:r>
          </a:p>
        </p:txBody>
      </p:sp>
      <p:sp>
        <p:nvSpPr>
          <p:cNvPr id="14" name="TextBox 13"/>
          <p:cNvSpPr txBox="1"/>
          <p:nvPr userDrawn="1"/>
        </p:nvSpPr>
        <p:spPr>
          <a:xfrm>
            <a:off x="31034904" y="20892516"/>
            <a:ext cx="13408064" cy="12805928"/>
          </a:xfrm>
          <a:prstGeom prst="rect">
            <a:avLst/>
          </a:prstGeom>
          <a:solidFill>
            <a:schemeClr val="accent2"/>
          </a:solidFill>
        </p:spPr>
        <p:txBody>
          <a:bodyPr wrap="square" lIns="288000" tIns="288000" rIns="288000" bIns="324000" rtlCol="0">
            <a:spAutoFit/>
          </a:bodyPr>
          <a:lstStyle/>
          <a:p>
            <a:r>
              <a:rPr lang="en-GB" sz="4200" b="1" dirty="0" smtClean="0">
                <a:solidFill>
                  <a:schemeClr val="bg1"/>
                </a:solidFill>
              </a:rPr>
              <a:t>MPI scientific poster template</a:t>
            </a:r>
          </a:p>
          <a:p>
            <a:pPr>
              <a:spcBef>
                <a:spcPts val="2000"/>
              </a:spcBef>
              <a:spcAft>
                <a:spcPts val="2000"/>
              </a:spcAft>
            </a:pPr>
            <a:r>
              <a:rPr lang="en-GB" sz="4000" dirty="0" smtClean="0"/>
              <a:t>This poster template has been provided to make it easy for you to create a scientific poster that looks good, and to encourage a consistent design for posters across the MPI. It is a key part of the MPI visual identity.</a:t>
            </a:r>
          </a:p>
          <a:p>
            <a:pPr>
              <a:spcBef>
                <a:spcPts val="2000"/>
              </a:spcBef>
              <a:spcAft>
                <a:spcPts val="2000"/>
              </a:spcAft>
            </a:pPr>
            <a:r>
              <a:rPr lang="en-GB" sz="4000" dirty="0" smtClean="0"/>
              <a:t>At the same time, we know it is important to have flexibility to be able to present your science in the best light. </a:t>
            </a:r>
          </a:p>
          <a:p>
            <a:pPr>
              <a:spcBef>
                <a:spcPts val="2000"/>
              </a:spcBef>
              <a:spcAft>
                <a:spcPts val="2000"/>
              </a:spcAft>
            </a:pPr>
            <a:r>
              <a:rPr lang="en-GB" sz="4000" dirty="0" smtClean="0"/>
              <a:t>Please do not change the key design elements at the top and the bottom of the poster, and please stick to the colour scheme as far as possible,</a:t>
            </a:r>
            <a:r>
              <a:rPr lang="en-GB" sz="4000" baseline="0" dirty="0" smtClean="0"/>
              <a:t> but you are free to deviate from our suggestions below the affiliations and above the line marked ‘lower edge of the content’.</a:t>
            </a:r>
          </a:p>
          <a:p>
            <a:pPr>
              <a:spcBef>
                <a:spcPts val="2000"/>
              </a:spcBef>
              <a:spcAft>
                <a:spcPts val="2000"/>
              </a:spcAft>
            </a:pPr>
            <a:r>
              <a:rPr lang="en-GB" sz="4000" baseline="0" dirty="0" smtClean="0"/>
              <a:t>We’ve included the MPI accent colours as ‘theme colours’ with this template.</a:t>
            </a:r>
          </a:p>
          <a:p>
            <a:pPr>
              <a:spcBef>
                <a:spcPts val="2000"/>
              </a:spcBef>
              <a:spcAft>
                <a:spcPts val="2000"/>
              </a:spcAft>
            </a:pPr>
            <a:r>
              <a:rPr lang="en-GB" sz="4000" baseline="0" dirty="0" smtClean="0"/>
              <a:t>Happy poster making!</a:t>
            </a:r>
          </a:p>
        </p:txBody>
      </p:sp>
      <p:sp>
        <p:nvSpPr>
          <p:cNvPr id="15" name="TextBox 14"/>
          <p:cNvSpPr txBox="1"/>
          <p:nvPr userDrawn="1"/>
        </p:nvSpPr>
        <p:spPr>
          <a:xfrm>
            <a:off x="31034904" y="34693406"/>
            <a:ext cx="13408064" cy="707886"/>
          </a:xfrm>
          <a:prstGeom prst="rect">
            <a:avLst/>
          </a:prstGeom>
          <a:noFill/>
        </p:spPr>
        <p:txBody>
          <a:bodyPr wrap="square" rtlCol="0">
            <a:spAutoFit/>
          </a:bodyPr>
          <a:lstStyle/>
          <a:p>
            <a:pPr algn="ctr"/>
            <a:r>
              <a:rPr lang="en-GB" sz="4000" b="0" kern="1200" baseline="0" dirty="0" smtClean="0">
                <a:solidFill>
                  <a:schemeClr val="accent2"/>
                </a:solidFill>
              </a:rPr>
              <a:t>PowerPoint poster template prepared by: Joe Rodd</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0275211" cy="11073175"/>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 y="41794896"/>
            <a:ext cx="30275155" cy="1008867"/>
          </a:xfrm>
          <a:prstGeom prst="rect">
            <a:avLst/>
          </a:prstGeom>
        </p:spPr>
      </p:pic>
    </p:spTree>
    <p:extLst>
      <p:ext uri="{BB962C8B-B14F-4D97-AF65-F5344CB8AC3E}">
        <p14:creationId xmlns:p14="http://schemas.microsoft.com/office/powerpoint/2010/main" val="88995802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86" userDrawn="1">
          <p15:clr>
            <a:srgbClr val="F26B43"/>
          </p15:clr>
        </p15:guide>
        <p15:guide id="2" pos="827" userDrawn="1">
          <p15:clr>
            <a:srgbClr val="F26B43"/>
          </p15:clr>
        </p15:guide>
        <p15:guide id="3" pos="13981" userDrawn="1">
          <p15:clr>
            <a:srgbClr val="F26B43"/>
          </p15:clr>
        </p15:guide>
        <p15:guide id="4" pos="9762" userDrawn="1">
          <p15:clr>
            <a:srgbClr val="F26B43"/>
          </p15:clr>
        </p15:guide>
        <p15:guide id="5" pos="18222" userDrawn="1">
          <p15:clr>
            <a:srgbClr val="F26B43"/>
          </p15:clr>
        </p15:guide>
        <p15:guide id="6" pos="5045" userDrawn="1">
          <p15:clr>
            <a:srgbClr val="F26B43"/>
          </p15:clr>
        </p15:guide>
        <p15:guide id="8" orient="horz" pos="25774" userDrawn="1">
          <p15:clr>
            <a:srgbClr val="F26B43"/>
          </p15:clr>
        </p15:guide>
        <p15:guide id="13" orient="horz" pos="75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045029" y="4775247"/>
            <a:ext cx="22533428" cy="3453297"/>
          </a:xfrm>
        </p:spPr>
        <p:txBody>
          <a:bodyPr/>
          <a:lstStyle/>
          <a:p>
            <a:pPr>
              <a:lnSpc>
                <a:spcPct val="150000"/>
              </a:lnSpc>
              <a:spcBef>
                <a:spcPts val="0"/>
              </a:spcBef>
            </a:pPr>
            <a:r>
              <a:rPr lang="en-US" sz="5800" dirty="0"/>
              <a:t>Comprehension of spatially-related words relies on direction-specific processes in the spatial attention network: a combined TMS-fMRI study</a:t>
            </a:r>
            <a:endParaRPr lang="en-GB" sz="5800" dirty="0"/>
          </a:p>
        </p:txBody>
      </p:sp>
      <p:sp>
        <p:nvSpPr>
          <p:cNvPr id="23" name="Subtitle 22"/>
          <p:cNvSpPr>
            <a:spLocks noGrp="1"/>
          </p:cNvSpPr>
          <p:nvPr>
            <p:ph type="subTitle" idx="1"/>
          </p:nvPr>
        </p:nvSpPr>
        <p:spPr>
          <a:xfrm>
            <a:off x="1164757" y="8936482"/>
            <a:ext cx="22285363" cy="702417"/>
          </a:xfrm>
        </p:spPr>
        <p:txBody>
          <a:bodyPr/>
          <a:lstStyle/>
          <a:p>
            <a:r>
              <a:rPr lang="en-US" sz="4400" dirty="0"/>
              <a:t>Markus </a:t>
            </a:r>
            <a:r>
              <a:rPr lang="en-US" sz="4400" dirty="0" smtClean="0"/>
              <a:t>Ostarek</a:t>
            </a:r>
            <a:r>
              <a:rPr lang="en-US" sz="2000" b="1" dirty="0">
                <a:solidFill>
                  <a:srgbClr val="000000"/>
                </a:solidFill>
              </a:rPr>
              <a:t> </a:t>
            </a:r>
            <a:r>
              <a:rPr lang="en-US" sz="2400" b="1" dirty="0">
                <a:solidFill>
                  <a:srgbClr val="000000"/>
                </a:solidFill>
              </a:rPr>
              <a:t>1</a:t>
            </a:r>
            <a:r>
              <a:rPr lang="en-US" dirty="0" smtClean="0"/>
              <a:t>, </a:t>
            </a:r>
            <a:r>
              <a:rPr lang="en-US" sz="4400" dirty="0"/>
              <a:t>Nikola </a:t>
            </a:r>
            <a:r>
              <a:rPr lang="en-US" sz="4400" dirty="0" err="1" smtClean="0"/>
              <a:t>Vukovic</a:t>
            </a:r>
            <a:r>
              <a:rPr lang="en-US" sz="2000" b="1" dirty="0">
                <a:solidFill>
                  <a:srgbClr val="000000"/>
                </a:solidFill>
              </a:rPr>
              <a:t> </a:t>
            </a:r>
            <a:r>
              <a:rPr lang="en-US" sz="2400" b="1" dirty="0" smtClean="0">
                <a:solidFill>
                  <a:srgbClr val="000000"/>
                </a:solidFill>
              </a:rPr>
              <a:t>2,3</a:t>
            </a:r>
            <a:r>
              <a:rPr lang="en-US" dirty="0" smtClean="0"/>
              <a:t>, </a:t>
            </a:r>
            <a:r>
              <a:rPr lang="en-US" sz="4400" dirty="0"/>
              <a:t>Jeroen van </a:t>
            </a:r>
            <a:r>
              <a:rPr lang="en-US" sz="4400" dirty="0" smtClean="0"/>
              <a:t>Paridon</a:t>
            </a:r>
            <a:r>
              <a:rPr lang="en-US" sz="2400" b="1" dirty="0">
                <a:solidFill>
                  <a:srgbClr val="000000"/>
                </a:solidFill>
              </a:rPr>
              <a:t>1</a:t>
            </a:r>
            <a:r>
              <a:rPr lang="en-US" dirty="0" smtClean="0"/>
              <a:t>, </a:t>
            </a:r>
            <a:r>
              <a:rPr lang="en-US" sz="4400" dirty="0" err="1"/>
              <a:t>Yury</a:t>
            </a:r>
            <a:r>
              <a:rPr lang="en-US" sz="4400" dirty="0"/>
              <a:t> </a:t>
            </a:r>
            <a:r>
              <a:rPr lang="en-US" sz="4400" dirty="0" smtClean="0"/>
              <a:t>Shtyrov</a:t>
            </a:r>
            <a:r>
              <a:rPr lang="en-US" sz="2400" b="1" dirty="0" smtClean="0">
                <a:solidFill>
                  <a:srgbClr val="000000"/>
                </a:solidFill>
              </a:rPr>
              <a:t>2</a:t>
            </a:r>
            <a:r>
              <a:rPr lang="en-US" dirty="0" smtClean="0"/>
              <a:t>, </a:t>
            </a:r>
            <a:r>
              <a:rPr lang="en-US" sz="4400" dirty="0"/>
              <a:t>Falk </a:t>
            </a:r>
            <a:r>
              <a:rPr lang="en-US" sz="4400" smtClean="0"/>
              <a:t>Huettig</a:t>
            </a:r>
            <a:r>
              <a:rPr lang="en-US" sz="2400" b="1" smtClean="0">
                <a:solidFill>
                  <a:srgbClr val="000000"/>
                </a:solidFill>
              </a:rPr>
              <a:t>1  </a:t>
            </a:r>
            <a:r>
              <a:rPr lang="en-US" sz="2000" b="1" smtClean="0">
                <a:solidFill>
                  <a:srgbClr val="000000"/>
                </a:solidFill>
              </a:rPr>
              <a:t>1</a:t>
            </a:r>
            <a:r>
              <a:rPr lang="en-US" sz="3200" smtClean="0"/>
              <a:t>MPI </a:t>
            </a:r>
            <a:r>
              <a:rPr lang="en-US" sz="3200" dirty="0" smtClean="0"/>
              <a:t>for Psycholinguistics Nijmegen,</a:t>
            </a:r>
            <a:r>
              <a:rPr lang="en-US" sz="3600" dirty="0" smtClean="0"/>
              <a:t> </a:t>
            </a:r>
            <a:r>
              <a:rPr lang="en-US" sz="2000" b="1" dirty="0" smtClean="0">
                <a:solidFill>
                  <a:srgbClr val="000000"/>
                </a:solidFill>
              </a:rPr>
              <a:t>2</a:t>
            </a:r>
            <a:r>
              <a:rPr lang="en-US" sz="3200" dirty="0" smtClean="0"/>
              <a:t>Aarhus University,</a:t>
            </a:r>
            <a:r>
              <a:rPr lang="en-US" sz="3600" dirty="0" smtClean="0"/>
              <a:t> </a:t>
            </a:r>
            <a:r>
              <a:rPr lang="en-US" sz="2000" b="1" dirty="0" smtClean="0">
                <a:solidFill>
                  <a:srgbClr val="000000"/>
                </a:solidFill>
              </a:rPr>
              <a:t>3</a:t>
            </a:r>
            <a:r>
              <a:rPr lang="en-US" sz="3200" dirty="0" smtClean="0"/>
              <a:t>UC San Francisco</a:t>
            </a:r>
            <a:endParaRPr lang="en-GB" sz="3200" dirty="0"/>
          </a:p>
        </p:txBody>
      </p:sp>
      <p:sp>
        <p:nvSpPr>
          <p:cNvPr id="24" name="Text Placeholder 23"/>
          <p:cNvSpPr>
            <a:spLocks noGrp="1"/>
          </p:cNvSpPr>
          <p:nvPr>
            <p:ph type="body" sz="quarter" idx="13"/>
          </p:nvPr>
        </p:nvSpPr>
        <p:spPr/>
        <p:txBody>
          <a:bodyPr/>
          <a:lstStyle/>
          <a:p>
            <a:r>
              <a:rPr lang="en-GB" dirty="0" smtClean="0"/>
              <a:t>Markus.Ostarek@mpi.nl</a:t>
            </a:r>
            <a:endParaRPr lang="en-GB" dirty="0"/>
          </a:p>
        </p:txBody>
      </p:sp>
      <p:sp>
        <p:nvSpPr>
          <p:cNvPr id="28" name="Text Placeholder 27"/>
          <p:cNvSpPr>
            <a:spLocks noGrp="1"/>
          </p:cNvSpPr>
          <p:nvPr>
            <p:ph type="body" sz="quarter" idx="17"/>
          </p:nvPr>
        </p:nvSpPr>
        <p:spPr>
          <a:xfrm>
            <a:off x="1312863" y="39976893"/>
            <a:ext cx="13428662" cy="1939665"/>
          </a:xfrm>
        </p:spPr>
        <p:txBody>
          <a:bodyPr/>
          <a:lstStyle/>
          <a:p>
            <a:r>
              <a:rPr lang="en-GB" sz="4000" dirty="0" smtClean="0"/>
              <a:t>Again, we observed significant decoding and cross-decoding in the same FEF location</a:t>
            </a:r>
            <a:endParaRPr lang="en-GB" sz="4000" dirty="0"/>
          </a:p>
        </p:txBody>
      </p:sp>
      <p:sp>
        <p:nvSpPr>
          <p:cNvPr id="30" name="Content Placeholder 29"/>
          <p:cNvSpPr>
            <a:spLocks noGrp="1"/>
          </p:cNvSpPr>
          <p:nvPr>
            <p:ph sz="quarter" idx="20"/>
          </p:nvPr>
        </p:nvSpPr>
        <p:spPr>
          <a:xfrm>
            <a:off x="1312863" y="19142486"/>
            <a:ext cx="13428662" cy="12882779"/>
          </a:xfrm>
        </p:spPr>
        <p:txBody>
          <a:bodyPr/>
          <a:lstStyle/>
          <a:p>
            <a:pPr marL="0" indent="0">
              <a:buNone/>
            </a:pPr>
            <a:r>
              <a:rPr lang="en-GB" sz="4400" b="1" dirty="0" smtClean="0">
                <a:solidFill>
                  <a:schemeClr val="accent1"/>
                </a:solidFill>
              </a:rPr>
              <a:t>MVPA experiments</a:t>
            </a:r>
            <a:endParaRPr lang="en-GB" sz="4400" b="1" dirty="0" smtClean="0">
              <a:solidFill>
                <a:schemeClr val="accent1"/>
              </a:solidFill>
            </a:endParaRPr>
          </a:p>
          <a:p>
            <a:pPr marL="571500" indent="-571500">
              <a:lnSpc>
                <a:spcPct val="100000"/>
              </a:lnSpc>
            </a:pPr>
            <a:r>
              <a:rPr lang="de-DE" sz="3600" dirty="0" smtClean="0">
                <a:cs typeface="Arial" pitchFamily="34" charset="0"/>
              </a:rPr>
              <a:t>24 </a:t>
            </a:r>
            <a:r>
              <a:rPr lang="de-DE" sz="3600" dirty="0">
                <a:cs typeface="Arial" pitchFamily="34" charset="0"/>
              </a:rPr>
              <a:t>concrete words (12 up, 12 down), 24 abstract control words</a:t>
            </a:r>
            <a:endParaRPr lang="en-US" sz="3600" dirty="0">
              <a:cs typeface="Arial" pitchFamily="34" charset="0"/>
            </a:endParaRPr>
          </a:p>
          <a:p>
            <a:pPr marL="571500" indent="-571500">
              <a:lnSpc>
                <a:spcPct val="100000"/>
              </a:lnSpc>
            </a:pPr>
            <a:r>
              <a:rPr lang="de-DE" sz="3600" dirty="0" smtClean="0">
                <a:cs typeface="Arial" pitchFamily="34" charset="0"/>
              </a:rPr>
              <a:t>Task </a:t>
            </a:r>
            <a:r>
              <a:rPr lang="de-DE" sz="3600" dirty="0">
                <a:cs typeface="Arial" pitchFamily="34" charset="0"/>
              </a:rPr>
              <a:t>1: Concreteness </a:t>
            </a:r>
            <a:r>
              <a:rPr lang="de-DE" sz="3600" dirty="0" smtClean="0">
                <a:cs typeface="Arial" pitchFamily="34" charset="0"/>
              </a:rPr>
              <a:t>task</a:t>
            </a:r>
          </a:p>
          <a:p>
            <a:pPr marL="571500" indent="-571500">
              <a:lnSpc>
                <a:spcPct val="100000"/>
              </a:lnSpc>
            </a:pPr>
            <a:r>
              <a:rPr lang="de-DE" sz="3600" dirty="0" smtClean="0">
                <a:cs typeface="Arial" pitchFamily="34" charset="0"/>
              </a:rPr>
              <a:t>Task </a:t>
            </a:r>
            <a:r>
              <a:rPr lang="de-DE" sz="3600" dirty="0">
                <a:cs typeface="Arial" pitchFamily="34" charset="0"/>
              </a:rPr>
              <a:t>2: Eye movement task (up vs. down saccades</a:t>
            </a:r>
            <a:r>
              <a:rPr lang="de-DE" sz="3600" dirty="0" smtClean="0">
                <a:cs typeface="Arial" pitchFamily="34" charset="0"/>
              </a:rPr>
              <a:t>)</a:t>
            </a:r>
          </a:p>
          <a:p>
            <a:pPr marL="0" indent="0">
              <a:lnSpc>
                <a:spcPct val="100000"/>
              </a:lnSpc>
              <a:buNone/>
            </a:pPr>
            <a:r>
              <a:rPr lang="de-DE" sz="3600" dirty="0" smtClean="0">
                <a:cs typeface="Arial" pitchFamily="34" charset="0"/>
              </a:rPr>
              <a:t>Searchlight decoding of words‘ spatial associations and cross-decoding (up vs. down saccades to up vs. </a:t>
            </a:r>
            <a:r>
              <a:rPr lang="de-DE" sz="3600" dirty="0">
                <a:cs typeface="Arial" pitchFamily="34" charset="0"/>
              </a:rPr>
              <a:t>d</a:t>
            </a:r>
            <a:r>
              <a:rPr lang="de-DE" sz="3600" dirty="0" smtClean="0">
                <a:cs typeface="Arial" pitchFamily="34" charset="0"/>
              </a:rPr>
              <a:t>own words)</a:t>
            </a:r>
            <a:endParaRPr lang="de-DE" sz="3600" dirty="0">
              <a:cs typeface="Arial" pitchFamily="34" charset="0"/>
            </a:endParaRPr>
          </a:p>
          <a:p>
            <a:pPr marL="0" indent="0">
              <a:buNone/>
            </a:pPr>
            <a:endParaRPr lang="en-GB" sz="4400" dirty="0" smtClean="0"/>
          </a:p>
          <a:p>
            <a:pPr marL="0" indent="0">
              <a:buNone/>
            </a:pPr>
            <a:endParaRPr lang="en-GB" sz="4400" dirty="0"/>
          </a:p>
          <a:p>
            <a:pPr marL="0" indent="0">
              <a:buNone/>
            </a:pPr>
            <a:endParaRPr lang="en-GB" sz="4400" dirty="0"/>
          </a:p>
          <a:p>
            <a:pPr marL="0" indent="0">
              <a:buNone/>
            </a:pPr>
            <a:endParaRPr lang="en-GB" sz="4000" dirty="0" smtClean="0"/>
          </a:p>
          <a:p>
            <a:pPr marL="0" indent="0">
              <a:buNone/>
            </a:pPr>
            <a:endParaRPr lang="en-GB" sz="4000" dirty="0"/>
          </a:p>
          <a:p>
            <a:pPr marL="0" indent="0">
              <a:buNone/>
            </a:pPr>
            <a:endParaRPr lang="en-US" sz="4000" dirty="0" smtClean="0"/>
          </a:p>
          <a:p>
            <a:pPr marL="0" indent="0">
              <a:buNone/>
            </a:pPr>
            <a:r>
              <a:rPr lang="en-US" sz="4000" dirty="0" smtClean="0"/>
              <a:t>Significant </a:t>
            </a:r>
            <a:r>
              <a:rPr lang="en-US" sz="4000" dirty="0"/>
              <a:t>clusters were observed </a:t>
            </a:r>
            <a:r>
              <a:rPr lang="en-US" sz="4000" dirty="0" smtClean="0"/>
              <a:t>in several regions involved in spatial attention including the FEF</a:t>
            </a:r>
          </a:p>
          <a:p>
            <a:pPr marL="0" indent="0">
              <a:buNone/>
            </a:pPr>
            <a:r>
              <a:rPr lang="en-US" sz="4000" dirty="0" smtClean="0"/>
              <a:t>However, the saccades caused motion artefacts, thus we carried out a second experiment with a covert spatial attention task instead</a:t>
            </a:r>
            <a:endParaRPr lang="en-GB" sz="4000" dirty="0"/>
          </a:p>
          <a:p>
            <a:pPr marL="0" indent="0">
              <a:buNone/>
            </a:pPr>
            <a:endParaRPr lang="en-GB" sz="4000" b="1" dirty="0" smtClean="0">
              <a:solidFill>
                <a:schemeClr val="accent1"/>
              </a:solidFill>
            </a:endParaRPr>
          </a:p>
          <a:p>
            <a:pPr marL="0" indent="0">
              <a:buNone/>
            </a:pPr>
            <a:endParaRPr lang="en-GB" sz="4000" dirty="0"/>
          </a:p>
          <a:p>
            <a:pPr marL="0" indent="0">
              <a:buNone/>
            </a:pPr>
            <a:endParaRPr lang="en-GB" sz="4000" dirty="0" smtClean="0"/>
          </a:p>
          <a:p>
            <a:pPr marL="0" indent="0">
              <a:buNone/>
            </a:pPr>
            <a:endParaRPr lang="en-GB" sz="4000" dirty="0"/>
          </a:p>
        </p:txBody>
      </p:sp>
      <p:sp>
        <p:nvSpPr>
          <p:cNvPr id="31" name="Content Placeholder 30"/>
          <p:cNvSpPr>
            <a:spLocks noGrp="1"/>
          </p:cNvSpPr>
          <p:nvPr>
            <p:ph sz="quarter" idx="21"/>
          </p:nvPr>
        </p:nvSpPr>
        <p:spPr>
          <a:xfrm>
            <a:off x="1312863" y="10540655"/>
            <a:ext cx="13428662" cy="8269859"/>
          </a:xfrm>
          <a:solidFill>
            <a:srgbClr val="00483F">
              <a:alpha val="70000"/>
            </a:srgbClr>
          </a:solidFill>
        </p:spPr>
        <p:txBody>
          <a:bodyPr/>
          <a:lstStyle/>
          <a:p>
            <a:r>
              <a:rPr lang="en-US" b="0" dirty="0" smtClean="0"/>
              <a:t>Processing spatially-related words (e.g., bird, foot) </a:t>
            </a:r>
            <a:r>
              <a:rPr lang="en-US" b="0" dirty="0"/>
              <a:t>influences the identification of targets in compatible </a:t>
            </a:r>
            <a:r>
              <a:rPr lang="en-US" b="0" dirty="0" smtClean="0"/>
              <a:t>(i.e. up vs. down) location </a:t>
            </a:r>
            <a:r>
              <a:rPr lang="en-US" b="0" dirty="0"/>
              <a:t>[1]</a:t>
            </a:r>
          </a:p>
          <a:p>
            <a:r>
              <a:rPr lang="en-US" b="0" dirty="0"/>
              <a:t>Recent eye-tracking data </a:t>
            </a:r>
            <a:r>
              <a:rPr lang="en-US" b="0" dirty="0" smtClean="0"/>
              <a:t>suggest that up/down words activate </a:t>
            </a:r>
            <a:r>
              <a:rPr lang="en-US" b="0" dirty="0"/>
              <a:t>the oculomotor system [2]</a:t>
            </a:r>
          </a:p>
          <a:p>
            <a:r>
              <a:rPr lang="en-US" b="0" dirty="0"/>
              <a:t>Hypothesis: </a:t>
            </a:r>
            <a:r>
              <a:rPr lang="en-US" b="0" dirty="0" smtClean="0"/>
              <a:t>Comprehension of </a:t>
            </a:r>
            <a:r>
              <a:rPr lang="en-US" b="0" dirty="0"/>
              <a:t>up/down words </a:t>
            </a:r>
            <a:r>
              <a:rPr lang="en-US" b="0" dirty="0" smtClean="0"/>
              <a:t>relies on direction-specific patterns </a:t>
            </a:r>
            <a:r>
              <a:rPr lang="en-US" b="0" dirty="0"/>
              <a:t>in the cortical oculomotor network</a:t>
            </a:r>
          </a:p>
          <a:p>
            <a:r>
              <a:rPr lang="en-GB" dirty="0" smtClean="0"/>
              <a:t>We used MVPA on fMRI data followed up by TMS on the frontal eye field (FEF)</a:t>
            </a:r>
            <a:endParaRPr lang="en-GB" dirty="0" smtClean="0"/>
          </a:p>
        </p:txBody>
      </p:sp>
      <p:sp>
        <p:nvSpPr>
          <p:cNvPr id="18" name="Content Placeholder 30"/>
          <p:cNvSpPr txBox="1">
            <a:spLocks/>
          </p:cNvSpPr>
          <p:nvPr/>
        </p:nvSpPr>
        <p:spPr>
          <a:xfrm>
            <a:off x="15487649" y="25857195"/>
            <a:ext cx="13611927" cy="12427295"/>
          </a:xfrm>
          <a:prstGeom prst="rect">
            <a:avLst/>
          </a:prstGeom>
          <a:solidFill>
            <a:srgbClr val="00483F">
              <a:alpha val="75000"/>
            </a:srgbClr>
          </a:solidFill>
        </p:spPr>
        <p:txBody>
          <a:bodyPr lIns="360000" tIns="360000" rIns="360000" bIns="360000"/>
          <a:lstStyle>
            <a:lvl1pPr marL="0" indent="0" algn="l" defTabSz="3027487" rtl="0" eaLnBrk="1" latinLnBrk="0" hangingPunct="1">
              <a:lnSpc>
                <a:spcPct val="90000"/>
              </a:lnSpc>
              <a:spcBef>
                <a:spcPts val="0"/>
              </a:spcBef>
              <a:spcAft>
                <a:spcPts val="3311"/>
              </a:spcAft>
              <a:buFont typeface="Arial" panose="020B0604020202020204" pitchFamily="34" charset="0"/>
              <a:buNone/>
              <a:defRPr sz="4200" b="1" kern="1200">
                <a:solidFill>
                  <a:schemeClr val="bg1"/>
                </a:solidFill>
                <a:latin typeface="+mn-lt"/>
                <a:ea typeface="+mn-ea"/>
                <a:cs typeface="+mn-cs"/>
              </a:defRPr>
            </a:lvl1pPr>
            <a:lvl2pPr marL="0" indent="0" algn="l" defTabSz="3027487" rtl="0" eaLnBrk="1" latinLnBrk="0" hangingPunct="1">
              <a:lnSpc>
                <a:spcPct val="100000"/>
              </a:lnSpc>
              <a:spcBef>
                <a:spcPts val="0"/>
              </a:spcBef>
              <a:spcAft>
                <a:spcPts val="4200"/>
              </a:spcAft>
              <a:buFont typeface="Arial" panose="020B0604020202020204" pitchFamily="34" charset="0"/>
              <a:buNone/>
              <a:defRPr sz="4000" kern="1200">
                <a:solidFill>
                  <a:schemeClr val="tx1"/>
                </a:solidFill>
                <a:latin typeface="+mn-lt"/>
                <a:ea typeface="+mn-ea"/>
                <a:cs typeface="+mn-cs"/>
              </a:defRPr>
            </a:lvl2pPr>
            <a:lvl3pPr marL="360000"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360000" indent="-756872" algn="l" defTabSz="3027487" rtl="0" eaLnBrk="1" latinLnBrk="0" hangingPunct="1">
              <a:lnSpc>
                <a:spcPct val="90000"/>
              </a:lnSpc>
              <a:spcBef>
                <a:spcPts val="1655"/>
              </a:spcBef>
              <a:buFont typeface="Arial" panose="020B0604020202020204" pitchFamily="34" charset="0"/>
              <a:buChar char="•"/>
              <a:defRPr sz="3200" kern="1200">
                <a:solidFill>
                  <a:schemeClr val="tx1"/>
                </a:solidFill>
                <a:latin typeface="+mn-lt"/>
                <a:ea typeface="+mn-ea"/>
                <a:cs typeface="+mn-cs"/>
              </a:defRPr>
            </a:lvl4pPr>
            <a:lvl5pPr marL="360000" indent="-756872" algn="l" defTabSz="3027487" rtl="0" eaLnBrk="1" latinLnBrk="0" hangingPunct="1">
              <a:lnSpc>
                <a:spcPct val="90000"/>
              </a:lnSpc>
              <a:spcBef>
                <a:spcPts val="1655"/>
              </a:spcBef>
              <a:buFont typeface="Arial" panose="020B0604020202020204" pitchFamily="34" charset="0"/>
              <a:buChar char="•"/>
              <a:defRPr sz="32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en-GB" dirty="0" smtClean="0"/>
              <a:t>Conclusion</a:t>
            </a:r>
          </a:p>
          <a:p>
            <a:r>
              <a:rPr lang="en-GB" sz="4000" b="0" dirty="0" smtClean="0"/>
              <a:t>Whether a word referent is typically perceived up or down i</a:t>
            </a:r>
            <a:r>
              <a:rPr lang="en-GB" sz="4000" b="0" dirty="0" smtClean="0"/>
              <a:t>n space can be decoded from regions of the spatial attention network including the FEF</a:t>
            </a:r>
          </a:p>
          <a:p>
            <a:r>
              <a:rPr lang="en-GB" sz="4000" b="0" dirty="0" smtClean="0"/>
              <a:t>Activation patterns are shared between up/down word processing and spatial attention (overt and covert)</a:t>
            </a:r>
            <a:endParaRPr lang="en-GB" sz="4000" b="0" dirty="0" smtClean="0"/>
          </a:p>
          <a:p>
            <a:r>
              <a:rPr lang="en-GB" sz="4000" b="0" dirty="0" smtClean="0"/>
              <a:t>This suggests that up/down words activate simulations of situations in which their referents are experienced</a:t>
            </a:r>
            <a:endParaRPr lang="en-GB" sz="4000" b="0" baseline="30000" dirty="0" smtClean="0"/>
          </a:p>
          <a:p>
            <a:r>
              <a:rPr lang="en-GB" sz="4000" b="0" dirty="0" smtClean="0"/>
              <a:t>Surprisingly, TMS of the FEF affected RTs in the concreteness task only and affected abstract words more strongly than concrete up/down words </a:t>
            </a:r>
            <a:endParaRPr lang="en-GB" sz="4000" b="0" dirty="0" smtClean="0"/>
          </a:p>
          <a:p>
            <a:r>
              <a:rPr lang="en-GB" dirty="0" smtClean="0"/>
              <a:t>Our results suggest that words with spatial associations activate direction-specific patterns in the spatial attention network, but TMS of the left FEF does not selectively impair their processing</a:t>
            </a:r>
            <a:endParaRPr lang="en-GB" dirty="0" smtClean="0"/>
          </a:p>
        </p:txBody>
      </p:sp>
      <p:sp>
        <p:nvSpPr>
          <p:cNvPr id="7" name="TextBox 6"/>
          <p:cNvSpPr txBox="1"/>
          <p:nvPr/>
        </p:nvSpPr>
        <p:spPr>
          <a:xfrm>
            <a:off x="15487652" y="38784001"/>
            <a:ext cx="13611925" cy="2288694"/>
          </a:xfrm>
          <a:prstGeom prst="rect">
            <a:avLst/>
          </a:prstGeom>
          <a:noFill/>
        </p:spPr>
        <p:txBody>
          <a:bodyPr wrap="square" lIns="72000" tIns="36000" rIns="72000" bIns="36000" rtlCol="0">
            <a:spAutoFit/>
          </a:bodyPr>
          <a:lstStyle/>
          <a:p>
            <a:r>
              <a:rPr lang="en-US" sz="2400" b="1" dirty="0" smtClean="0"/>
              <a:t>1</a:t>
            </a:r>
            <a:r>
              <a:rPr lang="en-US" sz="2400" dirty="0" smtClean="0"/>
              <a:t> </a:t>
            </a:r>
            <a:r>
              <a:rPr lang="en-US" sz="2400" dirty="0" err="1"/>
              <a:t>Gozli</a:t>
            </a:r>
            <a:r>
              <a:rPr lang="en-US" sz="2400" dirty="0"/>
              <a:t>, D. G., </a:t>
            </a:r>
            <a:r>
              <a:rPr lang="en-US" sz="2400" dirty="0" err="1"/>
              <a:t>Chasteen</a:t>
            </a:r>
            <a:r>
              <a:rPr lang="en-US" sz="2400" dirty="0"/>
              <a:t>, A. L., &amp; Pratt, J. (2013). The cost and benefit of implicit spatial cues for visual attention. </a:t>
            </a:r>
            <a:r>
              <a:rPr lang="en-US" sz="2400" i="1" dirty="0" smtClean="0"/>
              <a:t>JEP: </a:t>
            </a:r>
            <a:r>
              <a:rPr lang="en-US" sz="2400" i="1" dirty="0"/>
              <a:t>General</a:t>
            </a:r>
            <a:r>
              <a:rPr lang="en-US" sz="2400" dirty="0"/>
              <a:t>, </a:t>
            </a:r>
            <a:r>
              <a:rPr lang="en-US" sz="2400" i="1" dirty="0"/>
              <a:t>142</a:t>
            </a:r>
            <a:r>
              <a:rPr lang="en-US" sz="2400" dirty="0"/>
              <a:t>(4), 1028.</a:t>
            </a:r>
          </a:p>
          <a:p>
            <a:r>
              <a:rPr lang="en-US" sz="2400" b="1" dirty="0" smtClean="0"/>
              <a:t>2</a:t>
            </a:r>
            <a:r>
              <a:rPr lang="en-US" sz="2400" dirty="0" smtClean="0"/>
              <a:t> </a:t>
            </a:r>
            <a:r>
              <a:rPr lang="en-US" sz="2400" dirty="0"/>
              <a:t>Ostarek, M., </a:t>
            </a:r>
            <a:r>
              <a:rPr lang="en-US" sz="2400" dirty="0" err="1"/>
              <a:t>Ishag</a:t>
            </a:r>
            <a:r>
              <a:rPr lang="en-US" sz="2400" dirty="0"/>
              <a:t>, A., </a:t>
            </a:r>
            <a:r>
              <a:rPr lang="en-US" sz="2400" dirty="0" err="1"/>
              <a:t>Joosen</a:t>
            </a:r>
            <a:r>
              <a:rPr lang="en-US" sz="2400" dirty="0"/>
              <a:t>, D., &amp; </a:t>
            </a:r>
            <a:r>
              <a:rPr lang="en-US" sz="2400" dirty="0" err="1"/>
              <a:t>Huettig</a:t>
            </a:r>
            <a:r>
              <a:rPr lang="en-US" sz="2400" dirty="0"/>
              <a:t>, F. (2018). Saccade trajectories reveal dynamic interactions of semantic and spatial information during the processing of implicitly spatial words. </a:t>
            </a:r>
            <a:r>
              <a:rPr lang="en-US" sz="2400" i="1" dirty="0" smtClean="0"/>
              <a:t>JEP: LMC</a:t>
            </a:r>
            <a:r>
              <a:rPr lang="en-US" sz="2400" dirty="0" smtClean="0"/>
              <a:t>, </a:t>
            </a:r>
            <a:r>
              <a:rPr lang="en-US" sz="2400" i="1" dirty="0"/>
              <a:t>44</a:t>
            </a:r>
            <a:r>
              <a:rPr lang="en-US" sz="2400" dirty="0"/>
              <a:t>(10), 1658.</a:t>
            </a:r>
          </a:p>
          <a:p>
            <a:endParaRPr lang="nl-NL" sz="2400" dirty="0" smtClean="0"/>
          </a:p>
        </p:txBody>
      </p:sp>
      <p:sp>
        <p:nvSpPr>
          <p:cNvPr id="8" name="TextBox 7"/>
          <p:cNvSpPr txBox="1"/>
          <p:nvPr/>
        </p:nvSpPr>
        <p:spPr>
          <a:xfrm>
            <a:off x="22624589" y="8458200"/>
            <a:ext cx="7650624" cy="2598696"/>
          </a:xfrm>
          <a:prstGeom prst="rect">
            <a:avLst/>
          </a:prstGeom>
          <a:solidFill>
            <a:schemeClr val="bg1"/>
          </a:solidFill>
        </p:spPr>
        <p:txBody>
          <a:bodyPr wrap="square" lIns="288000" tIns="288000" rIns="288000" bIns="324000" rtlCol="0">
            <a:spAutoFit/>
          </a:bodyPr>
          <a:lstStyle/>
          <a:p>
            <a:endParaRPr lang="nl-NL" sz="4200" b="1" dirty="0" smtClean="0">
              <a:solidFill>
                <a:schemeClr val="bg1"/>
              </a:solidFill>
            </a:endParaRPr>
          </a:p>
        </p:txBody>
      </p:sp>
      <p:sp>
        <p:nvSpPr>
          <p:cNvPr id="21" name="Content Placeholder 29"/>
          <p:cNvSpPr txBox="1">
            <a:spLocks/>
          </p:cNvSpPr>
          <p:nvPr/>
        </p:nvSpPr>
        <p:spPr>
          <a:xfrm>
            <a:off x="15781421" y="10703940"/>
            <a:ext cx="13692029" cy="14516940"/>
          </a:xfrm>
          <a:prstGeom prst="rect">
            <a:avLst/>
          </a:prstGeom>
        </p:spPr>
        <p:txBody>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1513743" indent="0" algn="l" defTabSz="3027487" rtl="0" eaLnBrk="1" latinLnBrk="0" hangingPunct="1">
              <a:lnSpc>
                <a:spcPct val="90000"/>
              </a:lnSpc>
              <a:spcBef>
                <a:spcPts val="1655"/>
              </a:spcBef>
              <a:buFont typeface="Arial" panose="020B0604020202020204" pitchFamily="34" charset="0"/>
              <a:buNone/>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sz="4400" b="1" dirty="0" smtClean="0">
                <a:solidFill>
                  <a:schemeClr val="accent1"/>
                </a:solidFill>
              </a:rPr>
              <a:t>TMS experiment</a:t>
            </a:r>
            <a:endParaRPr lang="en-GB" sz="4400" b="1" dirty="0" smtClean="0">
              <a:solidFill>
                <a:schemeClr val="accent1"/>
              </a:solidFill>
            </a:endParaRPr>
          </a:p>
          <a:p>
            <a:pPr marL="0" indent="0">
              <a:buFont typeface="Arial" panose="020B0604020202020204" pitchFamily="34" charset="0"/>
              <a:buNone/>
            </a:pPr>
            <a:r>
              <a:rPr lang="en-GB" sz="3600" dirty="0" smtClean="0"/>
              <a:t>Does the FEF activation reflect processes that are functionally relevant for comprehension?</a:t>
            </a:r>
          </a:p>
          <a:p>
            <a:pPr marL="0" indent="0">
              <a:buFont typeface="Arial" panose="020B0604020202020204" pitchFamily="34" charset="0"/>
              <a:buNone/>
            </a:pPr>
            <a:r>
              <a:rPr lang="en-GB" sz="3600" dirty="0" smtClean="0"/>
              <a:t>Participants performed concreteness or spatial judgments on the same word stimuli while either the left FEF or vertex was stimulated at 110% of the </a:t>
            </a:r>
            <a:r>
              <a:rPr lang="en-GB" sz="3600" dirty="0" err="1" smtClean="0"/>
              <a:t>rMT</a:t>
            </a:r>
            <a:r>
              <a:rPr lang="en-GB" sz="3600" dirty="0" smtClean="0"/>
              <a:t> with 4 biphasic pulses (every 50ms from word onset</a:t>
            </a:r>
          </a:p>
          <a:p>
            <a:pPr marL="0" indent="0">
              <a:buFont typeface="Arial" panose="020B0604020202020204" pitchFamily="34" charset="0"/>
              <a:buNone/>
            </a:pPr>
            <a:r>
              <a:rPr lang="en-GB" sz="3600" dirty="0" smtClean="0"/>
              <a:t>Prediction: TMS of FEF interferes more strongly with concrete up/down words and more strongly in the spatial judgment task</a:t>
            </a:r>
            <a:endParaRPr lang="en-GB" sz="3600" dirty="0" smtClean="0"/>
          </a:p>
          <a:p>
            <a:pPr marL="0" indent="0">
              <a:buFont typeface="Arial" panose="020B0604020202020204" pitchFamily="34" charset="0"/>
              <a:buNone/>
            </a:pPr>
            <a:endParaRPr lang="en-GB" sz="4000" dirty="0" smtClean="0"/>
          </a:p>
          <a:p>
            <a:pPr marL="0" indent="0">
              <a:buFont typeface="Arial" panose="020B0604020202020204" pitchFamily="34" charset="0"/>
              <a:buNone/>
            </a:pPr>
            <a:endParaRPr lang="en-GB" sz="4000" dirty="0"/>
          </a:p>
          <a:p>
            <a:pPr marL="0" indent="0">
              <a:buFont typeface="Arial" panose="020B0604020202020204" pitchFamily="34" charset="0"/>
              <a:buNone/>
            </a:pPr>
            <a:endParaRPr lang="en-GB" sz="4000" dirty="0" smtClean="0"/>
          </a:p>
          <a:p>
            <a:pPr marL="0" indent="0">
              <a:buFont typeface="Arial" panose="020B0604020202020204" pitchFamily="34" charset="0"/>
              <a:buNone/>
            </a:pPr>
            <a:endParaRPr lang="en-GB" sz="4000" dirty="0"/>
          </a:p>
          <a:p>
            <a:pPr marL="0" indent="0">
              <a:buFont typeface="Arial" panose="020B0604020202020204" pitchFamily="34" charset="0"/>
              <a:buNone/>
            </a:pPr>
            <a:endParaRPr lang="en-GB" sz="4000" dirty="0" smtClean="0"/>
          </a:p>
          <a:p>
            <a:pPr marL="0" indent="0">
              <a:buFont typeface="Arial" panose="020B0604020202020204" pitchFamily="34" charset="0"/>
              <a:buNone/>
            </a:pPr>
            <a:endParaRPr lang="en-GB" sz="4000" dirty="0"/>
          </a:p>
          <a:p>
            <a:pPr marL="0" indent="0">
              <a:buFont typeface="Arial" panose="020B0604020202020204" pitchFamily="34" charset="0"/>
              <a:buNone/>
            </a:pPr>
            <a:endParaRPr lang="en-GB" sz="4000" dirty="0" smtClean="0"/>
          </a:p>
          <a:p>
            <a:pPr marL="0" indent="0">
              <a:buFont typeface="Arial" panose="020B0604020202020204" pitchFamily="34" charset="0"/>
              <a:buNone/>
            </a:pPr>
            <a:r>
              <a:rPr lang="en-GB" sz="4000" dirty="0" smtClean="0"/>
              <a:t>Results: TMS on FEF interfered most strongly with abstract words in the concreteness judgment task</a:t>
            </a:r>
            <a:endParaRPr lang="en-GB" sz="4000" dirty="0"/>
          </a:p>
        </p:txBody>
      </p:sp>
      <p:pic>
        <p:nvPicPr>
          <p:cNvPr id="32" name="Picture 31"/>
          <p:cNvPicPr/>
          <p:nvPr/>
        </p:nvPicPr>
        <p:blipFill>
          <a:blip r:embed="rId2">
            <a:extLst>
              <a:ext uri="{28A0092B-C50C-407E-A947-70E740481C1C}">
                <a14:useLocalDpi xmlns:a14="http://schemas.microsoft.com/office/drawing/2010/main" val="0"/>
              </a:ext>
            </a:extLst>
          </a:blip>
          <a:stretch>
            <a:fillRect/>
          </a:stretch>
        </p:blipFill>
        <p:spPr>
          <a:xfrm>
            <a:off x="3853543" y="24940456"/>
            <a:ext cx="7215527" cy="5813231"/>
          </a:xfrm>
          <a:prstGeom prst="rect">
            <a:avLst/>
          </a:prstGeom>
        </p:spPr>
      </p:pic>
      <p:pic>
        <p:nvPicPr>
          <p:cNvPr id="33" name="Picture 32"/>
          <p:cNvPicPr/>
          <p:nvPr/>
        </p:nvPicPr>
        <p:blipFill>
          <a:blip r:embed="rId3">
            <a:extLst>
              <a:ext uri="{28A0092B-C50C-407E-A947-70E740481C1C}">
                <a14:useLocalDpi xmlns:a14="http://schemas.microsoft.com/office/drawing/2010/main" val="0"/>
              </a:ext>
            </a:extLst>
          </a:blip>
          <a:stretch>
            <a:fillRect/>
          </a:stretch>
        </p:blipFill>
        <p:spPr>
          <a:xfrm>
            <a:off x="4599275" y="33991398"/>
            <a:ext cx="5724061" cy="5549306"/>
          </a:xfrm>
          <a:prstGeom prst="rect">
            <a:avLst/>
          </a:prstGeom>
        </p:spPr>
      </p:pic>
      <p:sp>
        <p:nvSpPr>
          <p:cNvPr id="10" name="Rectangle 9"/>
          <p:cNvSpPr/>
          <p:nvPr/>
        </p:nvSpPr>
        <p:spPr>
          <a:xfrm>
            <a:off x="11291777" y="25857195"/>
            <a:ext cx="437407" cy="469019"/>
          </a:xfrm>
          <a:prstGeom prst="rect">
            <a:avLst/>
          </a:prstGeom>
          <a:solidFill>
            <a:srgbClr val="141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1295321" y="27242969"/>
            <a:ext cx="437407" cy="469019"/>
          </a:xfrm>
          <a:prstGeom prst="rect">
            <a:avLst/>
          </a:prstGeom>
          <a:solidFill>
            <a:srgbClr val="17E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0524"/>
          <a:stretch/>
        </p:blipFill>
        <p:spPr>
          <a:xfrm>
            <a:off x="17169802" y="16699135"/>
            <a:ext cx="10247620" cy="6549422"/>
          </a:xfrm>
          <a:prstGeom prst="rect">
            <a:avLst/>
          </a:prstGeom>
        </p:spPr>
      </p:pic>
      <p:sp>
        <p:nvSpPr>
          <p:cNvPr id="12" name="TextBox 11"/>
          <p:cNvSpPr txBox="1"/>
          <p:nvPr/>
        </p:nvSpPr>
        <p:spPr>
          <a:xfrm>
            <a:off x="11999233" y="25351828"/>
            <a:ext cx="2665120" cy="1479751"/>
          </a:xfrm>
          <a:prstGeom prst="rect">
            <a:avLst/>
          </a:prstGeom>
          <a:noFill/>
        </p:spPr>
        <p:txBody>
          <a:bodyPr wrap="square" lIns="288000" tIns="288000" rIns="288000" bIns="324000" rtlCol="0">
            <a:spAutoFit/>
          </a:bodyPr>
          <a:lstStyle/>
          <a:p>
            <a:r>
              <a:rPr lang="en-US" sz="2800" dirty="0" smtClean="0"/>
              <a:t>Cross-decoding</a:t>
            </a:r>
            <a:endParaRPr lang="en-US" sz="2800" dirty="0" smtClean="0"/>
          </a:p>
        </p:txBody>
      </p:sp>
      <p:sp>
        <p:nvSpPr>
          <p:cNvPr id="43" name="TextBox 42"/>
          <p:cNvSpPr txBox="1"/>
          <p:nvPr/>
        </p:nvSpPr>
        <p:spPr>
          <a:xfrm>
            <a:off x="11922060" y="26700147"/>
            <a:ext cx="3045716" cy="1910638"/>
          </a:xfrm>
          <a:prstGeom prst="rect">
            <a:avLst/>
          </a:prstGeom>
          <a:noFill/>
        </p:spPr>
        <p:txBody>
          <a:bodyPr wrap="square" lIns="288000" tIns="288000" rIns="288000" bIns="324000" rtlCol="0">
            <a:spAutoFit/>
          </a:bodyPr>
          <a:lstStyle/>
          <a:p>
            <a:r>
              <a:rPr lang="en-US" sz="2800" dirty="0" smtClean="0"/>
              <a:t>Decoding of words’ spatial association </a:t>
            </a:r>
            <a:endParaRPr lang="en-US" sz="2800" dirty="0" smtClean="0"/>
          </a:p>
        </p:txBody>
      </p:sp>
      <p:sp>
        <p:nvSpPr>
          <p:cNvPr id="44" name="Rectangle 43"/>
          <p:cNvSpPr/>
          <p:nvPr/>
        </p:nvSpPr>
        <p:spPr>
          <a:xfrm>
            <a:off x="11069070" y="35577273"/>
            <a:ext cx="437407" cy="469019"/>
          </a:xfrm>
          <a:prstGeom prst="rect">
            <a:avLst/>
          </a:prstGeom>
          <a:solidFill>
            <a:srgbClr val="141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1072614" y="36963047"/>
            <a:ext cx="437407" cy="469019"/>
          </a:xfrm>
          <a:prstGeom prst="rect">
            <a:avLst/>
          </a:prstGeom>
          <a:solidFill>
            <a:srgbClr val="17E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1776526" y="35071906"/>
            <a:ext cx="2665120" cy="1479751"/>
          </a:xfrm>
          <a:prstGeom prst="rect">
            <a:avLst/>
          </a:prstGeom>
          <a:noFill/>
        </p:spPr>
        <p:txBody>
          <a:bodyPr wrap="square" lIns="288000" tIns="288000" rIns="288000" bIns="324000" rtlCol="0">
            <a:spAutoFit/>
          </a:bodyPr>
          <a:lstStyle/>
          <a:p>
            <a:r>
              <a:rPr lang="en-US" sz="2800" dirty="0" smtClean="0"/>
              <a:t>Cross-decoding</a:t>
            </a:r>
            <a:endParaRPr lang="en-US" sz="2800" dirty="0" smtClean="0"/>
          </a:p>
        </p:txBody>
      </p:sp>
      <p:sp>
        <p:nvSpPr>
          <p:cNvPr id="47" name="TextBox 46"/>
          <p:cNvSpPr txBox="1"/>
          <p:nvPr/>
        </p:nvSpPr>
        <p:spPr>
          <a:xfrm>
            <a:off x="11699353" y="36420225"/>
            <a:ext cx="3045716" cy="1910638"/>
          </a:xfrm>
          <a:prstGeom prst="rect">
            <a:avLst/>
          </a:prstGeom>
          <a:noFill/>
        </p:spPr>
        <p:txBody>
          <a:bodyPr wrap="square" lIns="288000" tIns="288000" rIns="288000" bIns="324000" rtlCol="0">
            <a:spAutoFit/>
          </a:bodyPr>
          <a:lstStyle/>
          <a:p>
            <a:r>
              <a:rPr lang="en-US" sz="2800" dirty="0" smtClean="0"/>
              <a:t>Decoding of words’ spatial association </a:t>
            </a:r>
            <a:endParaRPr lang="en-US" sz="2800" dirty="0" smtClean="0"/>
          </a:p>
        </p:txBody>
      </p:sp>
      <p:sp>
        <p:nvSpPr>
          <p:cNvPr id="16" name="TextBox 15"/>
          <p:cNvSpPr txBox="1"/>
          <p:nvPr/>
        </p:nvSpPr>
        <p:spPr>
          <a:xfrm>
            <a:off x="18721137" y="17448339"/>
            <a:ext cx="1540043" cy="1879860"/>
          </a:xfrm>
          <a:prstGeom prst="rect">
            <a:avLst/>
          </a:prstGeom>
          <a:noFill/>
        </p:spPr>
        <p:txBody>
          <a:bodyPr wrap="square" lIns="288000" tIns="288000" rIns="288000" bIns="324000" rtlCol="0">
            <a:spAutoFit/>
          </a:bodyPr>
          <a:lstStyle/>
          <a:p>
            <a:r>
              <a:rPr lang="en-GB" sz="4000" dirty="0" smtClean="0"/>
              <a:t>***</a:t>
            </a:r>
            <a:endParaRPr lang="en-US" sz="4000" b="1" dirty="0">
              <a:solidFill>
                <a:schemeClr val="bg1"/>
              </a:solidFill>
            </a:endParaRPr>
          </a:p>
          <a:p>
            <a:endParaRPr lang="en-US" sz="4200" b="1" dirty="0">
              <a:solidFill>
                <a:schemeClr val="bg1"/>
              </a:solidFill>
            </a:endParaRPr>
          </a:p>
        </p:txBody>
      </p:sp>
      <p:sp>
        <p:nvSpPr>
          <p:cNvPr id="48" name="TextBox 47"/>
          <p:cNvSpPr txBox="1"/>
          <p:nvPr/>
        </p:nvSpPr>
        <p:spPr>
          <a:xfrm>
            <a:off x="20397533" y="17482974"/>
            <a:ext cx="1540043" cy="1879860"/>
          </a:xfrm>
          <a:prstGeom prst="rect">
            <a:avLst/>
          </a:prstGeom>
          <a:noFill/>
        </p:spPr>
        <p:txBody>
          <a:bodyPr wrap="square" lIns="288000" tIns="288000" rIns="288000" bIns="324000" rtlCol="0">
            <a:spAutoFit/>
          </a:bodyPr>
          <a:lstStyle/>
          <a:p>
            <a:r>
              <a:rPr lang="en-GB" sz="4000" dirty="0" smtClean="0"/>
              <a:t>*</a:t>
            </a:r>
            <a:endParaRPr lang="en-US" sz="4000" b="1" dirty="0">
              <a:solidFill>
                <a:schemeClr val="bg1"/>
              </a:solidFill>
            </a:endParaRPr>
          </a:p>
          <a:p>
            <a:endParaRPr lang="en-US" sz="4200" b="1" dirty="0">
              <a:solidFill>
                <a:schemeClr val="bg1"/>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8004" y="1089536"/>
            <a:ext cx="1848281" cy="1798993"/>
          </a:xfrm>
          <a:prstGeom prst="rect">
            <a:avLst/>
          </a:prstGeom>
        </p:spPr>
      </p:pic>
      <p:sp>
        <p:nvSpPr>
          <p:cNvPr id="19" name="TextBox 18"/>
          <p:cNvSpPr txBox="1"/>
          <p:nvPr/>
        </p:nvSpPr>
        <p:spPr>
          <a:xfrm>
            <a:off x="23450120" y="2612770"/>
            <a:ext cx="3838966" cy="1233530"/>
          </a:xfrm>
          <a:prstGeom prst="rect">
            <a:avLst/>
          </a:prstGeom>
          <a:noFill/>
        </p:spPr>
        <p:txBody>
          <a:bodyPr wrap="square" lIns="288000" tIns="288000" rIns="288000" bIns="324000" rtlCol="0">
            <a:spAutoFit/>
          </a:bodyPr>
          <a:lstStyle/>
          <a:p>
            <a:r>
              <a:rPr lang="en-US" sz="2000" b="1" dirty="0"/>
              <a:t>Center of Functionally Integrative Neuroscience</a:t>
            </a:r>
          </a:p>
        </p:txBody>
      </p:sp>
    </p:spTree>
    <p:extLst>
      <p:ext uri="{BB962C8B-B14F-4D97-AF65-F5344CB8AC3E}">
        <p14:creationId xmlns:p14="http://schemas.microsoft.com/office/powerpoint/2010/main" val="214655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PI">
      <a:dk1>
        <a:srgbClr val="000000"/>
      </a:dk1>
      <a:lt1>
        <a:srgbClr val="FFFFFF"/>
      </a:lt1>
      <a:dk2>
        <a:srgbClr val="44546A"/>
      </a:dk2>
      <a:lt2>
        <a:srgbClr val="E7E6E6"/>
      </a:lt2>
      <a:accent1>
        <a:srgbClr val="007869"/>
      </a:accent1>
      <a:accent2>
        <a:srgbClr val="ED6B06"/>
      </a:accent2>
      <a:accent3>
        <a:srgbClr val="7F206D"/>
      </a:accent3>
      <a:accent4>
        <a:srgbClr val="AA1926"/>
      </a:accent4>
      <a:accent5>
        <a:srgbClr val="204D9D"/>
      </a:accent5>
      <a:accent6>
        <a:srgbClr val="5FA13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alpha val="50000"/>
          </a:schemeClr>
        </a:solidFill>
      </a:spPr>
      <a:bodyPr wrap="square" lIns="288000" tIns="288000" rIns="288000" bIns="324000" rtlCol="0">
        <a:spAutoFit/>
      </a:bodyPr>
      <a:lstStyle>
        <a:defPPr>
          <a:defRPr sz="4200" b="1" dirty="0" smtClean="0">
            <a:solidFill>
              <a:schemeClr val="bg1"/>
            </a:solidFill>
          </a:defRPr>
        </a:defPPr>
      </a:lstStyle>
    </a:txDef>
  </a:objectDefaults>
  <a:extraClrSchemeLst/>
  <a:extLst>
    <a:ext uri="{05A4C25C-085E-4340-85A3-A5531E510DB2}">
      <thm15:themeFamily xmlns:thm15="http://schemas.microsoft.com/office/thememl/2012/main" name="MPI_poster_A0_portrait" id="{9F534542-916D-1B49-AB03-36111EA9B796}" vid="{85E28D86-90B2-7E41-9D52-1C0E6C48C2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8722</TotalTime>
  <Words>533</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Comprehension of spatially-related words relies on direction-specific processes in the spatial attention network: a combined TMS-fMRI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Rodd</dc:creator>
  <cp:lastModifiedBy>Markus Ostarek</cp:lastModifiedBy>
  <cp:revision>93</cp:revision>
  <cp:lastPrinted>2018-12-14T14:58:36Z</cp:lastPrinted>
  <dcterms:created xsi:type="dcterms:W3CDTF">2018-12-13T10:13:53Z</dcterms:created>
  <dcterms:modified xsi:type="dcterms:W3CDTF">2020-05-01T16:55:35Z</dcterms:modified>
</cp:coreProperties>
</file>