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28" r:id="rId1"/>
  </p:sldMasterIdLst>
  <p:notesMasterIdLst>
    <p:notesMasterId r:id="rId31"/>
  </p:notesMasterIdLst>
  <p:sldIdLst>
    <p:sldId id="256" r:id="rId2"/>
    <p:sldId id="401" r:id="rId3"/>
    <p:sldId id="386" r:id="rId4"/>
    <p:sldId id="267" r:id="rId5"/>
    <p:sldId id="357" r:id="rId6"/>
    <p:sldId id="283" r:id="rId7"/>
    <p:sldId id="400" r:id="rId8"/>
    <p:sldId id="383" r:id="rId9"/>
    <p:sldId id="376" r:id="rId10"/>
    <p:sldId id="360" r:id="rId11"/>
    <p:sldId id="291" r:id="rId12"/>
    <p:sldId id="359" r:id="rId13"/>
    <p:sldId id="370" r:id="rId14"/>
    <p:sldId id="320" r:id="rId15"/>
    <p:sldId id="393" r:id="rId16"/>
    <p:sldId id="365" r:id="rId17"/>
    <p:sldId id="305" r:id="rId18"/>
    <p:sldId id="396" r:id="rId19"/>
    <p:sldId id="367" r:id="rId20"/>
    <p:sldId id="388" r:id="rId21"/>
    <p:sldId id="363" r:id="rId22"/>
    <p:sldId id="339" r:id="rId23"/>
    <p:sldId id="350" r:id="rId24"/>
    <p:sldId id="290" r:id="rId25"/>
    <p:sldId id="324" r:id="rId26"/>
    <p:sldId id="333" r:id="rId27"/>
    <p:sldId id="377" r:id="rId28"/>
    <p:sldId id="394" r:id="rId29"/>
    <p:sldId id="37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hini Randeniya" initials="RR" lastIdx="6" clrIdx="0">
    <p:extLst>
      <p:ext uri="{19B8F6BF-5375-455C-9EA6-DF929625EA0E}">
        <p15:presenceInfo xmlns:p15="http://schemas.microsoft.com/office/powerpoint/2012/main" userId="S::uqrrande@uq.edu.au::58a685de-0950-40da-abfb-fd81ce3a70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D8F"/>
    <a:srgbClr val="FE7A00"/>
    <a:srgbClr val="FFFB00"/>
    <a:srgbClr val="FF0800"/>
    <a:srgbClr val="F57770"/>
    <a:srgbClr val="FD8824"/>
    <a:srgbClr val="595959"/>
    <a:srgbClr val="1FBFC3"/>
    <a:srgbClr val="D46661"/>
    <a:srgbClr val="7A9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72" autoAdjust="0"/>
    <p:restoredTop sz="83937"/>
  </p:normalViewPr>
  <p:slideViewPr>
    <p:cSldViewPr snapToGrid="0">
      <p:cViewPr varScale="1">
        <p:scale>
          <a:sx n="91" d="100"/>
          <a:sy n="91" d="100"/>
        </p:scale>
        <p:origin x="102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F1BB1-74B2-E040-B61C-BB3AC424C725}" type="datetimeFigureOut">
              <a:rPr lang="en-US" smtClean="0"/>
              <a:t>4/24/20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EA387-5772-7843-AD45-60428C55A6DF}" type="slidenum">
              <a:rPr lang="en-US" smtClean="0"/>
              <a:t>‹#›</a:t>
            </a:fld>
            <a:endParaRPr lang="en-US" dirty="0"/>
          </a:p>
        </p:txBody>
      </p:sp>
    </p:spTree>
    <p:extLst>
      <p:ext uri="{BB962C8B-B14F-4D97-AF65-F5344CB8AC3E}">
        <p14:creationId xmlns:p14="http://schemas.microsoft.com/office/powerpoint/2010/main" val="422597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56EA387-5772-7843-AD45-60428C55A6DF}" type="slidenum">
              <a:rPr lang="en-US" smtClean="0"/>
              <a:t>0</a:t>
            </a:fld>
            <a:endParaRPr lang="en-US" dirty="0"/>
          </a:p>
        </p:txBody>
      </p:sp>
    </p:spTree>
    <p:extLst>
      <p:ext uri="{BB962C8B-B14F-4D97-AF65-F5344CB8AC3E}">
        <p14:creationId xmlns:p14="http://schemas.microsoft.com/office/powerpoint/2010/main" val="174048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each condition we can on the X axis plot the middle of the 5 blue dots, and on the Y axis we can plot where the participant put the coin. Blue dots individual trials. </a:t>
            </a:r>
          </a:p>
          <a:p>
            <a:r>
              <a:rPr lang="en-AU" dirty="0"/>
              <a:t>And then we can do is fit a regression line to the data. From any regression line y=</a:t>
            </a:r>
            <a:r>
              <a:rPr lang="en-AU" dirty="0" err="1"/>
              <a:t>mx+c</a:t>
            </a:r>
            <a:r>
              <a:rPr lang="en-AU" dirty="0"/>
              <a:t> we can get the slope and the intercept of the data. </a:t>
            </a:r>
          </a:p>
          <a:p>
            <a:r>
              <a:rPr lang="en-AU" dirty="0"/>
              <a:t>So the slope is useful in this task in telling us how reliant the participant is on new information. </a:t>
            </a:r>
          </a:p>
          <a:p>
            <a:r>
              <a:rPr lang="en-AU" dirty="0"/>
              <a:t>i.e. if the participants are putting the coin closer to the middle of the 5 dots all the time then we are going to get a slope of 1, and if the slope is closer to zero then we can say they are leaning more towards previous learnt information. </a:t>
            </a:r>
          </a:p>
          <a:p>
            <a:r>
              <a:rPr lang="en-AU" dirty="0"/>
              <a:t>Here we can see how the slope would change for each condition if they were discriminating all four trial types as a Optimal Observer.</a:t>
            </a:r>
          </a:p>
        </p:txBody>
      </p:sp>
      <p:sp>
        <p:nvSpPr>
          <p:cNvPr id="4" name="Slide Number Placeholder 3"/>
          <p:cNvSpPr>
            <a:spLocks noGrp="1"/>
          </p:cNvSpPr>
          <p:nvPr>
            <p:ph type="sldNum" sz="quarter" idx="5"/>
          </p:nvPr>
        </p:nvSpPr>
        <p:spPr/>
        <p:txBody>
          <a:bodyPr/>
          <a:lstStyle/>
          <a:p>
            <a:fld id="{956EA387-5772-7843-AD45-60428C55A6DF}" type="slidenum">
              <a:rPr lang="en-US" smtClean="0"/>
              <a:t>13</a:t>
            </a:fld>
            <a:endParaRPr lang="en-US" dirty="0"/>
          </a:p>
        </p:txBody>
      </p:sp>
    </p:spTree>
    <p:extLst>
      <p:ext uri="{BB962C8B-B14F-4D97-AF65-F5344CB8AC3E}">
        <p14:creationId xmlns:p14="http://schemas.microsoft.com/office/powerpoint/2010/main" val="13946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these are just correlations and we can see that with Autism Quotient scores there was no relationship, with SPQ score as well.</a:t>
            </a:r>
          </a:p>
          <a:p>
            <a:r>
              <a:rPr lang="en-AU" dirty="0"/>
              <a:t>But the Visual sensitivities we can see there is a significant relationship with a small effect size, which would not survive </a:t>
            </a:r>
            <a:r>
              <a:rPr lang="en-AU" dirty="0" err="1"/>
              <a:t>FWEcorrection</a:t>
            </a:r>
            <a:r>
              <a:rPr lang="en-AU" dirty="0"/>
              <a:t>.</a:t>
            </a:r>
          </a:p>
          <a:p>
            <a:endParaRPr lang="en-AU" dirty="0"/>
          </a:p>
        </p:txBody>
      </p:sp>
      <p:sp>
        <p:nvSpPr>
          <p:cNvPr id="4" name="Slide Number Placeholder 3"/>
          <p:cNvSpPr>
            <a:spLocks noGrp="1"/>
          </p:cNvSpPr>
          <p:nvPr>
            <p:ph type="sldNum" sz="quarter" idx="5"/>
          </p:nvPr>
        </p:nvSpPr>
        <p:spPr/>
        <p:txBody>
          <a:bodyPr/>
          <a:lstStyle/>
          <a:p>
            <a:fld id="{956EA387-5772-7843-AD45-60428C55A6DF}" type="slidenum">
              <a:rPr lang="en-US" smtClean="0"/>
              <a:t>15</a:t>
            </a:fld>
            <a:endParaRPr lang="en-US" dirty="0"/>
          </a:p>
        </p:txBody>
      </p:sp>
    </p:spTree>
    <p:extLst>
      <p:ext uri="{BB962C8B-B14F-4D97-AF65-F5344CB8AC3E}">
        <p14:creationId xmlns:p14="http://schemas.microsoft.com/office/powerpoint/2010/main" val="1986660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disentangle between 3 models, we calculated the participant’s prior SD. </a:t>
            </a:r>
          </a:p>
        </p:txBody>
      </p:sp>
      <p:sp>
        <p:nvSpPr>
          <p:cNvPr id="4" name="Slide Number Placeholder 3"/>
          <p:cNvSpPr>
            <a:spLocks noGrp="1"/>
          </p:cNvSpPr>
          <p:nvPr>
            <p:ph type="sldNum" sz="quarter" idx="5"/>
          </p:nvPr>
        </p:nvSpPr>
        <p:spPr/>
        <p:txBody>
          <a:bodyPr/>
          <a:lstStyle/>
          <a:p>
            <a:fld id="{93E1C15E-EE6C-E74B-9A04-F7B9CDE7F249}" type="slidenum">
              <a:rPr lang="en-US" smtClean="0"/>
              <a:t>16</a:t>
            </a:fld>
            <a:endParaRPr lang="en-US" dirty="0"/>
          </a:p>
        </p:txBody>
      </p:sp>
    </p:spTree>
    <p:extLst>
      <p:ext uri="{BB962C8B-B14F-4D97-AF65-F5344CB8AC3E}">
        <p14:creationId xmlns:p14="http://schemas.microsoft.com/office/powerpoint/2010/main" val="3613012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we can also calculate participant’s acquired prior mean and standard deviation using the slope and intercept for each condition. And we are going to use this values to try and disentangle two of the models. </a:t>
            </a:r>
          </a:p>
        </p:txBody>
      </p:sp>
      <p:sp>
        <p:nvSpPr>
          <p:cNvPr id="4" name="Slide Number Placeholder 3"/>
          <p:cNvSpPr>
            <a:spLocks noGrp="1"/>
          </p:cNvSpPr>
          <p:nvPr>
            <p:ph type="sldNum" sz="quarter" idx="5"/>
          </p:nvPr>
        </p:nvSpPr>
        <p:spPr/>
        <p:txBody>
          <a:bodyPr/>
          <a:lstStyle/>
          <a:p>
            <a:fld id="{956EA387-5772-7843-AD45-60428C55A6DF}" type="slidenum">
              <a:rPr lang="en-US" smtClean="0"/>
              <a:t>18</a:t>
            </a:fld>
            <a:endParaRPr lang="en-US" dirty="0"/>
          </a:p>
        </p:txBody>
      </p:sp>
    </p:spTree>
    <p:extLst>
      <p:ext uri="{BB962C8B-B14F-4D97-AF65-F5344CB8AC3E}">
        <p14:creationId xmlns:p14="http://schemas.microsoft.com/office/powerpoint/2010/main" val="3327688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56EA387-5772-7843-AD45-60428C55A6DF}" type="slidenum">
              <a:rPr lang="en-US" smtClean="0"/>
              <a:t>20</a:t>
            </a:fld>
            <a:endParaRPr lang="en-US" dirty="0"/>
          </a:p>
        </p:txBody>
      </p:sp>
    </p:spTree>
    <p:extLst>
      <p:ext uri="{BB962C8B-B14F-4D97-AF65-F5344CB8AC3E}">
        <p14:creationId xmlns:p14="http://schemas.microsoft.com/office/powerpoint/2010/main" val="3465202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modified the set up to have shorter blocks per Thrower. So the participants are introduced to – Thrower A (narrow prior) and B (wide prior). Each thrower would throw 12 trials each, before switching.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conducted 10 behavioral pilots to ensure that participants on average behaved the same in terms of accuracy, discriminating the 4 conditions as in Iris’s study. We also conducted  a power analysis using the behavioural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6EA387-5772-7843-AD45-60428C55A6DF}" type="slidenum">
              <a:rPr lang="en-US" smtClean="0"/>
              <a:t>23</a:t>
            </a:fld>
            <a:endParaRPr lang="en-US" dirty="0"/>
          </a:p>
        </p:txBody>
      </p:sp>
    </p:spTree>
    <p:extLst>
      <p:ext uri="{BB962C8B-B14F-4D97-AF65-F5344CB8AC3E}">
        <p14:creationId xmlns:p14="http://schemas.microsoft.com/office/powerpoint/2010/main" val="1329989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Vilares and another paper by Kording, they derive a method to calculate the participant’s distribution.</a:t>
            </a:r>
          </a:p>
          <a:p>
            <a:r>
              <a:rPr lang="en-US" dirty="0"/>
              <a:t>We can apply Bayes theorem to the prior, likelihood and posterior distributions.  With the assumption of a normal distribution we can derive the following equation, what is interesting is this maps on to a linear regression equation we all are more familiar with. </a:t>
            </a:r>
          </a:p>
        </p:txBody>
      </p:sp>
      <p:sp>
        <p:nvSpPr>
          <p:cNvPr id="4" name="Slide Number Placeholder 3"/>
          <p:cNvSpPr>
            <a:spLocks noGrp="1"/>
          </p:cNvSpPr>
          <p:nvPr>
            <p:ph type="sldNum" sz="quarter" idx="5"/>
          </p:nvPr>
        </p:nvSpPr>
        <p:spPr/>
        <p:txBody>
          <a:bodyPr/>
          <a:lstStyle/>
          <a:p>
            <a:fld id="{956EA387-5772-7843-AD45-60428C55A6DF}" type="slidenum">
              <a:rPr lang="en-US" smtClean="0"/>
              <a:t>25</a:t>
            </a:fld>
            <a:endParaRPr lang="en-US" dirty="0"/>
          </a:p>
        </p:txBody>
      </p:sp>
    </p:spTree>
    <p:extLst>
      <p:ext uri="{BB962C8B-B14F-4D97-AF65-F5344CB8AC3E}">
        <p14:creationId xmlns:p14="http://schemas.microsoft.com/office/powerpoint/2010/main" val="3605202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Prior variance Optimal Values</a:t>
            </a:r>
          </a:p>
        </p:txBody>
      </p:sp>
      <p:sp>
        <p:nvSpPr>
          <p:cNvPr id="4" name="Slide Number Placeholder 3"/>
          <p:cNvSpPr>
            <a:spLocks noGrp="1"/>
          </p:cNvSpPr>
          <p:nvPr>
            <p:ph type="sldNum" sz="quarter" idx="5"/>
          </p:nvPr>
        </p:nvSpPr>
        <p:spPr/>
        <p:txBody>
          <a:bodyPr/>
          <a:lstStyle/>
          <a:p>
            <a:fld id="{956EA387-5772-7843-AD45-60428C55A6DF}" type="slidenum">
              <a:rPr lang="en-US" smtClean="0"/>
              <a:t>26</a:t>
            </a:fld>
            <a:endParaRPr lang="en-US" dirty="0"/>
          </a:p>
        </p:txBody>
      </p:sp>
    </p:spTree>
    <p:extLst>
      <p:ext uri="{BB962C8B-B14F-4D97-AF65-F5344CB8AC3E}">
        <p14:creationId xmlns:p14="http://schemas.microsoft.com/office/powerpoint/2010/main" val="331229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we were trying to understand how a typical person learns from their environment and forms decisions, a very intuitive explanation is the Bayesian perspective of sensory learning. Imagine that since you came in the room you made sensory observations or you measured the level of light in the room. So over time this allows us to form a model of how we think the level light of works. So according to this Bayesian perspective we use both this sensory information and prior information to form a perception or decision which we call a posterior distribution.</a:t>
            </a:r>
          </a:p>
          <a:p>
            <a:endParaRPr lang="en-US" dirty="0"/>
          </a:p>
          <a:p>
            <a:r>
              <a:rPr lang="en-US" dirty="0"/>
              <a:t>the mechanisms of atypical perception in ASD, a very intuitive approach is to look at Bayesian explanation of sensory learning. </a:t>
            </a:r>
          </a:p>
          <a:p>
            <a:endParaRPr lang="en-US" dirty="0"/>
          </a:p>
          <a:p>
            <a:r>
              <a:rPr lang="en-US" dirty="0"/>
              <a:t>3 models specifically with a Bayesian perspective have attempted to explain why autistic perception and particularly hypersensitivities can occur. </a:t>
            </a:r>
          </a:p>
          <a:p>
            <a:r>
              <a:rPr lang="en-US" dirty="0"/>
              <a:t>Hypo-priors model states that this is caused by the prior learnt information is weak and thus the posterior representation is weighted more by the likelihood.</a:t>
            </a:r>
          </a:p>
          <a:p>
            <a:r>
              <a:rPr lang="en-US" dirty="0"/>
              <a:t>Precise-Likelihood model states that this is caused by too accurate sampling of information leading to again the likelihood being weighted more heavily.</a:t>
            </a:r>
          </a:p>
          <a:p>
            <a:r>
              <a:rPr lang="en-US" dirty="0"/>
              <a:t>Finally the precise-priors model states the distribution to be more narrowly tuned thus likelihood being weighted more.</a:t>
            </a:r>
          </a:p>
          <a:p>
            <a:r>
              <a:rPr lang="en-US" dirty="0"/>
              <a:t>Weighting of sensory infor</a:t>
            </a:r>
          </a:p>
          <a:p>
            <a:r>
              <a:rPr lang="en-US" dirty="0"/>
              <a:t>- Criticism of these views: they can only explain some symptoms (e.g. sensory overload)</a:t>
            </a:r>
          </a:p>
        </p:txBody>
      </p:sp>
      <p:sp>
        <p:nvSpPr>
          <p:cNvPr id="4" name="Slide Number Placeholder 3"/>
          <p:cNvSpPr>
            <a:spLocks noGrp="1"/>
          </p:cNvSpPr>
          <p:nvPr>
            <p:ph type="sldNum" sz="quarter" idx="10"/>
          </p:nvPr>
        </p:nvSpPr>
        <p:spPr/>
        <p:txBody>
          <a:bodyPr/>
          <a:lstStyle/>
          <a:p>
            <a:fld id="{E6542A98-F12E-9745-A755-C62665E09299}" type="slidenum">
              <a:rPr lang="en-US" smtClean="0"/>
              <a:t>2</a:t>
            </a:fld>
            <a:endParaRPr lang="en-US" dirty="0"/>
          </a:p>
        </p:txBody>
      </p:sp>
    </p:spTree>
    <p:extLst>
      <p:ext uri="{BB962C8B-B14F-4D97-AF65-F5344CB8AC3E}">
        <p14:creationId xmlns:p14="http://schemas.microsoft.com/office/powerpoint/2010/main" val="75742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dirty="0"/>
              <a:t>Light from above prior intact (Croydon et al 2017) - Found no evidence for disruptions in reliance on priors in ASD compared to typical. </a:t>
            </a:r>
          </a:p>
          <a:p>
            <a:pPr algn="just">
              <a:lnSpc>
                <a:spcPct val="150000"/>
              </a:lnSpc>
            </a:pPr>
            <a:r>
              <a:rPr lang="en-US" dirty="0"/>
              <a:t>Grating in gabor orientation (Skewes et al 2014) -  Looked at autistic traits &amp; found </a:t>
            </a:r>
            <a:r>
              <a:rPr lang="en-US" dirty="0">
                <a:solidFill>
                  <a:schemeClr val="accent6"/>
                </a:solidFill>
              </a:rPr>
              <a:t>evidence for hypo-priors model </a:t>
            </a:r>
            <a:r>
              <a:rPr lang="en-US" dirty="0"/>
              <a:t>and no evidence for sensory precision model </a:t>
            </a:r>
          </a:p>
          <a:p>
            <a:pPr algn="just">
              <a:lnSpc>
                <a:spcPct val="150000"/>
              </a:lnSpc>
            </a:pPr>
            <a:endParaRPr lang="en-US" dirty="0"/>
          </a:p>
          <a:p>
            <a:pPr algn="just">
              <a:lnSpc>
                <a:spcPct val="150000"/>
              </a:lnSpc>
            </a:pPr>
            <a:r>
              <a:rPr lang="en-US" dirty="0"/>
              <a:t>But a key aspect of ASD has been ignored, and that is the role of sensory sensitivities in forming these models of the environment. So in this talk I’m going to discuss a possible mediating role of sensory sensitivities in perception.</a:t>
            </a:r>
          </a:p>
        </p:txBody>
      </p:sp>
      <p:sp>
        <p:nvSpPr>
          <p:cNvPr id="4" name="Slide Number Placeholder 3"/>
          <p:cNvSpPr>
            <a:spLocks noGrp="1"/>
          </p:cNvSpPr>
          <p:nvPr>
            <p:ph type="sldNum" sz="quarter" idx="10"/>
          </p:nvPr>
        </p:nvSpPr>
        <p:spPr/>
        <p:txBody>
          <a:bodyPr/>
          <a:lstStyle/>
          <a:p>
            <a:fld id="{E6542A98-F12E-9745-A755-C62665E09299}" type="slidenum">
              <a:rPr lang="en-US" smtClean="0"/>
              <a:t>3</a:t>
            </a:fld>
            <a:endParaRPr lang="en-US" dirty="0"/>
          </a:p>
        </p:txBody>
      </p:sp>
    </p:spTree>
    <p:extLst>
      <p:ext uri="{BB962C8B-B14F-4D97-AF65-F5344CB8AC3E}">
        <p14:creationId xmlns:p14="http://schemas.microsoft.com/office/powerpoint/2010/main" val="107227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today I’m going to address the following questions. </a:t>
            </a:r>
          </a:p>
          <a:p>
            <a:r>
              <a:rPr lang="en-AU" dirty="0"/>
              <a:t>First we want to investigate is there an increased reliance on new information related to Autism Traits and Sensory Sensitivities.</a:t>
            </a:r>
          </a:p>
          <a:p>
            <a:r>
              <a:rPr lang="en-AU" dirty="0"/>
              <a:t>And next we want to try and see if we can disentangle any of the 3 current models.</a:t>
            </a:r>
          </a:p>
          <a:p>
            <a:r>
              <a:rPr lang="en-AU" dirty="0"/>
              <a:t>So we did have an overarching goal of investigating the priors and likelihood representations in the brain, but I won’t be discussing this data today. </a:t>
            </a:r>
            <a:r>
              <a:rPr lang="en-AU" dirty="0">
                <a:sym typeface="Wingdings" pitchFamily="2" charset="2"/>
              </a:rPr>
              <a:t></a:t>
            </a:r>
            <a:endParaRPr lang="en-AU" dirty="0"/>
          </a:p>
        </p:txBody>
      </p:sp>
      <p:sp>
        <p:nvSpPr>
          <p:cNvPr id="4" name="Slide Number Placeholder 3"/>
          <p:cNvSpPr>
            <a:spLocks noGrp="1"/>
          </p:cNvSpPr>
          <p:nvPr>
            <p:ph type="sldNum" sz="quarter" idx="5"/>
          </p:nvPr>
        </p:nvSpPr>
        <p:spPr/>
        <p:txBody>
          <a:bodyPr/>
          <a:lstStyle/>
          <a:p>
            <a:fld id="{956EA387-5772-7843-AD45-60428C55A6DF}" type="slidenum">
              <a:rPr lang="en-US" smtClean="0"/>
              <a:t>4</a:t>
            </a:fld>
            <a:endParaRPr lang="en-US" dirty="0"/>
          </a:p>
        </p:txBody>
      </p:sp>
    </p:spTree>
    <p:extLst>
      <p:ext uri="{BB962C8B-B14F-4D97-AF65-F5344CB8AC3E}">
        <p14:creationId xmlns:p14="http://schemas.microsoft.com/office/powerpoint/2010/main" val="59471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I get into the results this is what our participants underwent. We recruited 47 Neurotypicals and 32 individuals with a diagnosis of ASD. Autism diagnosis was confirmed by a psychologist who undertook the ADOS interview with them. And everyone completed Autism Quotient and Sensory Processing Questionnaire by the Baron-Cohen group. All participants did a short practice of the Coin Task and then did the task either in our outside of the scanner.</a:t>
            </a:r>
          </a:p>
          <a:p>
            <a:endParaRPr lang="en-US" dirty="0"/>
          </a:p>
        </p:txBody>
      </p:sp>
      <p:sp>
        <p:nvSpPr>
          <p:cNvPr id="4" name="Slide Number Placeholder 3"/>
          <p:cNvSpPr>
            <a:spLocks noGrp="1"/>
          </p:cNvSpPr>
          <p:nvPr>
            <p:ph type="sldNum" sz="quarter" idx="10"/>
          </p:nvPr>
        </p:nvSpPr>
        <p:spPr/>
        <p:txBody>
          <a:bodyPr/>
          <a:lstStyle/>
          <a:p>
            <a:fld id="{E6542A98-F12E-9745-A755-C62665E09299}" type="slidenum">
              <a:rPr lang="en-US" smtClean="0"/>
              <a:t>5</a:t>
            </a:fld>
            <a:endParaRPr lang="en-US" dirty="0"/>
          </a:p>
        </p:txBody>
      </p:sp>
    </p:spTree>
    <p:extLst>
      <p:ext uri="{BB962C8B-B14F-4D97-AF65-F5344CB8AC3E}">
        <p14:creationId xmlns:p14="http://schemas.microsoft.com/office/powerpoint/2010/main" val="462437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to answer the 3 questions I highlighted before we adapted task developed by Iris Vilares, which was designed to investigate Bayesian Learning.</a:t>
            </a:r>
          </a:p>
          <a:p>
            <a:r>
              <a:rPr lang="en-AU" dirty="0"/>
              <a:t>So I’ll take a few minutes to run through the task with you.</a:t>
            </a:r>
          </a:p>
        </p:txBody>
      </p:sp>
      <p:sp>
        <p:nvSpPr>
          <p:cNvPr id="4" name="Slide Number Placeholder 3"/>
          <p:cNvSpPr>
            <a:spLocks noGrp="1"/>
          </p:cNvSpPr>
          <p:nvPr>
            <p:ph type="sldNum" sz="quarter" idx="5"/>
          </p:nvPr>
        </p:nvSpPr>
        <p:spPr/>
        <p:txBody>
          <a:bodyPr/>
          <a:lstStyle/>
          <a:p>
            <a:fld id="{956EA387-5772-7843-AD45-60428C55A6DF}" type="slidenum">
              <a:rPr lang="en-US" smtClean="0"/>
              <a:t>8</a:t>
            </a:fld>
            <a:endParaRPr lang="en-US" dirty="0"/>
          </a:p>
        </p:txBody>
      </p:sp>
    </p:spTree>
    <p:extLst>
      <p:ext uri="{BB962C8B-B14F-4D97-AF65-F5344CB8AC3E}">
        <p14:creationId xmlns:p14="http://schemas.microsoft.com/office/powerpoint/2010/main" val="9060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task was a 2by2 design with four conditions. We had a “good thrower”, who was more likely to throw closer to the middle of the screen and a “Bad thrower” or wide prior. And similarly you saw that the splashes could be narrow or wide. </a:t>
            </a:r>
          </a:p>
        </p:txBody>
      </p:sp>
      <p:sp>
        <p:nvSpPr>
          <p:cNvPr id="4" name="Slide Number Placeholder 3"/>
          <p:cNvSpPr>
            <a:spLocks noGrp="1"/>
          </p:cNvSpPr>
          <p:nvPr>
            <p:ph type="sldNum" sz="quarter" idx="5"/>
          </p:nvPr>
        </p:nvSpPr>
        <p:spPr/>
        <p:txBody>
          <a:bodyPr/>
          <a:lstStyle/>
          <a:p>
            <a:fld id="{956EA387-5772-7843-AD45-60428C55A6DF}" type="slidenum">
              <a:rPr lang="en-US" smtClean="0"/>
              <a:t>9</a:t>
            </a:fld>
            <a:endParaRPr lang="en-US"/>
          </a:p>
        </p:txBody>
      </p:sp>
    </p:spTree>
    <p:extLst>
      <p:ext uri="{BB962C8B-B14F-4D97-AF65-F5344CB8AC3E}">
        <p14:creationId xmlns:p14="http://schemas.microsoft.com/office/powerpoint/2010/main" val="402699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throughout the study you will see Neurotypicals in this pink/red colour and ASD in blue colour. We did exclude participant either due to behavioural performance or movement in the scanner and this left us with a smaller sample. </a:t>
            </a:r>
          </a:p>
          <a:p>
            <a:r>
              <a:rPr lang="en-AU" dirty="0"/>
              <a:t>Participants ages ranged from 18 to 35  and we had more females in our group than males.</a:t>
            </a:r>
          </a:p>
          <a:p>
            <a:r>
              <a:rPr lang="en-AU" dirty="0"/>
              <a:t>This is Autism Quotient distribution we can see that we actually had a good spread. And the sensory processing questionnaire which measures sensitivities shows a more heterogenous spread. Something important to note is that the SPQ has an opposite relationship to AQ. With lower scores indicating hypersensitivities. And finally here is the distribution for SPQ vision subscale because our task is visual this is most relevant.</a:t>
            </a:r>
          </a:p>
          <a:p>
            <a:r>
              <a:rPr lang="en-AU" dirty="0"/>
              <a:t>Important to note that SPQ/SPQ Vision total are significantly correlated with AQ score medium effect size (~ -.4)</a:t>
            </a:r>
          </a:p>
        </p:txBody>
      </p:sp>
      <p:sp>
        <p:nvSpPr>
          <p:cNvPr id="4" name="Slide Number Placeholder 3"/>
          <p:cNvSpPr>
            <a:spLocks noGrp="1"/>
          </p:cNvSpPr>
          <p:nvPr>
            <p:ph type="sldNum" sz="quarter" idx="5"/>
          </p:nvPr>
        </p:nvSpPr>
        <p:spPr/>
        <p:txBody>
          <a:bodyPr/>
          <a:lstStyle/>
          <a:p>
            <a:fld id="{956EA387-5772-7843-AD45-60428C55A6DF}" type="slidenum">
              <a:rPr lang="en-US" smtClean="0"/>
              <a:t>11</a:t>
            </a:fld>
            <a:endParaRPr lang="en-US" dirty="0"/>
          </a:p>
        </p:txBody>
      </p:sp>
    </p:spTree>
    <p:extLst>
      <p:ext uri="{BB962C8B-B14F-4D97-AF65-F5344CB8AC3E}">
        <p14:creationId xmlns:p14="http://schemas.microsoft.com/office/powerpoint/2010/main" val="141725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first question we are asking is there an increase in reliance on likelihood as autism traits and sensory sensitivities increase.</a:t>
            </a:r>
          </a:p>
        </p:txBody>
      </p:sp>
      <p:sp>
        <p:nvSpPr>
          <p:cNvPr id="4" name="Slide Number Placeholder 3"/>
          <p:cNvSpPr>
            <a:spLocks noGrp="1"/>
          </p:cNvSpPr>
          <p:nvPr>
            <p:ph type="sldNum" sz="quarter" idx="5"/>
          </p:nvPr>
        </p:nvSpPr>
        <p:spPr/>
        <p:txBody>
          <a:bodyPr/>
          <a:lstStyle/>
          <a:p>
            <a:fld id="{956EA387-5772-7843-AD45-60428C55A6DF}" type="slidenum">
              <a:rPr lang="en-US" smtClean="0"/>
              <a:t>12</a:t>
            </a:fld>
            <a:endParaRPr lang="en-US" dirty="0"/>
          </a:p>
        </p:txBody>
      </p:sp>
    </p:spTree>
    <p:extLst>
      <p:ext uri="{BB962C8B-B14F-4D97-AF65-F5344CB8AC3E}">
        <p14:creationId xmlns:p14="http://schemas.microsoft.com/office/powerpoint/2010/main" val="86436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CB2E432E-70F1-5349-919F-D6CD94C8165D}" type="datetime1">
              <a:rPr lang="en-AU" smtClean="0"/>
              <a:t>24/4/20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CA9B4-CD42-1645-A996-815640479998}" type="datetime1">
              <a:rPr lang="en-AU" smtClean="0"/>
              <a:t>24/4/20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D02593-950F-9940-B8D3-E03A8BB55690}" type="datetime1">
              <a:rPr lang="en-AU" smtClean="0"/>
              <a:t>24/4/20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70BBAB-A13C-484B-9788-6F9CB524896A}" type="datetime1">
              <a:rPr lang="en-AU" smtClean="0"/>
              <a:t>24/4/20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C1FE27-065A-134B-B8FA-80AF2DF9353C}" type="slidenum">
              <a:rPr lang="en-US" smtClean="0"/>
              <a:t>‹#›</a:t>
            </a:fld>
            <a:endParaRPr lang="en-US" dirty="0"/>
          </a:p>
        </p:txBody>
      </p:sp>
    </p:spTree>
    <p:extLst>
      <p:ext uri="{BB962C8B-B14F-4D97-AF65-F5344CB8AC3E}">
        <p14:creationId xmlns:p14="http://schemas.microsoft.com/office/powerpoint/2010/main" val="146644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91FFCCC-8A29-844B-BC7C-311D7D03E490}" type="datetime1">
              <a:rPr lang="en-AU" smtClean="0"/>
              <a:t>24/4/20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0D49CA-6A4B-9644-9AD6-BB685727DF93}" type="datetime1">
              <a:rPr lang="en-AU" smtClean="0"/>
              <a:t>24/4/20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E8B4EA72-C3B0-4D4B-B881-01B14137D409}" type="datetime1">
              <a:rPr lang="en-AU" smtClean="0"/>
              <a:t>24/4/20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B8431AA-4556-AB4D-9C66-B255416171AB}" type="datetime1">
              <a:rPr lang="en-AU" smtClean="0"/>
              <a:t>24/4/20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EEDAD5-6192-034A-B053-EE0D3E6738AC}" type="datetime1">
              <a:rPr lang="en-AU" smtClean="0"/>
              <a:t>24/4/20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40F51-2703-834F-B62A-73AAEA61B837}" type="datetime1">
              <a:rPr lang="en-AU" smtClean="0"/>
              <a:t>24/4/20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6A09AE-8D47-6A4F-9DCF-F4CD3B39A794}" type="datetime1">
              <a:rPr lang="en-AU" smtClean="0"/>
              <a:t>24/4/20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70DBC5-4D64-2640-A0AE-C1754BFB8D8F}" type="datetime1">
              <a:rPr lang="en-AU" smtClean="0"/>
              <a:t>24/4/20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3BB7629-BD5C-1144-8530-5AD1C9EFB27E}" type="datetime1">
              <a:rPr lang="en-AU" smtClean="0"/>
              <a:t>24/4/20</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Lst>
  <p:hf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hyperlink" Target="https://www.ncbi.nlm.nih.gov/pubmed/2375535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2.tiff"/><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hyperlink" Target="https://www.ncbi.nlm.nih.gov/pubmed/23755353" TargetMode="External"/><Relationship Id="rId5" Type="http://schemas.openxmlformats.org/officeDocument/2006/relationships/hyperlink" Target="https://www.ncbi.nlm.nih.gov/pubmed/23123383" TargetMode="External"/><Relationship Id="rId10" Type="http://schemas.openxmlformats.org/officeDocument/2006/relationships/image" Target="../media/image7.emf"/><Relationship Id="rId4" Type="http://schemas.openxmlformats.org/officeDocument/2006/relationships/hyperlink" Target="https://www.ncbi.nlm.nih.gov/pubmed/22959875"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8.tiff"/><Relationship Id="rId5" Type="http://schemas.openxmlformats.org/officeDocument/2006/relationships/hyperlink" Target="http://journals.sagepub.com/doi/full/10.1177/1362361313519872" TargetMode="External"/><Relationship Id="rId4" Type="http://schemas.openxmlformats.org/officeDocument/2006/relationships/hyperlink" Target="https://www.ncbi.nlm.nih.gov/pubmed/2852124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91444" y="3934890"/>
            <a:ext cx="6400800" cy="954107"/>
          </a:xfrm>
        </p:spPr>
        <p:txBody>
          <a:bodyPr>
            <a:noAutofit/>
          </a:bodyPr>
          <a:lstStyle/>
          <a:p>
            <a:r>
              <a:rPr lang="en-US" sz="1800" b="1" i="1" dirty="0"/>
              <a:t>Randeniya, R.</a:t>
            </a:r>
            <a:r>
              <a:rPr lang="en-US" sz="1800" b="1" i="1" baseline="30000" dirty="0"/>
              <a:t>1</a:t>
            </a:r>
            <a:r>
              <a:rPr lang="en-US" sz="1800" b="1" i="1" dirty="0"/>
              <a:t>, </a:t>
            </a:r>
            <a:r>
              <a:rPr lang="en-US" sz="1800" b="1" i="1" dirty="0" err="1"/>
              <a:t>Vilares</a:t>
            </a:r>
            <a:r>
              <a:rPr lang="en-US" sz="1800" b="1" i="1" dirty="0"/>
              <a:t> I.</a:t>
            </a:r>
            <a:r>
              <a:rPr lang="en-US" sz="1800" b="1" i="1" baseline="30000" dirty="0"/>
              <a:t>2</a:t>
            </a:r>
            <a:r>
              <a:rPr lang="en-US" sz="1800" b="1" i="1" dirty="0"/>
              <a:t>,Tanksale R.</a:t>
            </a:r>
            <a:r>
              <a:rPr lang="en-US" sz="1800" b="1" i="1" baseline="30000" dirty="0"/>
              <a:t>1</a:t>
            </a:r>
            <a:r>
              <a:rPr lang="en-US" sz="1800" b="1" i="1" dirty="0"/>
              <a:t>, Mattingley J.</a:t>
            </a:r>
            <a:r>
              <a:rPr lang="en-US" sz="1800" b="1" i="1" baseline="30000" dirty="0"/>
              <a:t>1</a:t>
            </a:r>
            <a:r>
              <a:rPr lang="en-US" sz="1800" b="1" i="1" dirty="0"/>
              <a:t>, Garrido I.</a:t>
            </a:r>
            <a:r>
              <a:rPr lang="en-US" sz="1800" b="1" i="1" baseline="30000" dirty="0"/>
              <a:t>3</a:t>
            </a:r>
          </a:p>
          <a:p>
            <a:pPr marL="1714500" lvl="3" indent="-342900" algn="l">
              <a:buFont typeface="+mj-lt"/>
              <a:buAutoNum type="arabicPeriod"/>
            </a:pPr>
            <a:r>
              <a:rPr lang="en-US" sz="1400" dirty="0"/>
              <a:t>The University of Queensland</a:t>
            </a:r>
          </a:p>
          <a:p>
            <a:pPr marL="1714500" lvl="3" indent="-342900" algn="l">
              <a:buFont typeface="+mj-lt"/>
              <a:buAutoNum type="arabicPeriod"/>
            </a:pPr>
            <a:r>
              <a:rPr lang="en-US" sz="1400" dirty="0"/>
              <a:t>The University of Minnesota</a:t>
            </a:r>
          </a:p>
          <a:p>
            <a:pPr marL="1714500" lvl="3" indent="-342900" algn="l">
              <a:buFont typeface="+mj-lt"/>
              <a:buAutoNum type="arabicPeriod"/>
            </a:pPr>
            <a:r>
              <a:rPr lang="en-US" sz="1400" dirty="0"/>
              <a:t>The University of Melbourne</a:t>
            </a:r>
          </a:p>
        </p:txBody>
      </p:sp>
      <p:sp>
        <p:nvSpPr>
          <p:cNvPr id="7" name="Title 1">
            <a:extLst>
              <a:ext uri="{FF2B5EF4-FFF2-40B4-BE49-F238E27FC236}">
                <a16:creationId xmlns:a16="http://schemas.microsoft.com/office/drawing/2014/main" id="{7FDAFE59-2850-2E42-9E34-DF7BCAC97FD4}"/>
              </a:ext>
            </a:extLst>
          </p:cNvPr>
          <p:cNvSpPr>
            <a:spLocks noGrp="1"/>
          </p:cNvSpPr>
          <p:nvPr>
            <p:ph type="ctrTitle"/>
          </p:nvPr>
        </p:nvSpPr>
        <p:spPr>
          <a:xfrm>
            <a:off x="685800" y="1590675"/>
            <a:ext cx="7772400" cy="1470025"/>
          </a:xfrm>
        </p:spPr>
        <p:txBody>
          <a:bodyPr>
            <a:normAutofit/>
          </a:bodyPr>
          <a:lstStyle/>
          <a:p>
            <a:pPr algn="ctr"/>
            <a:r>
              <a:rPr lang="en-US" b="1" dirty="0"/>
              <a:t>Bayesian Models of Atypical Sensory Perception in the Autism Spectrum</a:t>
            </a:r>
          </a:p>
        </p:txBody>
      </p:sp>
      <p:pic>
        <p:nvPicPr>
          <p:cNvPr id="9" name="Picture 8">
            <a:extLst>
              <a:ext uri="{FF2B5EF4-FFF2-40B4-BE49-F238E27FC236}">
                <a16:creationId xmlns:a16="http://schemas.microsoft.com/office/drawing/2014/main" id="{53E28BEA-7C84-BE43-A7EC-1D2195051BD0}"/>
              </a:ext>
            </a:extLst>
          </p:cNvPr>
          <p:cNvPicPr/>
          <p:nvPr/>
        </p:nvPicPr>
        <p:blipFill>
          <a:blip r:embed="rId3">
            <a:extLst>
              <a:ext uri="{28A0092B-C50C-407E-A947-70E740481C1C}">
                <a14:useLocalDpi xmlns:a14="http://schemas.microsoft.com/office/drawing/2010/main"/>
              </a:ext>
            </a:extLst>
          </a:blip>
          <a:stretch>
            <a:fillRect/>
          </a:stretch>
        </p:blipFill>
        <p:spPr>
          <a:xfrm>
            <a:off x="3210613" y="285361"/>
            <a:ext cx="2349588" cy="1004400"/>
          </a:xfrm>
          <a:prstGeom prst="rect">
            <a:avLst/>
          </a:prstGeom>
          <a:ln>
            <a:noFill/>
          </a:ln>
        </p:spPr>
      </p:pic>
      <p:sp>
        <p:nvSpPr>
          <p:cNvPr id="3" name="TextBox 2">
            <a:extLst>
              <a:ext uri="{FF2B5EF4-FFF2-40B4-BE49-F238E27FC236}">
                <a16:creationId xmlns:a16="http://schemas.microsoft.com/office/drawing/2014/main" id="{ED861CAB-6143-434F-A641-68F9D3C625F1}"/>
              </a:ext>
            </a:extLst>
          </p:cNvPr>
          <p:cNvSpPr txBox="1"/>
          <p:nvPr/>
        </p:nvSpPr>
        <p:spPr>
          <a:xfrm>
            <a:off x="3084637" y="6012697"/>
            <a:ext cx="2974725" cy="369332"/>
          </a:xfrm>
          <a:prstGeom prst="rect">
            <a:avLst/>
          </a:prstGeom>
          <a:noFill/>
        </p:spPr>
        <p:txBody>
          <a:bodyPr wrap="none" rtlCol="0">
            <a:spAutoFit/>
          </a:bodyPr>
          <a:lstStyle/>
          <a:p>
            <a:r>
              <a:rPr lang="en-AU" dirty="0"/>
              <a:t>Contact: </a:t>
            </a:r>
            <a:r>
              <a:rPr lang="en-AU" dirty="0" err="1"/>
              <a:t>r.randeniya@uq.edu.au</a:t>
            </a:r>
            <a:r>
              <a:rPr lang="en-AU" dirty="0"/>
              <a:t> </a:t>
            </a:r>
          </a:p>
        </p:txBody>
      </p:sp>
    </p:spTree>
    <p:extLst>
      <p:ext uri="{BB962C8B-B14F-4D97-AF65-F5344CB8AC3E}">
        <p14:creationId xmlns:p14="http://schemas.microsoft.com/office/powerpoint/2010/main" val="3183036095"/>
      </p:ext>
    </p:extLst>
  </p:cSld>
  <p:clrMapOvr>
    <a:masterClrMapping/>
  </p:clrMapOvr>
  <mc:AlternateContent xmlns:mc="http://schemas.openxmlformats.org/markup-compatibility/2006" xmlns:p14="http://schemas.microsoft.com/office/powerpoint/2010/main">
    <mc:Choice Requires="p14">
      <p:transition spd="slow" p14:dur="2000" advTm="6835"/>
    </mc:Choice>
    <mc:Fallback xmlns="">
      <p:transition spd="slow" advTm="68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FE5ED-C3BB-744C-9253-3BDB4B15221D}"/>
              </a:ext>
            </a:extLst>
          </p:cNvPr>
          <p:cNvSpPr>
            <a:spLocks noGrp="1"/>
          </p:cNvSpPr>
          <p:nvPr>
            <p:ph type="sldNum" sz="quarter" idx="12"/>
          </p:nvPr>
        </p:nvSpPr>
        <p:spPr/>
        <p:txBody>
          <a:bodyPr/>
          <a:lstStyle/>
          <a:p>
            <a:fld id="{38237106-F2ED-405E-BC33-CC3CF426205F}" type="slidenum">
              <a:rPr lang="en-US" smtClean="0"/>
              <a:pPr/>
              <a:t>9</a:t>
            </a:fld>
            <a:endParaRPr lang="en-US" dirty="0"/>
          </a:p>
        </p:txBody>
      </p:sp>
      <p:sp>
        <p:nvSpPr>
          <p:cNvPr id="6" name="TextBox 5">
            <a:extLst>
              <a:ext uri="{FF2B5EF4-FFF2-40B4-BE49-F238E27FC236}">
                <a16:creationId xmlns:a16="http://schemas.microsoft.com/office/drawing/2014/main" id="{F60A685F-0EBC-7E41-833C-43CBE2943A7E}"/>
              </a:ext>
            </a:extLst>
          </p:cNvPr>
          <p:cNvSpPr txBox="1"/>
          <p:nvPr/>
        </p:nvSpPr>
        <p:spPr>
          <a:xfrm>
            <a:off x="542611" y="432079"/>
            <a:ext cx="3509294" cy="461665"/>
          </a:xfrm>
          <a:prstGeom prst="rect">
            <a:avLst/>
          </a:prstGeom>
          <a:noFill/>
        </p:spPr>
        <p:txBody>
          <a:bodyPr wrap="none" rtlCol="0">
            <a:spAutoFit/>
          </a:bodyPr>
          <a:lstStyle/>
          <a:p>
            <a:r>
              <a:rPr lang="en-AU" sz="2400" b="1" dirty="0"/>
              <a:t>Four conditions/trial types:</a:t>
            </a:r>
          </a:p>
        </p:txBody>
      </p:sp>
      <p:grpSp>
        <p:nvGrpSpPr>
          <p:cNvPr id="4" name="Group 3">
            <a:extLst>
              <a:ext uri="{FF2B5EF4-FFF2-40B4-BE49-F238E27FC236}">
                <a16:creationId xmlns:a16="http://schemas.microsoft.com/office/drawing/2014/main" id="{152752EE-2B18-3F42-95D8-39716DC33F05}"/>
              </a:ext>
            </a:extLst>
          </p:cNvPr>
          <p:cNvGrpSpPr/>
          <p:nvPr/>
        </p:nvGrpSpPr>
        <p:grpSpPr>
          <a:xfrm>
            <a:off x="2381459" y="1215395"/>
            <a:ext cx="5073996" cy="4411682"/>
            <a:chOff x="2381459" y="1215395"/>
            <a:chExt cx="5073996" cy="4411682"/>
          </a:xfrm>
        </p:grpSpPr>
        <p:pic>
          <p:nvPicPr>
            <p:cNvPr id="5" name="Picture 4">
              <a:extLst>
                <a:ext uri="{FF2B5EF4-FFF2-40B4-BE49-F238E27FC236}">
                  <a16:creationId xmlns:a16="http://schemas.microsoft.com/office/drawing/2014/main" id="{F5741C08-7AE6-2C42-82EF-76F7B6FD7B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1459" y="1215395"/>
              <a:ext cx="5073996" cy="4411682"/>
            </a:xfrm>
            <a:prstGeom prst="rect">
              <a:avLst/>
            </a:prstGeom>
          </p:spPr>
        </p:pic>
        <p:sp>
          <p:nvSpPr>
            <p:cNvPr id="2" name="Rectangle 1">
              <a:extLst>
                <a:ext uri="{FF2B5EF4-FFF2-40B4-BE49-F238E27FC236}">
                  <a16:creationId xmlns:a16="http://schemas.microsoft.com/office/drawing/2014/main" id="{0BFE1A64-72A3-6246-85E2-D261367B9094}"/>
                </a:ext>
              </a:extLst>
            </p:cNvPr>
            <p:cNvSpPr/>
            <p:nvPr/>
          </p:nvSpPr>
          <p:spPr>
            <a:xfrm>
              <a:off x="3405352" y="2270235"/>
              <a:ext cx="1024759" cy="8671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P</a:t>
              </a:r>
              <a:r>
                <a:rPr lang="en-AU" baseline="-25000" dirty="0"/>
                <a:t>N</a:t>
              </a:r>
              <a:r>
                <a:rPr lang="en-AU" dirty="0"/>
                <a:t>L</a:t>
              </a:r>
              <a:r>
                <a:rPr lang="en-AU" baseline="-25000" dirty="0"/>
                <a:t>N</a:t>
              </a:r>
            </a:p>
          </p:txBody>
        </p:sp>
        <p:sp>
          <p:nvSpPr>
            <p:cNvPr id="8" name="Rectangle 7">
              <a:extLst>
                <a:ext uri="{FF2B5EF4-FFF2-40B4-BE49-F238E27FC236}">
                  <a16:creationId xmlns:a16="http://schemas.microsoft.com/office/drawing/2014/main" id="{8679DBE6-4C42-6545-B2F9-80B7A060ADA5}"/>
                </a:ext>
              </a:extLst>
            </p:cNvPr>
            <p:cNvSpPr/>
            <p:nvPr/>
          </p:nvSpPr>
          <p:spPr>
            <a:xfrm>
              <a:off x="4682362" y="2270235"/>
              <a:ext cx="1024759" cy="867104"/>
            </a:xfrm>
            <a:prstGeom prst="rect">
              <a:avLst/>
            </a:prstGeom>
            <a:solidFill>
              <a:srgbClr val="5959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P</a:t>
              </a:r>
              <a:r>
                <a:rPr lang="en-AU" baseline="-25000" dirty="0"/>
                <a:t>N</a:t>
              </a:r>
              <a:r>
                <a:rPr lang="en-AU" dirty="0"/>
                <a:t>L</a:t>
              </a:r>
              <a:r>
                <a:rPr lang="en-AU" baseline="-25000" dirty="0"/>
                <a:t>W</a:t>
              </a:r>
            </a:p>
          </p:txBody>
        </p:sp>
        <p:sp>
          <p:nvSpPr>
            <p:cNvPr id="9" name="Rectangle 8">
              <a:extLst>
                <a:ext uri="{FF2B5EF4-FFF2-40B4-BE49-F238E27FC236}">
                  <a16:creationId xmlns:a16="http://schemas.microsoft.com/office/drawing/2014/main" id="{3410A2BA-2A7D-7545-9350-275E101AABA0}"/>
                </a:ext>
              </a:extLst>
            </p:cNvPr>
            <p:cNvSpPr/>
            <p:nvPr/>
          </p:nvSpPr>
          <p:spPr>
            <a:xfrm>
              <a:off x="3405351" y="3458990"/>
              <a:ext cx="1024759" cy="867104"/>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P</a:t>
              </a:r>
              <a:r>
                <a:rPr lang="en-AU" baseline="-25000" dirty="0"/>
                <a:t>W</a:t>
              </a:r>
              <a:r>
                <a:rPr lang="en-AU" dirty="0"/>
                <a:t>L</a:t>
              </a:r>
              <a:r>
                <a:rPr lang="en-AU" baseline="-25000" dirty="0"/>
                <a:t>N</a:t>
              </a:r>
            </a:p>
          </p:txBody>
        </p:sp>
        <p:sp>
          <p:nvSpPr>
            <p:cNvPr id="10" name="Rectangle 9">
              <a:extLst>
                <a:ext uri="{FF2B5EF4-FFF2-40B4-BE49-F238E27FC236}">
                  <a16:creationId xmlns:a16="http://schemas.microsoft.com/office/drawing/2014/main" id="{D855AD0A-49B7-9245-9B00-0C7BA8D3BBD4}"/>
                </a:ext>
              </a:extLst>
            </p:cNvPr>
            <p:cNvSpPr/>
            <p:nvPr/>
          </p:nvSpPr>
          <p:spPr>
            <a:xfrm>
              <a:off x="4698126" y="3458990"/>
              <a:ext cx="1024759" cy="867104"/>
            </a:xfrm>
            <a:prstGeom prst="rect">
              <a:avLst/>
            </a:prstGeom>
            <a:solidFill>
              <a:srgbClr val="FD882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P</a:t>
              </a:r>
              <a:r>
                <a:rPr lang="en-AU" baseline="-25000" dirty="0"/>
                <a:t>W</a:t>
              </a:r>
              <a:r>
                <a:rPr lang="en-AU" dirty="0"/>
                <a:t>L</a:t>
              </a:r>
              <a:r>
                <a:rPr lang="en-AU" baseline="-25000" dirty="0"/>
                <a:t>W</a:t>
              </a:r>
            </a:p>
          </p:txBody>
        </p:sp>
      </p:grpSp>
    </p:spTree>
    <p:extLst>
      <p:ext uri="{BB962C8B-B14F-4D97-AF65-F5344CB8AC3E}">
        <p14:creationId xmlns:p14="http://schemas.microsoft.com/office/powerpoint/2010/main" val="217150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9C7-8FAE-424A-B742-769F74CA4686}"/>
              </a:ext>
            </a:extLst>
          </p:cNvPr>
          <p:cNvSpPr>
            <a:spLocks noGrp="1"/>
          </p:cNvSpPr>
          <p:nvPr>
            <p:ph type="title"/>
          </p:nvPr>
        </p:nvSpPr>
        <p:spPr>
          <a:xfrm>
            <a:off x="663374" y="2789168"/>
            <a:ext cx="7886700" cy="994172"/>
          </a:xfrm>
        </p:spPr>
        <p:txBody>
          <a:bodyPr/>
          <a:lstStyle/>
          <a:p>
            <a:pPr algn="ctr"/>
            <a:r>
              <a:rPr lang="en-US" b="1" dirty="0"/>
              <a:t>Results</a:t>
            </a:r>
          </a:p>
        </p:txBody>
      </p:sp>
      <p:sp>
        <p:nvSpPr>
          <p:cNvPr id="4" name="Slide Number Placeholder 3">
            <a:extLst>
              <a:ext uri="{FF2B5EF4-FFF2-40B4-BE49-F238E27FC236}">
                <a16:creationId xmlns:a16="http://schemas.microsoft.com/office/drawing/2014/main" id="{5130C765-7E78-B64D-80B2-8895A27CD8E0}"/>
              </a:ext>
            </a:extLst>
          </p:cNvPr>
          <p:cNvSpPr>
            <a:spLocks noGrp="1"/>
          </p:cNvSpPr>
          <p:nvPr>
            <p:ph type="sldNum" sz="quarter" idx="12"/>
          </p:nvPr>
        </p:nvSpPr>
        <p:spPr/>
        <p:txBody>
          <a:bodyPr/>
          <a:lstStyle/>
          <a:p>
            <a:fld id="{39C1FE27-065A-134B-B8FA-80AF2DF9353C}" type="slidenum">
              <a:rPr lang="en-US" smtClean="0"/>
              <a:t>10</a:t>
            </a:fld>
            <a:endParaRPr lang="en-US" dirty="0"/>
          </a:p>
        </p:txBody>
      </p:sp>
    </p:spTree>
    <p:extLst>
      <p:ext uri="{BB962C8B-B14F-4D97-AF65-F5344CB8AC3E}">
        <p14:creationId xmlns:p14="http://schemas.microsoft.com/office/powerpoint/2010/main" val="152364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D6444-20A5-0344-854C-1E8B3FD32C75}"/>
              </a:ext>
            </a:extLst>
          </p:cNvPr>
          <p:cNvSpPr>
            <a:spLocks noGrp="1"/>
          </p:cNvSpPr>
          <p:nvPr>
            <p:ph type="title"/>
          </p:nvPr>
        </p:nvSpPr>
        <p:spPr>
          <a:xfrm>
            <a:off x="137156" y="89972"/>
            <a:ext cx="7924800" cy="781652"/>
          </a:xfrm>
        </p:spPr>
        <p:txBody>
          <a:bodyPr/>
          <a:lstStyle/>
          <a:p>
            <a:r>
              <a:rPr lang="en-AU" dirty="0"/>
              <a:t>PARTICIPANT PROFILE</a:t>
            </a:r>
          </a:p>
        </p:txBody>
      </p:sp>
      <p:sp>
        <p:nvSpPr>
          <p:cNvPr id="13" name="TextBox 12">
            <a:extLst>
              <a:ext uri="{FF2B5EF4-FFF2-40B4-BE49-F238E27FC236}">
                <a16:creationId xmlns:a16="http://schemas.microsoft.com/office/drawing/2014/main" id="{B4B4383B-8A38-1F4E-9B82-C1A0D87287D1}"/>
              </a:ext>
            </a:extLst>
          </p:cNvPr>
          <p:cNvSpPr txBox="1"/>
          <p:nvPr/>
        </p:nvSpPr>
        <p:spPr>
          <a:xfrm>
            <a:off x="6135189" y="311122"/>
            <a:ext cx="2631682" cy="369332"/>
          </a:xfrm>
          <a:prstGeom prst="rect">
            <a:avLst/>
          </a:prstGeom>
          <a:noFill/>
        </p:spPr>
        <p:txBody>
          <a:bodyPr wrap="none" rtlCol="0">
            <a:spAutoFit/>
          </a:bodyPr>
          <a:lstStyle/>
          <a:p>
            <a:r>
              <a:rPr lang="en-AU" dirty="0">
                <a:solidFill>
                  <a:srgbClr val="F57770"/>
                </a:solidFill>
              </a:rPr>
              <a:t>Neurotypical = 48   </a:t>
            </a:r>
            <a:r>
              <a:rPr lang="en-AU" dirty="0">
                <a:solidFill>
                  <a:srgbClr val="1FBFC3"/>
                </a:solidFill>
              </a:rPr>
              <a:t>ASD = 32</a:t>
            </a:r>
          </a:p>
        </p:txBody>
      </p:sp>
      <p:cxnSp>
        <p:nvCxnSpPr>
          <p:cNvPr id="31" name="Straight Arrow Connector 30">
            <a:extLst>
              <a:ext uri="{FF2B5EF4-FFF2-40B4-BE49-F238E27FC236}">
                <a16:creationId xmlns:a16="http://schemas.microsoft.com/office/drawing/2014/main" id="{9650ED82-7985-9F4A-B742-CB40A2B01149}"/>
              </a:ext>
            </a:extLst>
          </p:cNvPr>
          <p:cNvCxnSpPr/>
          <p:nvPr/>
        </p:nvCxnSpPr>
        <p:spPr>
          <a:xfrm flipH="1">
            <a:off x="4711511" y="6361623"/>
            <a:ext cx="1724297"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D515790-0EBB-7342-BEFC-4AA2380219AA}"/>
              </a:ext>
            </a:extLst>
          </p:cNvPr>
          <p:cNvSpPr txBox="1"/>
          <p:nvPr/>
        </p:nvSpPr>
        <p:spPr>
          <a:xfrm>
            <a:off x="4724763" y="6396303"/>
            <a:ext cx="1673856" cy="276999"/>
          </a:xfrm>
          <a:prstGeom prst="rect">
            <a:avLst/>
          </a:prstGeom>
          <a:noFill/>
        </p:spPr>
        <p:txBody>
          <a:bodyPr wrap="none" rtlCol="0">
            <a:spAutoFit/>
          </a:bodyPr>
          <a:lstStyle/>
          <a:p>
            <a:r>
              <a:rPr lang="en-AU" sz="1200" dirty="0"/>
              <a:t>Hypersensitivities increase</a:t>
            </a:r>
          </a:p>
        </p:txBody>
      </p:sp>
      <p:sp>
        <p:nvSpPr>
          <p:cNvPr id="43" name="TextBox 42">
            <a:extLst>
              <a:ext uri="{FF2B5EF4-FFF2-40B4-BE49-F238E27FC236}">
                <a16:creationId xmlns:a16="http://schemas.microsoft.com/office/drawing/2014/main" id="{A713AA46-4F27-D443-92E7-D14951C755BF}"/>
              </a:ext>
            </a:extLst>
          </p:cNvPr>
          <p:cNvSpPr txBox="1"/>
          <p:nvPr/>
        </p:nvSpPr>
        <p:spPr>
          <a:xfrm>
            <a:off x="6167371" y="654622"/>
            <a:ext cx="2909771" cy="523220"/>
          </a:xfrm>
          <a:prstGeom prst="rect">
            <a:avLst/>
          </a:prstGeom>
          <a:noFill/>
        </p:spPr>
        <p:txBody>
          <a:bodyPr wrap="none" rtlCol="0">
            <a:spAutoFit/>
          </a:bodyPr>
          <a:lstStyle/>
          <a:p>
            <a:r>
              <a:rPr lang="en-AU" sz="1400" dirty="0"/>
              <a:t>AQ – Autism Quotient</a:t>
            </a:r>
          </a:p>
          <a:p>
            <a:r>
              <a:rPr lang="en-AU" sz="1400" dirty="0"/>
              <a:t>SPQ – Sensory processing Questionnaire</a:t>
            </a:r>
          </a:p>
        </p:txBody>
      </p:sp>
      <p:pic>
        <p:nvPicPr>
          <p:cNvPr id="6" name="Picture 5" descr="A close up of a sign&#10;&#10;Description automatically generated">
            <a:extLst>
              <a:ext uri="{FF2B5EF4-FFF2-40B4-BE49-F238E27FC236}">
                <a16:creationId xmlns:a16="http://schemas.microsoft.com/office/drawing/2014/main" id="{B22C5FF9-75E4-B946-B617-0601B9B09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577" y="871624"/>
            <a:ext cx="2226553" cy="261562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89E4735-63EA-DF4F-8992-78FCBEB1F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001" y="1162852"/>
            <a:ext cx="1929060" cy="2266148"/>
          </a:xfrm>
          <a:prstGeom prst="rect">
            <a:avLst/>
          </a:prstGeom>
        </p:spPr>
      </p:pic>
      <p:pic>
        <p:nvPicPr>
          <p:cNvPr id="17" name="Picture 16" descr="A picture containing clock, drawing&#10;&#10;Description automatically generated">
            <a:extLst>
              <a:ext uri="{FF2B5EF4-FFF2-40B4-BE49-F238E27FC236}">
                <a16:creationId xmlns:a16="http://schemas.microsoft.com/office/drawing/2014/main" id="{ADB0120E-890A-6A4C-A82A-C033BA4FD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822" y="3690739"/>
            <a:ext cx="2226553" cy="2615624"/>
          </a:xfrm>
          <a:prstGeom prst="rect">
            <a:avLst/>
          </a:prstGeom>
        </p:spPr>
      </p:pic>
      <p:pic>
        <p:nvPicPr>
          <p:cNvPr id="20" name="Picture 19" descr="A picture containing clock, drawing&#10;&#10;Description automatically generated">
            <a:extLst>
              <a:ext uri="{FF2B5EF4-FFF2-40B4-BE49-F238E27FC236}">
                <a16:creationId xmlns:a16="http://schemas.microsoft.com/office/drawing/2014/main" id="{31CAF924-952F-204E-976C-B15B2DBDA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254" y="3656059"/>
            <a:ext cx="2226553" cy="2615624"/>
          </a:xfrm>
          <a:prstGeom prst="rect">
            <a:avLst/>
          </a:prstGeom>
        </p:spPr>
      </p:pic>
      <p:sp>
        <p:nvSpPr>
          <p:cNvPr id="3" name="Slide Number Placeholder 2">
            <a:extLst>
              <a:ext uri="{FF2B5EF4-FFF2-40B4-BE49-F238E27FC236}">
                <a16:creationId xmlns:a16="http://schemas.microsoft.com/office/drawing/2014/main" id="{CCEA91C4-499C-7D46-B020-1605AA4B66A4}"/>
              </a:ext>
            </a:extLst>
          </p:cNvPr>
          <p:cNvSpPr>
            <a:spLocks noGrp="1"/>
          </p:cNvSpPr>
          <p:nvPr>
            <p:ph type="sldNum" sz="quarter" idx="12"/>
          </p:nvPr>
        </p:nvSpPr>
        <p:spPr/>
        <p:txBody>
          <a:bodyPr/>
          <a:lstStyle/>
          <a:p>
            <a:fld id="{39C1FE27-065A-134B-B8FA-80AF2DF9353C}" type="slidenum">
              <a:rPr lang="en-US" smtClean="0"/>
              <a:t>11</a:t>
            </a:fld>
            <a:endParaRPr lang="en-US" dirty="0"/>
          </a:p>
        </p:txBody>
      </p:sp>
    </p:spTree>
    <p:extLst>
      <p:ext uri="{BB962C8B-B14F-4D97-AF65-F5344CB8AC3E}">
        <p14:creationId xmlns:p14="http://schemas.microsoft.com/office/powerpoint/2010/main" val="3502982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75A306-D4E7-E54C-9433-070F1A90C38C}"/>
              </a:ext>
            </a:extLst>
          </p:cNvPr>
          <p:cNvSpPr>
            <a:spLocks noGrp="1"/>
          </p:cNvSpPr>
          <p:nvPr>
            <p:ph type="sldNum" sz="quarter" idx="12"/>
          </p:nvPr>
        </p:nvSpPr>
        <p:spPr/>
        <p:txBody>
          <a:bodyPr/>
          <a:lstStyle/>
          <a:p>
            <a:fld id="{39C1FE27-065A-134B-B8FA-80AF2DF9353C}" type="slidenum">
              <a:rPr lang="en-US" smtClean="0"/>
              <a:t>12</a:t>
            </a:fld>
            <a:endParaRPr lang="en-US" dirty="0"/>
          </a:p>
        </p:txBody>
      </p:sp>
      <p:sp>
        <p:nvSpPr>
          <p:cNvPr id="5" name="Content Placeholder 2">
            <a:extLst>
              <a:ext uri="{FF2B5EF4-FFF2-40B4-BE49-F238E27FC236}">
                <a16:creationId xmlns:a16="http://schemas.microsoft.com/office/drawing/2014/main" id="{ECFC369C-D00E-7247-87B3-34F3C56ADC33}"/>
              </a:ext>
            </a:extLst>
          </p:cNvPr>
          <p:cNvSpPr txBox="1">
            <a:spLocks/>
          </p:cNvSpPr>
          <p:nvPr/>
        </p:nvSpPr>
        <p:spPr>
          <a:xfrm>
            <a:off x="609600" y="1727671"/>
            <a:ext cx="8022956" cy="637755"/>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algn="just">
              <a:buFont typeface="+mj-lt"/>
              <a:buAutoNum type="arabicPeriod"/>
            </a:pPr>
            <a:r>
              <a:rPr lang="en-AU" sz="2000" dirty="0">
                <a:solidFill>
                  <a:schemeClr val="tx2"/>
                </a:solidFill>
              </a:rPr>
              <a:t>Increased reliance on likelihood as Autism traits and Sensory Sensitivities increase?</a:t>
            </a:r>
            <a:endParaRPr lang="en-AU" sz="2000" dirty="0"/>
          </a:p>
        </p:txBody>
      </p:sp>
      <p:sp>
        <p:nvSpPr>
          <p:cNvPr id="10" name="TextBox 9">
            <a:extLst>
              <a:ext uri="{FF2B5EF4-FFF2-40B4-BE49-F238E27FC236}">
                <a16:creationId xmlns:a16="http://schemas.microsoft.com/office/drawing/2014/main" id="{CEFCEADC-6112-F946-BA35-3B6213449360}"/>
              </a:ext>
            </a:extLst>
          </p:cNvPr>
          <p:cNvSpPr txBox="1"/>
          <p:nvPr/>
        </p:nvSpPr>
        <p:spPr>
          <a:xfrm rot="16200000">
            <a:off x="964425" y="3824474"/>
            <a:ext cx="1739274" cy="584775"/>
          </a:xfrm>
          <a:prstGeom prst="rect">
            <a:avLst/>
          </a:prstGeom>
          <a:noFill/>
        </p:spPr>
        <p:txBody>
          <a:bodyPr wrap="square" rtlCol="0">
            <a:spAutoFit/>
          </a:bodyPr>
          <a:lstStyle/>
          <a:p>
            <a:pPr algn="ctr"/>
            <a:r>
              <a:rPr lang="en-AU" sz="1600" dirty="0"/>
              <a:t>Likelihood reliance (Mean Slopes)</a:t>
            </a:r>
          </a:p>
        </p:txBody>
      </p:sp>
      <p:grpSp>
        <p:nvGrpSpPr>
          <p:cNvPr id="6" name="Group 5">
            <a:extLst>
              <a:ext uri="{FF2B5EF4-FFF2-40B4-BE49-F238E27FC236}">
                <a16:creationId xmlns:a16="http://schemas.microsoft.com/office/drawing/2014/main" id="{501AE1A5-6066-844B-9887-5C2793E0D9AC}"/>
              </a:ext>
            </a:extLst>
          </p:cNvPr>
          <p:cNvGrpSpPr/>
          <p:nvPr/>
        </p:nvGrpSpPr>
        <p:grpSpPr>
          <a:xfrm>
            <a:off x="2305158" y="3247225"/>
            <a:ext cx="1538422" cy="2324049"/>
            <a:chOff x="2305158" y="3247225"/>
            <a:chExt cx="1538422" cy="2324049"/>
          </a:xfrm>
        </p:grpSpPr>
        <p:sp>
          <p:nvSpPr>
            <p:cNvPr id="9" name="TextBox 8">
              <a:extLst>
                <a:ext uri="{FF2B5EF4-FFF2-40B4-BE49-F238E27FC236}">
                  <a16:creationId xmlns:a16="http://schemas.microsoft.com/office/drawing/2014/main" id="{8D6DCB8D-CDFE-D847-A420-BE31354A3489}"/>
                </a:ext>
              </a:extLst>
            </p:cNvPr>
            <p:cNvSpPr txBox="1"/>
            <p:nvPr/>
          </p:nvSpPr>
          <p:spPr>
            <a:xfrm>
              <a:off x="2461331" y="4986499"/>
              <a:ext cx="1382249" cy="584775"/>
            </a:xfrm>
            <a:prstGeom prst="rect">
              <a:avLst/>
            </a:prstGeom>
            <a:noFill/>
          </p:spPr>
          <p:txBody>
            <a:bodyPr wrap="square" rtlCol="0">
              <a:spAutoFit/>
            </a:bodyPr>
            <a:lstStyle/>
            <a:p>
              <a:pPr algn="ctr"/>
              <a:r>
                <a:rPr lang="en-AU" sz="1600" dirty="0"/>
                <a:t>Autism Traits</a:t>
              </a:r>
            </a:p>
            <a:p>
              <a:pPr algn="ctr"/>
              <a:r>
                <a:rPr lang="en-AU" sz="1600" dirty="0"/>
                <a:t>(AQ Score)</a:t>
              </a:r>
            </a:p>
          </p:txBody>
        </p:sp>
        <p:cxnSp>
          <p:nvCxnSpPr>
            <p:cNvPr id="31" name="Straight Arrow Connector 30">
              <a:extLst>
                <a:ext uri="{FF2B5EF4-FFF2-40B4-BE49-F238E27FC236}">
                  <a16:creationId xmlns:a16="http://schemas.microsoft.com/office/drawing/2014/main" id="{69851C23-C01C-8F4A-B22B-690C7F44B680}"/>
                </a:ext>
              </a:extLst>
            </p:cNvPr>
            <p:cNvCxnSpPr/>
            <p:nvPr/>
          </p:nvCxnSpPr>
          <p:spPr>
            <a:xfrm flipV="1">
              <a:off x="2305158" y="3247225"/>
              <a:ext cx="0" cy="15572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DA1383-E8DB-8248-990D-415B3A00DAFD}"/>
                </a:ext>
              </a:extLst>
            </p:cNvPr>
            <p:cNvCxnSpPr/>
            <p:nvPr/>
          </p:nvCxnSpPr>
          <p:spPr>
            <a:xfrm>
              <a:off x="2305158" y="4835471"/>
              <a:ext cx="153842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8983211-EB06-EF44-A1CA-728BB804D799}"/>
                </a:ext>
              </a:extLst>
            </p:cNvPr>
            <p:cNvCxnSpPr>
              <a:cxnSpLocks/>
            </p:cNvCxnSpPr>
            <p:nvPr/>
          </p:nvCxnSpPr>
          <p:spPr>
            <a:xfrm flipV="1">
              <a:off x="2305158" y="3429000"/>
              <a:ext cx="1398937" cy="137547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88B6A3-F5D5-8A45-8189-0F588CB38C8D}"/>
              </a:ext>
            </a:extLst>
          </p:cNvPr>
          <p:cNvGrpSpPr/>
          <p:nvPr/>
        </p:nvGrpSpPr>
        <p:grpSpPr>
          <a:xfrm>
            <a:off x="4814968" y="3247225"/>
            <a:ext cx="1831381" cy="2324049"/>
            <a:chOff x="4814968" y="3247225"/>
            <a:chExt cx="1831381" cy="2324049"/>
          </a:xfrm>
        </p:grpSpPr>
        <p:sp>
          <p:nvSpPr>
            <p:cNvPr id="14" name="TextBox 13">
              <a:extLst>
                <a:ext uri="{FF2B5EF4-FFF2-40B4-BE49-F238E27FC236}">
                  <a16:creationId xmlns:a16="http://schemas.microsoft.com/office/drawing/2014/main" id="{D851E9B3-C992-DB46-8ECB-F019C5CF4878}"/>
                </a:ext>
              </a:extLst>
            </p:cNvPr>
            <p:cNvSpPr txBox="1"/>
            <p:nvPr/>
          </p:nvSpPr>
          <p:spPr>
            <a:xfrm>
              <a:off x="4814968" y="4986499"/>
              <a:ext cx="1831381" cy="584775"/>
            </a:xfrm>
            <a:prstGeom prst="rect">
              <a:avLst/>
            </a:prstGeom>
            <a:noFill/>
          </p:spPr>
          <p:txBody>
            <a:bodyPr wrap="square" rtlCol="0">
              <a:spAutoFit/>
            </a:bodyPr>
            <a:lstStyle/>
            <a:p>
              <a:pPr algn="ctr"/>
              <a:r>
                <a:rPr lang="en-AU" sz="1600" dirty="0"/>
                <a:t>Visual sensitivities</a:t>
              </a:r>
            </a:p>
            <a:p>
              <a:pPr algn="ctr"/>
              <a:r>
                <a:rPr lang="en-AU" sz="1600" dirty="0"/>
                <a:t>(SPQ Score)</a:t>
              </a:r>
            </a:p>
          </p:txBody>
        </p:sp>
        <p:cxnSp>
          <p:nvCxnSpPr>
            <p:cNvPr id="37" name="Straight Arrow Connector 36">
              <a:extLst>
                <a:ext uri="{FF2B5EF4-FFF2-40B4-BE49-F238E27FC236}">
                  <a16:creationId xmlns:a16="http://schemas.microsoft.com/office/drawing/2014/main" id="{3CED59C5-0E32-C749-BC31-AAA16CA80E9F}"/>
                </a:ext>
              </a:extLst>
            </p:cNvPr>
            <p:cNvCxnSpPr/>
            <p:nvPr/>
          </p:nvCxnSpPr>
          <p:spPr>
            <a:xfrm flipV="1">
              <a:off x="4815504" y="3247225"/>
              <a:ext cx="0" cy="15572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BED3DB6-CDD3-D347-BE94-DCE3C46A315F}"/>
                </a:ext>
              </a:extLst>
            </p:cNvPr>
            <p:cNvCxnSpPr/>
            <p:nvPr/>
          </p:nvCxnSpPr>
          <p:spPr>
            <a:xfrm>
              <a:off x="4815504" y="4804475"/>
              <a:ext cx="153842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650A497-D775-AF43-AC22-4E442C6E51CF}"/>
                </a:ext>
              </a:extLst>
            </p:cNvPr>
            <p:cNvCxnSpPr>
              <a:cxnSpLocks/>
            </p:cNvCxnSpPr>
            <p:nvPr/>
          </p:nvCxnSpPr>
          <p:spPr>
            <a:xfrm>
              <a:off x="4831002" y="3590141"/>
              <a:ext cx="1243798" cy="117938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1356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1F00-BB24-3B46-A762-465394A19191}"/>
              </a:ext>
            </a:extLst>
          </p:cNvPr>
          <p:cNvSpPr>
            <a:spLocks noGrp="1"/>
          </p:cNvSpPr>
          <p:nvPr>
            <p:ph type="title"/>
          </p:nvPr>
        </p:nvSpPr>
        <p:spPr>
          <a:xfrm>
            <a:off x="394446" y="274638"/>
            <a:ext cx="8532577" cy="680705"/>
          </a:xfrm>
        </p:spPr>
        <p:txBody>
          <a:bodyPr/>
          <a:lstStyle/>
          <a:p>
            <a:r>
              <a:rPr lang="en-US" dirty="0"/>
              <a:t>Calculating Reliance on Likelihood (sLOPE)</a:t>
            </a:r>
          </a:p>
        </p:txBody>
      </p:sp>
      <p:sp>
        <p:nvSpPr>
          <p:cNvPr id="5" name="TextBox 4">
            <a:extLst>
              <a:ext uri="{FF2B5EF4-FFF2-40B4-BE49-F238E27FC236}">
                <a16:creationId xmlns:a16="http://schemas.microsoft.com/office/drawing/2014/main" id="{C910BD5D-31DF-FC44-91E4-2AC513E00FD2}"/>
              </a:ext>
            </a:extLst>
          </p:cNvPr>
          <p:cNvSpPr txBox="1"/>
          <p:nvPr/>
        </p:nvSpPr>
        <p:spPr>
          <a:xfrm>
            <a:off x="764547" y="3923862"/>
            <a:ext cx="3807453" cy="584775"/>
          </a:xfrm>
          <a:prstGeom prst="rect">
            <a:avLst/>
          </a:prstGeom>
          <a:noFill/>
        </p:spPr>
        <p:txBody>
          <a:bodyPr wrap="none" rtlCol="0">
            <a:spAutoFit/>
          </a:bodyPr>
          <a:lstStyle/>
          <a:p>
            <a:r>
              <a:rPr lang="en-US" sz="1600" dirty="0"/>
              <a:t>Slope = 1 </a:t>
            </a:r>
            <a:r>
              <a:rPr lang="en-US" sz="1600" dirty="0">
                <a:sym typeface="Wingdings" pitchFamily="2" charset="2"/>
              </a:rPr>
              <a:t></a:t>
            </a:r>
            <a:r>
              <a:rPr lang="en-US" sz="1600" dirty="0"/>
              <a:t> Reliant only on sensory information</a:t>
            </a:r>
          </a:p>
          <a:p>
            <a:r>
              <a:rPr lang="en-US" sz="1600" dirty="0"/>
              <a:t>Slope = 0 </a:t>
            </a:r>
            <a:r>
              <a:rPr lang="en-US" sz="1600" dirty="0">
                <a:sym typeface="Wingdings" pitchFamily="2" charset="2"/>
              </a:rPr>
              <a:t> Reliant only on priors</a:t>
            </a:r>
            <a:endParaRPr lang="en-US" sz="1600" dirty="0"/>
          </a:p>
        </p:txBody>
      </p:sp>
      <p:sp>
        <p:nvSpPr>
          <p:cNvPr id="8" name="TextBox 7">
            <a:extLst>
              <a:ext uri="{FF2B5EF4-FFF2-40B4-BE49-F238E27FC236}">
                <a16:creationId xmlns:a16="http://schemas.microsoft.com/office/drawing/2014/main" id="{A9E71B8D-4EA3-724F-BD0A-3DE34ACCA772}"/>
              </a:ext>
            </a:extLst>
          </p:cNvPr>
          <p:cNvSpPr txBox="1"/>
          <p:nvPr/>
        </p:nvSpPr>
        <p:spPr>
          <a:xfrm>
            <a:off x="3811353" y="1608193"/>
            <a:ext cx="2146742" cy="738664"/>
          </a:xfrm>
          <a:prstGeom prst="rect">
            <a:avLst/>
          </a:prstGeom>
          <a:noFill/>
        </p:spPr>
        <p:txBody>
          <a:bodyPr wrap="none" rtlCol="0">
            <a:spAutoFit/>
          </a:bodyPr>
          <a:lstStyle/>
          <a:p>
            <a:pPr marL="285750" indent="-285750">
              <a:buFontTx/>
              <a:buChar char="-"/>
            </a:pPr>
            <a:r>
              <a:rPr lang="en-US" sz="1400" dirty="0">
                <a:solidFill>
                  <a:srgbClr val="FFFF00"/>
                </a:solidFill>
              </a:rPr>
              <a:t>Regression line</a:t>
            </a:r>
          </a:p>
          <a:p>
            <a:pPr marL="285750" indent="-285750">
              <a:buFontTx/>
              <a:buChar char="-"/>
            </a:pPr>
            <a:r>
              <a:rPr lang="en-US" sz="1400" dirty="0">
                <a:solidFill>
                  <a:srgbClr val="FF0000"/>
                </a:solidFill>
              </a:rPr>
              <a:t>Likelihood only (slope =1)</a:t>
            </a:r>
          </a:p>
          <a:p>
            <a:pPr marL="285750" indent="-285750">
              <a:buFontTx/>
              <a:buChar char="-"/>
            </a:pPr>
            <a:r>
              <a:rPr lang="en-US" sz="1400" dirty="0">
                <a:solidFill>
                  <a:srgbClr val="0070C0"/>
                </a:solidFill>
              </a:rPr>
              <a:t>Prior Only (slope = 0)</a:t>
            </a:r>
          </a:p>
        </p:txBody>
      </p:sp>
      <p:grpSp>
        <p:nvGrpSpPr>
          <p:cNvPr id="16" name="Group 15">
            <a:extLst>
              <a:ext uri="{FF2B5EF4-FFF2-40B4-BE49-F238E27FC236}">
                <a16:creationId xmlns:a16="http://schemas.microsoft.com/office/drawing/2014/main" id="{C50E9F38-D718-D84F-ABE4-6EBBC50C7641}"/>
              </a:ext>
            </a:extLst>
          </p:cNvPr>
          <p:cNvGrpSpPr/>
          <p:nvPr/>
        </p:nvGrpSpPr>
        <p:grpSpPr>
          <a:xfrm>
            <a:off x="643640" y="1578771"/>
            <a:ext cx="3345907" cy="2150080"/>
            <a:chOff x="643640" y="1578771"/>
            <a:chExt cx="3345907" cy="2150080"/>
          </a:xfrm>
        </p:grpSpPr>
        <p:pic>
          <p:nvPicPr>
            <p:cNvPr id="10" name="Picture 9">
              <a:extLst>
                <a:ext uri="{FF2B5EF4-FFF2-40B4-BE49-F238E27FC236}">
                  <a16:creationId xmlns:a16="http://schemas.microsoft.com/office/drawing/2014/main" id="{ECFE46BA-0144-1847-B916-924756BC854F}"/>
                </a:ext>
              </a:extLst>
            </p:cNvPr>
            <p:cNvPicPr>
              <a:picLocks noChangeAspect="1"/>
            </p:cNvPicPr>
            <p:nvPr/>
          </p:nvPicPr>
          <p:blipFill rotWithShape="1">
            <a:blip r:embed="rId3"/>
            <a:srcRect l="6356" t="6835" r="48103" b="53357"/>
            <a:stretch/>
          </p:blipFill>
          <p:spPr>
            <a:xfrm>
              <a:off x="643640" y="1578771"/>
              <a:ext cx="3345907" cy="1903898"/>
            </a:xfrm>
            <a:prstGeom prst="rect">
              <a:avLst/>
            </a:prstGeom>
          </p:spPr>
        </p:pic>
        <p:sp>
          <p:nvSpPr>
            <p:cNvPr id="15" name="TextBox 14">
              <a:extLst>
                <a:ext uri="{FF2B5EF4-FFF2-40B4-BE49-F238E27FC236}">
                  <a16:creationId xmlns:a16="http://schemas.microsoft.com/office/drawing/2014/main" id="{952EF2CC-3542-694A-BD2F-0E534C15A14F}"/>
                </a:ext>
              </a:extLst>
            </p:cNvPr>
            <p:cNvSpPr txBox="1"/>
            <p:nvPr/>
          </p:nvSpPr>
          <p:spPr>
            <a:xfrm>
              <a:off x="1662409" y="3451852"/>
              <a:ext cx="1308371" cy="276999"/>
            </a:xfrm>
            <a:prstGeom prst="rect">
              <a:avLst/>
            </a:prstGeom>
            <a:noFill/>
          </p:spPr>
          <p:txBody>
            <a:bodyPr wrap="none" rtlCol="0">
              <a:spAutoFit/>
            </a:bodyPr>
            <a:lstStyle/>
            <a:p>
              <a:r>
                <a:rPr lang="en-AU" sz="1200" dirty="0"/>
                <a:t>Centre of Likelihood</a:t>
              </a:r>
            </a:p>
          </p:txBody>
        </p:sp>
      </p:grpSp>
      <p:grpSp>
        <p:nvGrpSpPr>
          <p:cNvPr id="7" name="Group 6">
            <a:extLst>
              <a:ext uri="{FF2B5EF4-FFF2-40B4-BE49-F238E27FC236}">
                <a16:creationId xmlns:a16="http://schemas.microsoft.com/office/drawing/2014/main" id="{D0F2451D-8AC0-7E42-A0B4-F6483321AC34}"/>
              </a:ext>
            </a:extLst>
          </p:cNvPr>
          <p:cNvGrpSpPr/>
          <p:nvPr/>
        </p:nvGrpSpPr>
        <p:grpSpPr>
          <a:xfrm>
            <a:off x="4415884" y="2785418"/>
            <a:ext cx="4371434" cy="3621304"/>
            <a:chOff x="4415884" y="2785418"/>
            <a:chExt cx="4371434" cy="3621304"/>
          </a:xfrm>
        </p:grpSpPr>
        <p:pic>
          <p:nvPicPr>
            <p:cNvPr id="6" name="Picture 5">
              <a:extLst>
                <a:ext uri="{FF2B5EF4-FFF2-40B4-BE49-F238E27FC236}">
                  <a16:creationId xmlns:a16="http://schemas.microsoft.com/office/drawing/2014/main" id="{EB15B68E-225D-7C43-8632-2AD906315DBE}"/>
                </a:ext>
              </a:extLst>
            </p:cNvPr>
            <p:cNvPicPr>
              <a:picLocks noChangeAspect="1"/>
            </p:cNvPicPr>
            <p:nvPr/>
          </p:nvPicPr>
          <p:blipFill rotWithShape="1">
            <a:blip r:embed="rId4"/>
            <a:srcRect r="17748"/>
            <a:stretch/>
          </p:blipFill>
          <p:spPr>
            <a:xfrm>
              <a:off x="4415884" y="2785418"/>
              <a:ext cx="4371434" cy="3599993"/>
            </a:xfrm>
            <a:prstGeom prst="rect">
              <a:avLst/>
            </a:prstGeom>
          </p:spPr>
        </p:pic>
        <p:sp>
          <p:nvSpPr>
            <p:cNvPr id="24" name="TextBox 23">
              <a:extLst>
                <a:ext uri="{FF2B5EF4-FFF2-40B4-BE49-F238E27FC236}">
                  <a16:creationId xmlns:a16="http://schemas.microsoft.com/office/drawing/2014/main" id="{05494AD1-53B4-C54A-B103-3FAE01001849}"/>
                </a:ext>
              </a:extLst>
            </p:cNvPr>
            <p:cNvSpPr txBox="1"/>
            <p:nvPr/>
          </p:nvSpPr>
          <p:spPr>
            <a:xfrm>
              <a:off x="5804452" y="6006612"/>
              <a:ext cx="644728" cy="400110"/>
            </a:xfrm>
            <a:prstGeom prst="rect">
              <a:avLst/>
            </a:prstGeom>
            <a:noFill/>
          </p:spPr>
          <p:txBody>
            <a:bodyPr wrap="none" rtlCol="0">
              <a:spAutoFit/>
            </a:bodyPr>
            <a:lstStyle/>
            <a:p>
              <a:r>
                <a:rPr lang="en-AU" sz="2000" dirty="0"/>
                <a:t>P</a:t>
              </a:r>
              <a:r>
                <a:rPr lang="en-AU" sz="2000" baseline="-25000" dirty="0"/>
                <a:t>N</a:t>
              </a:r>
              <a:r>
                <a:rPr lang="en-AU" sz="2000" dirty="0"/>
                <a:t>L</a:t>
              </a:r>
              <a:r>
                <a:rPr lang="en-AU" sz="2000" baseline="-25000" dirty="0"/>
                <a:t>N</a:t>
              </a:r>
            </a:p>
          </p:txBody>
        </p:sp>
        <p:sp>
          <p:nvSpPr>
            <p:cNvPr id="25" name="TextBox 24">
              <a:extLst>
                <a:ext uri="{FF2B5EF4-FFF2-40B4-BE49-F238E27FC236}">
                  <a16:creationId xmlns:a16="http://schemas.microsoft.com/office/drawing/2014/main" id="{A6306780-D5C7-CE45-8829-0C71DF651264}"/>
                </a:ext>
              </a:extLst>
            </p:cNvPr>
            <p:cNvSpPr txBox="1"/>
            <p:nvPr/>
          </p:nvSpPr>
          <p:spPr>
            <a:xfrm>
              <a:off x="6556824" y="5962746"/>
              <a:ext cx="661400" cy="400110"/>
            </a:xfrm>
            <a:prstGeom prst="rect">
              <a:avLst/>
            </a:prstGeom>
            <a:noFill/>
          </p:spPr>
          <p:txBody>
            <a:bodyPr wrap="none" rtlCol="0">
              <a:spAutoFit/>
            </a:bodyPr>
            <a:lstStyle/>
            <a:p>
              <a:r>
                <a:rPr lang="en-AU" sz="2000" dirty="0">
                  <a:solidFill>
                    <a:schemeClr val="tx1">
                      <a:lumMod val="50000"/>
                    </a:schemeClr>
                  </a:solidFill>
                </a:rPr>
                <a:t>P</a:t>
              </a:r>
              <a:r>
                <a:rPr lang="en-AU" sz="2000" baseline="-25000" dirty="0">
                  <a:solidFill>
                    <a:schemeClr val="tx1">
                      <a:lumMod val="50000"/>
                    </a:schemeClr>
                  </a:solidFill>
                </a:rPr>
                <a:t>N</a:t>
              </a:r>
              <a:r>
                <a:rPr lang="en-AU" sz="2000" dirty="0">
                  <a:solidFill>
                    <a:schemeClr val="tx1">
                      <a:lumMod val="50000"/>
                    </a:schemeClr>
                  </a:solidFill>
                </a:rPr>
                <a:t>L</a:t>
              </a:r>
              <a:r>
                <a:rPr lang="en-AU" sz="2000" baseline="-25000" dirty="0">
                  <a:solidFill>
                    <a:schemeClr val="tx1">
                      <a:lumMod val="50000"/>
                    </a:schemeClr>
                  </a:solidFill>
                </a:rPr>
                <a:t>W</a:t>
              </a:r>
            </a:p>
          </p:txBody>
        </p:sp>
        <p:sp>
          <p:nvSpPr>
            <p:cNvPr id="27" name="TextBox 26">
              <a:extLst>
                <a:ext uri="{FF2B5EF4-FFF2-40B4-BE49-F238E27FC236}">
                  <a16:creationId xmlns:a16="http://schemas.microsoft.com/office/drawing/2014/main" id="{3BDC1E2C-1CE7-4F47-BAEB-D81BF32051D2}"/>
                </a:ext>
              </a:extLst>
            </p:cNvPr>
            <p:cNvSpPr txBox="1"/>
            <p:nvPr/>
          </p:nvSpPr>
          <p:spPr>
            <a:xfrm>
              <a:off x="7324307" y="5962746"/>
              <a:ext cx="644728" cy="400110"/>
            </a:xfrm>
            <a:prstGeom prst="rect">
              <a:avLst/>
            </a:prstGeom>
            <a:noFill/>
          </p:spPr>
          <p:txBody>
            <a:bodyPr wrap="none" rtlCol="0">
              <a:spAutoFit/>
            </a:bodyPr>
            <a:lstStyle/>
            <a:p>
              <a:r>
                <a:rPr lang="en-AU" sz="2000" dirty="0" err="1">
                  <a:solidFill>
                    <a:srgbClr val="FF0000"/>
                  </a:solidFill>
                </a:rPr>
                <a:t>P</a:t>
              </a:r>
              <a:r>
                <a:rPr lang="en-AU" sz="2000" baseline="-25000" dirty="0" err="1">
                  <a:solidFill>
                    <a:srgbClr val="FF0000"/>
                  </a:solidFill>
                </a:rPr>
                <a:t>w</a:t>
              </a:r>
              <a:r>
                <a:rPr lang="en-AU" sz="2000" dirty="0" err="1">
                  <a:solidFill>
                    <a:srgbClr val="FF0000"/>
                  </a:solidFill>
                </a:rPr>
                <a:t>L</a:t>
              </a:r>
              <a:r>
                <a:rPr lang="en-AU" sz="2000" baseline="-25000" dirty="0" err="1">
                  <a:solidFill>
                    <a:srgbClr val="FF0000"/>
                  </a:solidFill>
                </a:rPr>
                <a:t>N</a:t>
              </a:r>
              <a:endParaRPr lang="en-AU" sz="2000" baseline="-25000" dirty="0">
                <a:solidFill>
                  <a:srgbClr val="FF0000"/>
                </a:solidFill>
              </a:endParaRPr>
            </a:p>
          </p:txBody>
        </p:sp>
        <p:sp>
          <p:nvSpPr>
            <p:cNvPr id="28" name="TextBox 27">
              <a:extLst>
                <a:ext uri="{FF2B5EF4-FFF2-40B4-BE49-F238E27FC236}">
                  <a16:creationId xmlns:a16="http://schemas.microsoft.com/office/drawing/2014/main" id="{13A3C598-DAE9-C041-93EC-338CC4E4615D}"/>
                </a:ext>
              </a:extLst>
            </p:cNvPr>
            <p:cNvSpPr txBox="1"/>
            <p:nvPr/>
          </p:nvSpPr>
          <p:spPr>
            <a:xfrm>
              <a:off x="8091791" y="6006612"/>
              <a:ext cx="644728" cy="400110"/>
            </a:xfrm>
            <a:prstGeom prst="rect">
              <a:avLst/>
            </a:prstGeom>
            <a:noFill/>
          </p:spPr>
          <p:txBody>
            <a:bodyPr wrap="none" rtlCol="0">
              <a:spAutoFit/>
            </a:bodyPr>
            <a:lstStyle/>
            <a:p>
              <a:r>
                <a:rPr lang="en-AU" sz="2000" dirty="0">
                  <a:solidFill>
                    <a:srgbClr val="FD8824"/>
                  </a:solidFill>
                </a:rPr>
                <a:t>P</a:t>
              </a:r>
              <a:r>
                <a:rPr lang="en-AU" sz="2000" baseline="-25000" dirty="0">
                  <a:solidFill>
                    <a:srgbClr val="FD8824"/>
                  </a:solidFill>
                </a:rPr>
                <a:t>w</a:t>
              </a:r>
              <a:r>
                <a:rPr lang="en-AU" sz="2000" dirty="0">
                  <a:solidFill>
                    <a:srgbClr val="FD8824"/>
                  </a:solidFill>
                </a:rPr>
                <a:t>L</a:t>
              </a:r>
              <a:r>
                <a:rPr lang="en-AU" sz="2000" baseline="-25000" dirty="0">
                  <a:solidFill>
                    <a:srgbClr val="FD8824"/>
                  </a:solidFill>
                </a:rPr>
                <a:t>w</a:t>
              </a:r>
            </a:p>
          </p:txBody>
        </p:sp>
      </p:grpSp>
      <p:grpSp>
        <p:nvGrpSpPr>
          <p:cNvPr id="26" name="Group 25">
            <a:extLst>
              <a:ext uri="{FF2B5EF4-FFF2-40B4-BE49-F238E27FC236}">
                <a16:creationId xmlns:a16="http://schemas.microsoft.com/office/drawing/2014/main" id="{F8A5D1F3-5BC4-F149-A308-34277A0DA7E0}"/>
              </a:ext>
            </a:extLst>
          </p:cNvPr>
          <p:cNvGrpSpPr/>
          <p:nvPr/>
        </p:nvGrpSpPr>
        <p:grpSpPr>
          <a:xfrm>
            <a:off x="7022426" y="1213332"/>
            <a:ext cx="1904597" cy="1528385"/>
            <a:chOff x="2381459" y="1215395"/>
            <a:chExt cx="5073996" cy="4411682"/>
          </a:xfrm>
        </p:grpSpPr>
        <p:pic>
          <p:nvPicPr>
            <p:cNvPr id="30" name="Picture 29">
              <a:extLst>
                <a:ext uri="{FF2B5EF4-FFF2-40B4-BE49-F238E27FC236}">
                  <a16:creationId xmlns:a16="http://schemas.microsoft.com/office/drawing/2014/main" id="{4651500D-9278-9942-9C99-E51106B852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81459" y="1215395"/>
              <a:ext cx="5073996" cy="4411682"/>
            </a:xfrm>
            <a:prstGeom prst="rect">
              <a:avLst/>
            </a:prstGeom>
          </p:spPr>
        </p:pic>
        <p:sp>
          <p:nvSpPr>
            <p:cNvPr id="31" name="Rectangle 30">
              <a:extLst>
                <a:ext uri="{FF2B5EF4-FFF2-40B4-BE49-F238E27FC236}">
                  <a16:creationId xmlns:a16="http://schemas.microsoft.com/office/drawing/2014/main" id="{9A800CC1-5C7D-A743-A950-03417D0AA512}"/>
                </a:ext>
              </a:extLst>
            </p:cNvPr>
            <p:cNvSpPr/>
            <p:nvPr/>
          </p:nvSpPr>
          <p:spPr>
            <a:xfrm>
              <a:off x="3405352" y="2270235"/>
              <a:ext cx="1024759" cy="8671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N</a:t>
              </a:r>
            </a:p>
          </p:txBody>
        </p:sp>
        <p:sp>
          <p:nvSpPr>
            <p:cNvPr id="32" name="Rectangle 31">
              <a:extLst>
                <a:ext uri="{FF2B5EF4-FFF2-40B4-BE49-F238E27FC236}">
                  <a16:creationId xmlns:a16="http://schemas.microsoft.com/office/drawing/2014/main" id="{E74E0799-70EC-C740-9991-573A7C14D0BD}"/>
                </a:ext>
              </a:extLst>
            </p:cNvPr>
            <p:cNvSpPr/>
            <p:nvPr/>
          </p:nvSpPr>
          <p:spPr>
            <a:xfrm>
              <a:off x="4682362" y="2270235"/>
              <a:ext cx="1024759" cy="867104"/>
            </a:xfrm>
            <a:prstGeom prst="rect">
              <a:avLst/>
            </a:prstGeom>
            <a:solidFill>
              <a:srgbClr val="5959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W</a:t>
              </a:r>
            </a:p>
          </p:txBody>
        </p:sp>
        <p:sp>
          <p:nvSpPr>
            <p:cNvPr id="33" name="Rectangle 32">
              <a:extLst>
                <a:ext uri="{FF2B5EF4-FFF2-40B4-BE49-F238E27FC236}">
                  <a16:creationId xmlns:a16="http://schemas.microsoft.com/office/drawing/2014/main" id="{2EE15187-55C5-474A-BD3D-9896C5912ABE}"/>
                </a:ext>
              </a:extLst>
            </p:cNvPr>
            <p:cNvSpPr/>
            <p:nvPr/>
          </p:nvSpPr>
          <p:spPr>
            <a:xfrm>
              <a:off x="3405351" y="3458990"/>
              <a:ext cx="1024759" cy="867104"/>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N</a:t>
              </a:r>
            </a:p>
          </p:txBody>
        </p:sp>
        <p:sp>
          <p:nvSpPr>
            <p:cNvPr id="34" name="Rectangle 33">
              <a:extLst>
                <a:ext uri="{FF2B5EF4-FFF2-40B4-BE49-F238E27FC236}">
                  <a16:creationId xmlns:a16="http://schemas.microsoft.com/office/drawing/2014/main" id="{FD95FD98-B26B-1441-A59F-D9DC01B14CAC}"/>
                </a:ext>
              </a:extLst>
            </p:cNvPr>
            <p:cNvSpPr/>
            <p:nvPr/>
          </p:nvSpPr>
          <p:spPr>
            <a:xfrm>
              <a:off x="4698126" y="3458990"/>
              <a:ext cx="1024759" cy="867104"/>
            </a:xfrm>
            <a:prstGeom prst="rect">
              <a:avLst/>
            </a:prstGeom>
            <a:solidFill>
              <a:srgbClr val="FD882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w</a:t>
              </a:r>
            </a:p>
          </p:txBody>
        </p:sp>
      </p:grpSp>
      <p:sp>
        <p:nvSpPr>
          <p:cNvPr id="35" name="TextBox 34">
            <a:extLst>
              <a:ext uri="{FF2B5EF4-FFF2-40B4-BE49-F238E27FC236}">
                <a16:creationId xmlns:a16="http://schemas.microsoft.com/office/drawing/2014/main" id="{D4CB9C09-9C76-564D-AC6B-470DE49C5EA1}"/>
              </a:ext>
            </a:extLst>
          </p:cNvPr>
          <p:cNvSpPr txBox="1"/>
          <p:nvPr/>
        </p:nvSpPr>
        <p:spPr>
          <a:xfrm>
            <a:off x="1994229" y="1196326"/>
            <a:ext cx="644728" cy="400110"/>
          </a:xfrm>
          <a:prstGeom prst="rect">
            <a:avLst/>
          </a:prstGeom>
          <a:noFill/>
        </p:spPr>
        <p:txBody>
          <a:bodyPr wrap="none" rtlCol="0">
            <a:spAutoFit/>
          </a:bodyPr>
          <a:lstStyle/>
          <a:p>
            <a:r>
              <a:rPr lang="en-AU" sz="2000" dirty="0"/>
              <a:t>P</a:t>
            </a:r>
            <a:r>
              <a:rPr lang="en-AU" sz="2000" baseline="-25000" dirty="0"/>
              <a:t>N</a:t>
            </a:r>
            <a:r>
              <a:rPr lang="en-AU" sz="2000" dirty="0"/>
              <a:t>L</a:t>
            </a:r>
            <a:r>
              <a:rPr lang="en-AU" sz="2000" baseline="-25000" dirty="0"/>
              <a:t>N</a:t>
            </a:r>
          </a:p>
        </p:txBody>
      </p:sp>
      <p:sp>
        <p:nvSpPr>
          <p:cNvPr id="3" name="Slide Number Placeholder 2">
            <a:extLst>
              <a:ext uri="{FF2B5EF4-FFF2-40B4-BE49-F238E27FC236}">
                <a16:creationId xmlns:a16="http://schemas.microsoft.com/office/drawing/2014/main" id="{319CEAFF-B424-2241-8121-D2654C230923}"/>
              </a:ext>
            </a:extLst>
          </p:cNvPr>
          <p:cNvSpPr>
            <a:spLocks noGrp="1"/>
          </p:cNvSpPr>
          <p:nvPr>
            <p:ph type="sldNum" sz="quarter" idx="12"/>
          </p:nvPr>
        </p:nvSpPr>
        <p:spPr/>
        <p:txBody>
          <a:bodyPr/>
          <a:lstStyle/>
          <a:p>
            <a:fld id="{39C1FE27-065A-134B-B8FA-80AF2DF9353C}" type="slidenum">
              <a:rPr lang="en-US" smtClean="0"/>
              <a:t>13</a:t>
            </a:fld>
            <a:endParaRPr lang="en-US" dirty="0"/>
          </a:p>
        </p:txBody>
      </p:sp>
    </p:spTree>
    <p:extLst>
      <p:ext uri="{BB962C8B-B14F-4D97-AF65-F5344CB8AC3E}">
        <p14:creationId xmlns:p14="http://schemas.microsoft.com/office/powerpoint/2010/main" val="62043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A4DC0D-8531-D940-8806-39231F1134F4}"/>
              </a:ext>
            </a:extLst>
          </p:cNvPr>
          <p:cNvSpPr>
            <a:spLocks noGrp="1"/>
          </p:cNvSpPr>
          <p:nvPr>
            <p:ph type="sldNum" sz="quarter" idx="12"/>
          </p:nvPr>
        </p:nvSpPr>
        <p:spPr/>
        <p:txBody>
          <a:bodyPr/>
          <a:lstStyle/>
          <a:p>
            <a:fld id="{39C1FE27-065A-134B-B8FA-80AF2DF9353C}" type="slidenum">
              <a:rPr lang="en-US" smtClean="0"/>
              <a:t>14</a:t>
            </a:fld>
            <a:endParaRPr lang="en-US" dirty="0"/>
          </a:p>
        </p:txBody>
      </p:sp>
      <p:pic>
        <p:nvPicPr>
          <p:cNvPr id="10" name="Picture 9">
            <a:extLst>
              <a:ext uri="{FF2B5EF4-FFF2-40B4-BE49-F238E27FC236}">
                <a16:creationId xmlns:a16="http://schemas.microsoft.com/office/drawing/2014/main" id="{87BE6C0C-DCEE-B046-A48A-266D23F9E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854" y="983703"/>
            <a:ext cx="4163124" cy="4890594"/>
          </a:xfrm>
          <a:prstGeom prst="rect">
            <a:avLst/>
          </a:prstGeom>
        </p:spPr>
      </p:pic>
      <p:sp>
        <p:nvSpPr>
          <p:cNvPr id="11" name="TextBox 10">
            <a:extLst>
              <a:ext uri="{FF2B5EF4-FFF2-40B4-BE49-F238E27FC236}">
                <a16:creationId xmlns:a16="http://schemas.microsoft.com/office/drawing/2014/main" id="{03E4A18D-D9CE-8547-A8B0-E96C800DD1CB}"/>
              </a:ext>
            </a:extLst>
          </p:cNvPr>
          <p:cNvSpPr txBox="1"/>
          <p:nvPr/>
        </p:nvSpPr>
        <p:spPr>
          <a:xfrm>
            <a:off x="614597" y="389744"/>
            <a:ext cx="6161046" cy="400110"/>
          </a:xfrm>
          <a:prstGeom prst="rect">
            <a:avLst/>
          </a:prstGeom>
          <a:noFill/>
        </p:spPr>
        <p:txBody>
          <a:bodyPr wrap="none" rtlCol="0">
            <a:spAutoFit/>
          </a:bodyPr>
          <a:lstStyle/>
          <a:p>
            <a:r>
              <a:rPr lang="en-AU" sz="2000" dirty="0">
                <a:solidFill>
                  <a:srgbClr val="FFC000"/>
                </a:solidFill>
              </a:rPr>
              <a:t>No differences in likelihood reliance between NT and ASD group</a:t>
            </a:r>
          </a:p>
        </p:txBody>
      </p:sp>
      <p:sp>
        <p:nvSpPr>
          <p:cNvPr id="12" name="TextBox 11">
            <a:extLst>
              <a:ext uri="{FF2B5EF4-FFF2-40B4-BE49-F238E27FC236}">
                <a16:creationId xmlns:a16="http://schemas.microsoft.com/office/drawing/2014/main" id="{8729A50F-E2B8-B547-B11A-DD23B0F20982}"/>
              </a:ext>
            </a:extLst>
          </p:cNvPr>
          <p:cNvSpPr txBox="1"/>
          <p:nvPr/>
        </p:nvSpPr>
        <p:spPr>
          <a:xfrm>
            <a:off x="3127048" y="5898869"/>
            <a:ext cx="1019766" cy="369332"/>
          </a:xfrm>
          <a:prstGeom prst="rect">
            <a:avLst/>
          </a:prstGeom>
          <a:noFill/>
        </p:spPr>
        <p:txBody>
          <a:bodyPr wrap="none" rtlCol="0">
            <a:spAutoFit/>
          </a:bodyPr>
          <a:lstStyle/>
          <a:p>
            <a:r>
              <a:rPr lang="en-AU" dirty="0">
                <a:solidFill>
                  <a:srgbClr val="F57770"/>
                </a:solidFill>
              </a:rPr>
              <a:t>NT = 48   </a:t>
            </a:r>
          </a:p>
        </p:txBody>
      </p:sp>
      <p:sp>
        <p:nvSpPr>
          <p:cNvPr id="13" name="Rectangle 12">
            <a:extLst>
              <a:ext uri="{FF2B5EF4-FFF2-40B4-BE49-F238E27FC236}">
                <a16:creationId xmlns:a16="http://schemas.microsoft.com/office/drawing/2014/main" id="{2A7B2D7B-35E6-6146-809E-9C0B9C2EF3F8}"/>
              </a:ext>
            </a:extLst>
          </p:cNvPr>
          <p:cNvSpPr/>
          <p:nvPr/>
        </p:nvSpPr>
        <p:spPr>
          <a:xfrm>
            <a:off x="4730391" y="5868091"/>
            <a:ext cx="1002197" cy="369332"/>
          </a:xfrm>
          <a:prstGeom prst="rect">
            <a:avLst/>
          </a:prstGeom>
        </p:spPr>
        <p:txBody>
          <a:bodyPr wrap="none">
            <a:spAutoFit/>
          </a:bodyPr>
          <a:lstStyle/>
          <a:p>
            <a:r>
              <a:rPr lang="en-AU" dirty="0">
                <a:solidFill>
                  <a:srgbClr val="1FBFC3"/>
                </a:solidFill>
              </a:rPr>
              <a:t>ASD = 32</a:t>
            </a:r>
          </a:p>
        </p:txBody>
      </p:sp>
      <p:sp>
        <p:nvSpPr>
          <p:cNvPr id="2" name="Rectangle 1">
            <a:extLst>
              <a:ext uri="{FF2B5EF4-FFF2-40B4-BE49-F238E27FC236}">
                <a16:creationId xmlns:a16="http://schemas.microsoft.com/office/drawing/2014/main" id="{B5EB1DB6-CD25-024C-92D4-D491356AE0A5}"/>
              </a:ext>
            </a:extLst>
          </p:cNvPr>
          <p:cNvSpPr/>
          <p:nvPr/>
        </p:nvSpPr>
        <p:spPr>
          <a:xfrm>
            <a:off x="6130978" y="1229267"/>
            <a:ext cx="1007007" cy="584775"/>
          </a:xfrm>
          <a:prstGeom prst="rect">
            <a:avLst/>
          </a:prstGeom>
        </p:spPr>
        <p:txBody>
          <a:bodyPr wrap="none">
            <a:spAutoFit/>
          </a:bodyPr>
          <a:lstStyle/>
          <a:p>
            <a:r>
              <a:rPr lang="en-AU" sz="1600" i="1" dirty="0">
                <a:latin typeface="Calibri" panose="020F0502020204030204" pitchFamily="34" charset="0"/>
                <a:ea typeface="Calibri" panose="020F0502020204030204" pitchFamily="34" charset="0"/>
              </a:rPr>
              <a:t>Z </a:t>
            </a:r>
            <a:r>
              <a:rPr lang="en-AU" sz="1600" dirty="0">
                <a:latin typeface="Calibri" panose="020F0502020204030204" pitchFamily="34" charset="0"/>
                <a:ea typeface="Calibri" panose="020F0502020204030204" pitchFamily="34" charset="0"/>
              </a:rPr>
              <a:t>= -0.157</a:t>
            </a:r>
          </a:p>
          <a:p>
            <a:r>
              <a:rPr lang="en-AU" sz="1600" i="1" dirty="0">
                <a:latin typeface="Calibri" panose="020F0502020204030204" pitchFamily="34" charset="0"/>
                <a:ea typeface="Calibri" panose="020F0502020204030204" pitchFamily="34" charset="0"/>
              </a:rPr>
              <a:t>p </a:t>
            </a:r>
            <a:r>
              <a:rPr lang="en-AU" sz="1600" dirty="0">
                <a:latin typeface="Calibri" panose="020F0502020204030204" pitchFamily="34" charset="0"/>
                <a:ea typeface="Calibri" panose="020F0502020204030204" pitchFamily="34" charset="0"/>
              </a:rPr>
              <a:t>= 0.875 </a:t>
            </a:r>
            <a:endParaRPr lang="en-AU" sz="1600" dirty="0"/>
          </a:p>
        </p:txBody>
      </p:sp>
    </p:spTree>
    <p:extLst>
      <p:ext uri="{BB962C8B-B14F-4D97-AF65-F5344CB8AC3E}">
        <p14:creationId xmlns:p14="http://schemas.microsoft.com/office/powerpoint/2010/main" val="1068021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4D4FD74B-333F-F948-AE7E-6AAE099D2B67}"/>
              </a:ext>
            </a:extLst>
          </p:cNvPr>
          <p:cNvSpPr txBox="1"/>
          <p:nvPr/>
        </p:nvSpPr>
        <p:spPr>
          <a:xfrm>
            <a:off x="6059837" y="1642820"/>
            <a:ext cx="184731" cy="369332"/>
          </a:xfrm>
          <a:prstGeom prst="rect">
            <a:avLst/>
          </a:prstGeom>
          <a:noFill/>
        </p:spPr>
        <p:txBody>
          <a:bodyPr wrap="none" rtlCol="0">
            <a:spAutoFit/>
          </a:bodyPr>
          <a:lstStyle/>
          <a:p>
            <a:endParaRPr lang="en-AU" dirty="0"/>
          </a:p>
        </p:txBody>
      </p:sp>
      <p:sp>
        <p:nvSpPr>
          <p:cNvPr id="17" name="TextBox 16">
            <a:extLst>
              <a:ext uri="{FF2B5EF4-FFF2-40B4-BE49-F238E27FC236}">
                <a16:creationId xmlns:a16="http://schemas.microsoft.com/office/drawing/2014/main" id="{495A5D26-8CC9-C94B-BAA5-14B77B038E4D}"/>
              </a:ext>
            </a:extLst>
          </p:cNvPr>
          <p:cNvSpPr txBox="1"/>
          <p:nvPr/>
        </p:nvSpPr>
        <p:spPr>
          <a:xfrm>
            <a:off x="8104666" y="311122"/>
            <a:ext cx="1019766" cy="646331"/>
          </a:xfrm>
          <a:prstGeom prst="rect">
            <a:avLst/>
          </a:prstGeom>
          <a:noFill/>
        </p:spPr>
        <p:txBody>
          <a:bodyPr wrap="none" rtlCol="0">
            <a:spAutoFit/>
          </a:bodyPr>
          <a:lstStyle/>
          <a:p>
            <a:r>
              <a:rPr lang="en-AU" dirty="0">
                <a:solidFill>
                  <a:srgbClr val="F57770"/>
                </a:solidFill>
              </a:rPr>
              <a:t>NT = 48   </a:t>
            </a:r>
          </a:p>
          <a:p>
            <a:r>
              <a:rPr lang="en-AU" dirty="0">
                <a:solidFill>
                  <a:srgbClr val="1FBFC3"/>
                </a:solidFill>
              </a:rPr>
              <a:t>ASD = 32</a:t>
            </a:r>
          </a:p>
        </p:txBody>
      </p:sp>
      <p:pic>
        <p:nvPicPr>
          <p:cNvPr id="20" name="Picture 19" descr="A picture containing clock&#10;&#10;Description automatically generated">
            <a:extLst>
              <a:ext uri="{FF2B5EF4-FFF2-40B4-BE49-F238E27FC236}">
                <a16:creationId xmlns:a16="http://schemas.microsoft.com/office/drawing/2014/main" id="{928C5B31-DABB-A64F-BDEA-E5D0848F7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976" y="1642820"/>
            <a:ext cx="3998232" cy="4185016"/>
          </a:xfrm>
          <a:prstGeom prst="rect">
            <a:avLst/>
          </a:prstGeom>
        </p:spPr>
      </p:pic>
      <p:pic>
        <p:nvPicPr>
          <p:cNvPr id="22" name="Picture 21">
            <a:extLst>
              <a:ext uri="{FF2B5EF4-FFF2-40B4-BE49-F238E27FC236}">
                <a16:creationId xmlns:a16="http://schemas.microsoft.com/office/drawing/2014/main" id="{EFD93CF6-DEC0-3840-9C00-D746E92D3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86" y="1642820"/>
            <a:ext cx="3996000" cy="4185016"/>
          </a:xfrm>
          <a:prstGeom prst="rect">
            <a:avLst/>
          </a:prstGeom>
        </p:spPr>
      </p:pic>
      <p:sp>
        <p:nvSpPr>
          <p:cNvPr id="6" name="Text Box 27">
            <a:extLst>
              <a:ext uri="{FF2B5EF4-FFF2-40B4-BE49-F238E27FC236}">
                <a16:creationId xmlns:a16="http://schemas.microsoft.com/office/drawing/2014/main" id="{DEFF02B0-0C19-484B-BF3F-9D26BECF55E0}"/>
              </a:ext>
            </a:extLst>
          </p:cNvPr>
          <p:cNvSpPr txBox="1"/>
          <p:nvPr/>
        </p:nvSpPr>
        <p:spPr>
          <a:xfrm>
            <a:off x="3151113" y="4689008"/>
            <a:ext cx="1257486" cy="5772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r</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s</a:t>
            </a:r>
            <a:r>
              <a:rPr lang="en-US" sz="1600" i="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0.058</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p </a:t>
            </a:r>
            <a:r>
              <a:rPr lang="en-US" sz="1600" dirty="0">
                <a:effectLst/>
                <a:latin typeface="Calibri" panose="020F0502020204030204" pitchFamily="34" charset="0"/>
                <a:ea typeface="Calibri" panose="020F0502020204030204" pitchFamily="34" charset="0"/>
                <a:cs typeface="Arial" panose="020B0604020202020204" pitchFamily="34" charset="0"/>
              </a:rPr>
              <a:t>= 0.610</a:t>
            </a:r>
            <a:endParaRPr lang="en-AU"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 Box 28">
            <a:extLst>
              <a:ext uri="{FF2B5EF4-FFF2-40B4-BE49-F238E27FC236}">
                <a16:creationId xmlns:a16="http://schemas.microsoft.com/office/drawing/2014/main" id="{B744F9AF-18FA-DB4B-9A8F-B80E744FAED1}"/>
              </a:ext>
            </a:extLst>
          </p:cNvPr>
          <p:cNvSpPr txBox="1"/>
          <p:nvPr/>
        </p:nvSpPr>
        <p:spPr>
          <a:xfrm>
            <a:off x="7417048" y="4689008"/>
            <a:ext cx="1257485" cy="5772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r</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s</a:t>
            </a:r>
            <a:r>
              <a:rPr lang="en-US" sz="1600" i="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- 0.150</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p </a:t>
            </a:r>
            <a:r>
              <a:rPr lang="en-US" sz="1600" dirty="0">
                <a:effectLst/>
                <a:latin typeface="Calibri" panose="020F0502020204030204" pitchFamily="34" charset="0"/>
                <a:ea typeface="Calibri" panose="020F0502020204030204" pitchFamily="34" charset="0"/>
                <a:cs typeface="Arial" panose="020B0604020202020204" pitchFamily="34" charset="0"/>
              </a:rPr>
              <a:t>= 0.185</a:t>
            </a:r>
            <a:endParaRPr lang="en-AU"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D14285A-1BB1-A644-8A09-48F5AAFAA875}"/>
              </a:ext>
            </a:extLst>
          </p:cNvPr>
          <p:cNvSpPr>
            <a:spLocks noGrp="1"/>
          </p:cNvSpPr>
          <p:nvPr>
            <p:ph type="sldNum" sz="quarter" idx="12"/>
          </p:nvPr>
        </p:nvSpPr>
        <p:spPr/>
        <p:txBody>
          <a:bodyPr/>
          <a:lstStyle/>
          <a:p>
            <a:fld id="{39C1FE27-065A-134B-B8FA-80AF2DF9353C}" type="slidenum">
              <a:rPr lang="en-US" smtClean="0"/>
              <a:t>15</a:t>
            </a:fld>
            <a:endParaRPr lang="en-US" dirty="0"/>
          </a:p>
        </p:txBody>
      </p:sp>
    </p:spTree>
    <p:extLst>
      <p:ext uri="{BB962C8B-B14F-4D97-AF65-F5344CB8AC3E}">
        <p14:creationId xmlns:p14="http://schemas.microsoft.com/office/powerpoint/2010/main" val="422613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F28B90-E889-6C47-87AC-1C3EC8E54A7B}"/>
              </a:ext>
            </a:extLst>
          </p:cNvPr>
          <p:cNvSpPr>
            <a:spLocks noGrp="1"/>
          </p:cNvSpPr>
          <p:nvPr>
            <p:ph type="sldNum" sz="quarter" idx="12"/>
          </p:nvPr>
        </p:nvSpPr>
        <p:spPr/>
        <p:txBody>
          <a:bodyPr/>
          <a:lstStyle/>
          <a:p>
            <a:fld id="{39C1FE27-065A-134B-B8FA-80AF2DF9353C}" type="slidenum">
              <a:rPr lang="en-US" smtClean="0"/>
              <a:t>16</a:t>
            </a:fld>
            <a:endParaRPr lang="en-US" dirty="0"/>
          </a:p>
        </p:txBody>
      </p:sp>
      <p:sp>
        <p:nvSpPr>
          <p:cNvPr id="9" name="Rectangle 8">
            <a:extLst>
              <a:ext uri="{FF2B5EF4-FFF2-40B4-BE49-F238E27FC236}">
                <a16:creationId xmlns:a16="http://schemas.microsoft.com/office/drawing/2014/main" id="{4D62C2E5-B7D5-A347-A80A-9BE9111E444F}"/>
              </a:ext>
            </a:extLst>
          </p:cNvPr>
          <p:cNvSpPr/>
          <p:nvPr/>
        </p:nvSpPr>
        <p:spPr>
          <a:xfrm>
            <a:off x="381907" y="1831350"/>
            <a:ext cx="8617058" cy="461665"/>
          </a:xfrm>
          <a:prstGeom prst="rect">
            <a:avLst/>
          </a:prstGeom>
        </p:spPr>
        <p:txBody>
          <a:bodyPr wrap="square">
            <a:spAutoFit/>
          </a:bodyPr>
          <a:lstStyle/>
          <a:p>
            <a:pPr lvl="0" algn="just"/>
            <a:r>
              <a:rPr lang="en-AU" sz="2400" dirty="0">
                <a:solidFill>
                  <a:schemeClr val="tx2"/>
                </a:solidFill>
              </a:rPr>
              <a:t>2 . Which Bayesian model can explain sensory learning in ASD?</a:t>
            </a:r>
          </a:p>
        </p:txBody>
      </p:sp>
      <p:sp>
        <p:nvSpPr>
          <p:cNvPr id="14" name="TextBox 13">
            <a:extLst>
              <a:ext uri="{FF2B5EF4-FFF2-40B4-BE49-F238E27FC236}">
                <a16:creationId xmlns:a16="http://schemas.microsoft.com/office/drawing/2014/main" id="{D680028C-6472-6945-85F0-DA0B1C7E97CD}"/>
              </a:ext>
            </a:extLst>
          </p:cNvPr>
          <p:cNvSpPr txBox="1"/>
          <p:nvPr/>
        </p:nvSpPr>
        <p:spPr>
          <a:xfrm>
            <a:off x="5550114" y="3767846"/>
            <a:ext cx="1725152" cy="523220"/>
          </a:xfrm>
          <a:prstGeom prst="rect">
            <a:avLst/>
          </a:prstGeom>
          <a:noFill/>
        </p:spPr>
        <p:txBody>
          <a:bodyPr wrap="none" rtlCol="0">
            <a:spAutoFit/>
          </a:bodyPr>
          <a:lstStyle/>
          <a:p>
            <a:r>
              <a:rPr lang="en-US" sz="1400" b="1" dirty="0">
                <a:solidFill>
                  <a:srgbClr val="FF0000"/>
                </a:solidFill>
              </a:rPr>
              <a:t>Sensory observation /</a:t>
            </a:r>
          </a:p>
          <a:p>
            <a:r>
              <a:rPr lang="en-US" sz="1400" b="1" dirty="0">
                <a:solidFill>
                  <a:srgbClr val="FF0000"/>
                </a:solidFill>
              </a:rPr>
              <a:t> Likelihood</a:t>
            </a:r>
          </a:p>
        </p:txBody>
      </p:sp>
      <p:sp>
        <p:nvSpPr>
          <p:cNvPr id="15" name="Rectangle 14">
            <a:extLst>
              <a:ext uri="{FF2B5EF4-FFF2-40B4-BE49-F238E27FC236}">
                <a16:creationId xmlns:a16="http://schemas.microsoft.com/office/drawing/2014/main" id="{10EF2758-6D63-DF43-84D9-EDF052A84A6F}"/>
              </a:ext>
            </a:extLst>
          </p:cNvPr>
          <p:cNvSpPr/>
          <p:nvPr/>
        </p:nvSpPr>
        <p:spPr>
          <a:xfrm>
            <a:off x="2548798" y="3931014"/>
            <a:ext cx="577402" cy="338554"/>
          </a:xfrm>
          <a:prstGeom prst="rect">
            <a:avLst/>
          </a:prstGeom>
        </p:spPr>
        <p:txBody>
          <a:bodyPr wrap="none">
            <a:spAutoFit/>
          </a:bodyPr>
          <a:lstStyle/>
          <a:p>
            <a:r>
              <a:rPr lang="en-US" sz="1600" b="1" dirty="0">
                <a:solidFill>
                  <a:srgbClr val="FFFF00"/>
                </a:solidFill>
              </a:rPr>
              <a:t>Prior</a:t>
            </a:r>
          </a:p>
        </p:txBody>
      </p:sp>
      <p:sp>
        <p:nvSpPr>
          <p:cNvPr id="16" name="Rectangle 15">
            <a:extLst>
              <a:ext uri="{FF2B5EF4-FFF2-40B4-BE49-F238E27FC236}">
                <a16:creationId xmlns:a16="http://schemas.microsoft.com/office/drawing/2014/main" id="{A2CF96AE-3CD9-934A-BB07-68A25B3AE357}"/>
              </a:ext>
            </a:extLst>
          </p:cNvPr>
          <p:cNvSpPr/>
          <p:nvPr/>
        </p:nvSpPr>
        <p:spPr>
          <a:xfrm>
            <a:off x="3960493" y="3460069"/>
            <a:ext cx="1016625" cy="307777"/>
          </a:xfrm>
          <a:prstGeom prst="rect">
            <a:avLst/>
          </a:prstGeom>
        </p:spPr>
        <p:txBody>
          <a:bodyPr wrap="square">
            <a:spAutoFit/>
          </a:bodyPr>
          <a:lstStyle/>
          <a:p>
            <a:r>
              <a:rPr lang="en-US" sz="1400" b="1" dirty="0">
                <a:solidFill>
                  <a:srgbClr val="FFC000"/>
                </a:solidFill>
              </a:rPr>
              <a:t>Posterior</a:t>
            </a:r>
          </a:p>
        </p:txBody>
      </p:sp>
      <p:pic>
        <p:nvPicPr>
          <p:cNvPr id="18" name="Picture 17">
            <a:extLst>
              <a:ext uri="{FF2B5EF4-FFF2-40B4-BE49-F238E27FC236}">
                <a16:creationId xmlns:a16="http://schemas.microsoft.com/office/drawing/2014/main" id="{AA7E4A81-A421-4149-943A-4C1AB47B89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7443" y="2957504"/>
            <a:ext cx="4018266" cy="1574166"/>
          </a:xfrm>
          <a:prstGeom prst="rect">
            <a:avLst/>
          </a:prstGeom>
        </p:spPr>
      </p:pic>
      <p:cxnSp>
        <p:nvCxnSpPr>
          <p:cNvPr id="20" name="Straight Arrow Connector 19">
            <a:extLst>
              <a:ext uri="{FF2B5EF4-FFF2-40B4-BE49-F238E27FC236}">
                <a16:creationId xmlns:a16="http://schemas.microsoft.com/office/drawing/2014/main" id="{29C06C41-BF77-BD45-BC66-E1152FBD9443}"/>
              </a:ext>
            </a:extLst>
          </p:cNvPr>
          <p:cNvCxnSpPr>
            <a:cxnSpLocks/>
          </p:cNvCxnSpPr>
          <p:nvPr/>
        </p:nvCxnSpPr>
        <p:spPr>
          <a:xfrm>
            <a:off x="4914683" y="4140199"/>
            <a:ext cx="635431"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8F8321F2-99F8-784A-B24D-0FF35CE870F3}"/>
              </a:ext>
            </a:extLst>
          </p:cNvPr>
          <p:cNvSpPr txBox="1"/>
          <p:nvPr/>
        </p:nvSpPr>
        <p:spPr>
          <a:xfrm>
            <a:off x="1700329" y="5082931"/>
            <a:ext cx="4892493" cy="369332"/>
          </a:xfrm>
          <a:prstGeom prst="rect">
            <a:avLst/>
          </a:prstGeom>
          <a:noFill/>
        </p:spPr>
        <p:txBody>
          <a:bodyPr wrap="none" rtlCol="0">
            <a:spAutoFit/>
          </a:bodyPr>
          <a:lstStyle/>
          <a:p>
            <a:r>
              <a:rPr lang="en-AU" dirty="0"/>
              <a:t>Subjective likelihood variance from Likelihood Only Task</a:t>
            </a:r>
          </a:p>
        </p:txBody>
      </p:sp>
    </p:spTree>
    <p:extLst>
      <p:ext uri="{BB962C8B-B14F-4D97-AF65-F5344CB8AC3E}">
        <p14:creationId xmlns:p14="http://schemas.microsoft.com/office/powerpoint/2010/main" val="39729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F799DB-4DA4-5E4A-A2E3-ED88292F4136}"/>
              </a:ext>
            </a:extLst>
          </p:cNvPr>
          <p:cNvSpPr>
            <a:spLocks noGrp="1"/>
          </p:cNvSpPr>
          <p:nvPr>
            <p:ph type="sldNum" sz="quarter" idx="12"/>
          </p:nvPr>
        </p:nvSpPr>
        <p:spPr/>
        <p:txBody>
          <a:bodyPr/>
          <a:lstStyle/>
          <a:p>
            <a:fld id="{39C1FE27-065A-134B-B8FA-80AF2DF9353C}" type="slidenum">
              <a:rPr lang="en-US" smtClean="0"/>
              <a:t>17</a:t>
            </a:fld>
            <a:endParaRPr lang="en-US" dirty="0"/>
          </a:p>
        </p:txBody>
      </p:sp>
      <p:pic>
        <p:nvPicPr>
          <p:cNvPr id="8" name="Picture 7">
            <a:extLst>
              <a:ext uri="{FF2B5EF4-FFF2-40B4-BE49-F238E27FC236}">
                <a16:creationId xmlns:a16="http://schemas.microsoft.com/office/drawing/2014/main" id="{20BDFEE6-9947-6B48-A60A-91E6A1CEFCE7}"/>
              </a:ext>
            </a:extLst>
          </p:cNvPr>
          <p:cNvPicPr>
            <a:picLocks noChangeAspect="1"/>
          </p:cNvPicPr>
          <p:nvPr/>
        </p:nvPicPr>
        <p:blipFill rotWithShape="1">
          <a:blip r:embed="rId2">
            <a:extLst>
              <a:ext uri="{28A0092B-C50C-407E-A947-70E740481C1C}">
                <a14:useLocalDpi xmlns:a14="http://schemas.microsoft.com/office/drawing/2010/main" val="0"/>
              </a:ext>
            </a:extLst>
          </a:blip>
          <a:srcRect r="11424"/>
          <a:stretch/>
        </p:blipFill>
        <p:spPr>
          <a:xfrm>
            <a:off x="310311" y="1505866"/>
            <a:ext cx="3874829" cy="4215600"/>
          </a:xfrm>
          <a:prstGeom prst="rect">
            <a:avLst/>
          </a:prstGeom>
        </p:spPr>
      </p:pic>
      <p:sp>
        <p:nvSpPr>
          <p:cNvPr id="9" name="TextBox 8">
            <a:extLst>
              <a:ext uri="{FF2B5EF4-FFF2-40B4-BE49-F238E27FC236}">
                <a16:creationId xmlns:a16="http://schemas.microsoft.com/office/drawing/2014/main" id="{97BCD58C-795B-7345-A288-FC6088BE22FE}"/>
              </a:ext>
            </a:extLst>
          </p:cNvPr>
          <p:cNvSpPr txBox="1"/>
          <p:nvPr/>
        </p:nvSpPr>
        <p:spPr>
          <a:xfrm>
            <a:off x="1934308" y="696917"/>
            <a:ext cx="1701107" cy="369332"/>
          </a:xfrm>
          <a:prstGeom prst="rect">
            <a:avLst/>
          </a:prstGeom>
          <a:noFill/>
        </p:spPr>
        <p:txBody>
          <a:bodyPr wrap="none" rtlCol="0">
            <a:spAutoFit/>
          </a:bodyPr>
          <a:lstStyle/>
          <a:p>
            <a:r>
              <a:rPr lang="en-AU" dirty="0"/>
              <a:t>Narrow Likelihood</a:t>
            </a:r>
          </a:p>
        </p:txBody>
      </p:sp>
      <p:sp>
        <p:nvSpPr>
          <p:cNvPr id="10" name="TextBox 9">
            <a:extLst>
              <a:ext uri="{FF2B5EF4-FFF2-40B4-BE49-F238E27FC236}">
                <a16:creationId xmlns:a16="http://schemas.microsoft.com/office/drawing/2014/main" id="{92278B48-FD81-484B-B325-DA5CC31F3F60}"/>
              </a:ext>
            </a:extLst>
          </p:cNvPr>
          <p:cNvSpPr txBox="1"/>
          <p:nvPr/>
        </p:nvSpPr>
        <p:spPr>
          <a:xfrm>
            <a:off x="6078446" y="714500"/>
            <a:ext cx="1523174" cy="369332"/>
          </a:xfrm>
          <a:prstGeom prst="rect">
            <a:avLst/>
          </a:prstGeom>
          <a:noFill/>
        </p:spPr>
        <p:txBody>
          <a:bodyPr wrap="none" rtlCol="0">
            <a:spAutoFit/>
          </a:bodyPr>
          <a:lstStyle/>
          <a:p>
            <a:r>
              <a:rPr lang="en-AU" dirty="0"/>
              <a:t>Wide Likelihood</a:t>
            </a:r>
          </a:p>
        </p:txBody>
      </p:sp>
      <p:sp>
        <p:nvSpPr>
          <p:cNvPr id="11" name="TextBox 10">
            <a:extLst>
              <a:ext uri="{FF2B5EF4-FFF2-40B4-BE49-F238E27FC236}">
                <a16:creationId xmlns:a16="http://schemas.microsoft.com/office/drawing/2014/main" id="{2BD59365-FA49-7340-AE62-C41EEB1DDAA2}"/>
              </a:ext>
            </a:extLst>
          </p:cNvPr>
          <p:cNvSpPr txBox="1"/>
          <p:nvPr/>
        </p:nvSpPr>
        <p:spPr>
          <a:xfrm>
            <a:off x="7938637" y="239884"/>
            <a:ext cx="1019766" cy="646331"/>
          </a:xfrm>
          <a:prstGeom prst="rect">
            <a:avLst/>
          </a:prstGeom>
          <a:noFill/>
        </p:spPr>
        <p:txBody>
          <a:bodyPr wrap="none" rtlCol="0">
            <a:spAutoFit/>
          </a:bodyPr>
          <a:lstStyle/>
          <a:p>
            <a:r>
              <a:rPr lang="en-AU" dirty="0">
                <a:solidFill>
                  <a:srgbClr val="F57770"/>
                </a:solidFill>
              </a:rPr>
              <a:t>NT = 47   </a:t>
            </a:r>
          </a:p>
          <a:p>
            <a:r>
              <a:rPr lang="en-AU" dirty="0">
                <a:solidFill>
                  <a:srgbClr val="1FBFC3"/>
                </a:solidFill>
              </a:rPr>
              <a:t>ASD = 28</a:t>
            </a:r>
          </a:p>
        </p:txBody>
      </p:sp>
      <p:sp>
        <p:nvSpPr>
          <p:cNvPr id="14" name="Text Box 82">
            <a:extLst>
              <a:ext uri="{FF2B5EF4-FFF2-40B4-BE49-F238E27FC236}">
                <a16:creationId xmlns:a16="http://schemas.microsoft.com/office/drawing/2014/main" id="{22A6751D-770A-0749-9293-9E5455046A92}"/>
              </a:ext>
            </a:extLst>
          </p:cNvPr>
          <p:cNvSpPr txBox="1"/>
          <p:nvPr/>
        </p:nvSpPr>
        <p:spPr>
          <a:xfrm>
            <a:off x="2229475" y="1086132"/>
            <a:ext cx="1405940" cy="3693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p</a:t>
            </a:r>
            <a:r>
              <a:rPr lang="en-US" sz="1600" baseline="-25000" dirty="0" err="1">
                <a:effectLst/>
                <a:latin typeface="Calibri" panose="020F0502020204030204" pitchFamily="34" charset="0"/>
                <a:ea typeface="Calibri" panose="020F0502020204030204" pitchFamily="34" charset="0"/>
                <a:cs typeface="Arial" panose="020B0604020202020204" pitchFamily="34" charset="0"/>
              </a:rPr>
              <a:t>corr</a:t>
            </a:r>
            <a:r>
              <a:rPr lang="en-US" sz="1600" baseline="-25000"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0.002 </a:t>
            </a:r>
            <a:endParaRPr lang="en-AU"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Text Box 83">
            <a:extLst>
              <a:ext uri="{FF2B5EF4-FFF2-40B4-BE49-F238E27FC236}">
                <a16:creationId xmlns:a16="http://schemas.microsoft.com/office/drawing/2014/main" id="{C35DCD9F-3F9A-2748-A58D-AA7FC18F9361}"/>
              </a:ext>
            </a:extLst>
          </p:cNvPr>
          <p:cNvSpPr txBox="1"/>
          <p:nvPr/>
        </p:nvSpPr>
        <p:spPr>
          <a:xfrm>
            <a:off x="6249888" y="1048662"/>
            <a:ext cx="1405940" cy="30753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p</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corr</a:t>
            </a:r>
            <a:r>
              <a:rPr lang="en-US" sz="1600" dirty="0">
                <a:effectLst/>
                <a:latin typeface="Calibri" panose="020F0502020204030204" pitchFamily="34" charset="0"/>
                <a:ea typeface="Calibri" panose="020F0502020204030204" pitchFamily="34" charset="0"/>
                <a:cs typeface="Arial" panose="020B0604020202020204" pitchFamily="34" charset="0"/>
              </a:rPr>
              <a:t> = 0.016</a:t>
            </a:r>
            <a:endParaRPr lang="en-AU"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E6EC22C-DCC7-D342-A8D5-1178261FDC5E}"/>
              </a:ext>
            </a:extLst>
          </p:cNvPr>
          <p:cNvPicPr>
            <a:picLocks noChangeAspect="1"/>
          </p:cNvPicPr>
          <p:nvPr/>
        </p:nvPicPr>
        <p:blipFill rotWithShape="1">
          <a:blip r:embed="rId3">
            <a:extLst>
              <a:ext uri="{28A0092B-C50C-407E-A947-70E740481C1C}">
                <a14:useLocalDpi xmlns:a14="http://schemas.microsoft.com/office/drawing/2010/main" val="0"/>
              </a:ext>
            </a:extLst>
          </a:blip>
          <a:srcRect r="8363"/>
          <a:stretch/>
        </p:blipFill>
        <p:spPr>
          <a:xfrm>
            <a:off x="4554976" y="1502486"/>
            <a:ext cx="4008734" cy="4215600"/>
          </a:xfrm>
          <a:prstGeom prst="rect">
            <a:avLst/>
          </a:prstGeom>
        </p:spPr>
      </p:pic>
      <p:sp>
        <p:nvSpPr>
          <p:cNvPr id="2" name="TextBox 1">
            <a:extLst>
              <a:ext uri="{FF2B5EF4-FFF2-40B4-BE49-F238E27FC236}">
                <a16:creationId xmlns:a16="http://schemas.microsoft.com/office/drawing/2014/main" id="{C1070245-C953-1F4B-BB64-232F50FE799B}"/>
              </a:ext>
            </a:extLst>
          </p:cNvPr>
          <p:cNvSpPr txBox="1"/>
          <p:nvPr/>
        </p:nvSpPr>
        <p:spPr>
          <a:xfrm>
            <a:off x="406400" y="287867"/>
            <a:ext cx="4677050" cy="461665"/>
          </a:xfrm>
          <a:prstGeom prst="rect">
            <a:avLst/>
          </a:prstGeom>
          <a:noFill/>
        </p:spPr>
        <p:txBody>
          <a:bodyPr wrap="none" rtlCol="0">
            <a:spAutoFit/>
          </a:bodyPr>
          <a:lstStyle/>
          <a:p>
            <a:r>
              <a:rPr lang="en-AU" sz="2400" dirty="0">
                <a:solidFill>
                  <a:srgbClr val="FFC000"/>
                </a:solidFill>
              </a:rPr>
              <a:t>SUBJECTIVE LIKELIHOOD VARIANCE</a:t>
            </a:r>
          </a:p>
        </p:txBody>
      </p:sp>
    </p:spTree>
    <p:extLst>
      <p:ext uri="{BB962C8B-B14F-4D97-AF65-F5344CB8AC3E}">
        <p14:creationId xmlns:p14="http://schemas.microsoft.com/office/powerpoint/2010/main" val="2975935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5D31A0A-8127-0C40-9C20-6716232D6700}"/>
              </a:ext>
            </a:extLst>
          </p:cNvPr>
          <p:cNvPicPr>
            <a:picLocks noChangeAspect="1"/>
          </p:cNvPicPr>
          <p:nvPr/>
        </p:nvPicPr>
        <p:blipFill>
          <a:blip r:embed="rId3"/>
          <a:stretch>
            <a:fillRect/>
          </a:stretch>
        </p:blipFill>
        <p:spPr>
          <a:xfrm>
            <a:off x="2029356" y="1321662"/>
            <a:ext cx="4415674" cy="1344180"/>
          </a:xfrm>
          <a:prstGeom prst="rect">
            <a:avLst/>
          </a:prstGeom>
        </p:spPr>
      </p:pic>
      <p:sp>
        <p:nvSpPr>
          <p:cNvPr id="2" name="Title 1">
            <a:extLst>
              <a:ext uri="{FF2B5EF4-FFF2-40B4-BE49-F238E27FC236}">
                <a16:creationId xmlns:a16="http://schemas.microsoft.com/office/drawing/2014/main" id="{06F47E71-0DC3-B947-9147-F4BEE0015876}"/>
              </a:ext>
            </a:extLst>
          </p:cNvPr>
          <p:cNvSpPr>
            <a:spLocks noGrp="1"/>
          </p:cNvSpPr>
          <p:nvPr>
            <p:ph type="title"/>
          </p:nvPr>
        </p:nvSpPr>
        <p:spPr>
          <a:xfrm>
            <a:off x="609600" y="222657"/>
            <a:ext cx="7924800" cy="928689"/>
          </a:xfrm>
        </p:spPr>
        <p:txBody>
          <a:bodyPr/>
          <a:lstStyle/>
          <a:p>
            <a:r>
              <a:rPr lang="en-AU" dirty="0"/>
              <a:t>Subjective Prior Variance</a:t>
            </a:r>
          </a:p>
        </p:txBody>
      </p:sp>
      <p:sp>
        <p:nvSpPr>
          <p:cNvPr id="15" name="TextBox 14">
            <a:extLst>
              <a:ext uri="{FF2B5EF4-FFF2-40B4-BE49-F238E27FC236}">
                <a16:creationId xmlns:a16="http://schemas.microsoft.com/office/drawing/2014/main" id="{41676739-5821-0C43-B47C-3AB53389DCE7}"/>
              </a:ext>
            </a:extLst>
          </p:cNvPr>
          <p:cNvSpPr txBox="1"/>
          <p:nvPr/>
        </p:nvSpPr>
        <p:spPr>
          <a:xfrm>
            <a:off x="4807721" y="3723208"/>
            <a:ext cx="1637308" cy="338554"/>
          </a:xfrm>
          <a:prstGeom prst="rect">
            <a:avLst/>
          </a:prstGeom>
          <a:noFill/>
        </p:spPr>
        <p:txBody>
          <a:bodyPr wrap="none" rtlCol="0">
            <a:spAutoFit/>
          </a:bodyPr>
          <a:lstStyle/>
          <a:p>
            <a:r>
              <a:rPr lang="en-US" sz="1600" dirty="0">
                <a:solidFill>
                  <a:srgbClr val="FFC000"/>
                </a:solidFill>
              </a:rPr>
              <a:t>Subject’s Prior SD :</a:t>
            </a:r>
          </a:p>
        </p:txBody>
      </p:sp>
      <p:sp>
        <p:nvSpPr>
          <p:cNvPr id="16" name="Rectangle 15">
            <a:extLst>
              <a:ext uri="{FF2B5EF4-FFF2-40B4-BE49-F238E27FC236}">
                <a16:creationId xmlns:a16="http://schemas.microsoft.com/office/drawing/2014/main" id="{2518DE90-9E71-4449-98E3-3AEF0721C8A3}"/>
              </a:ext>
            </a:extLst>
          </p:cNvPr>
          <p:cNvSpPr/>
          <p:nvPr/>
        </p:nvSpPr>
        <p:spPr>
          <a:xfrm>
            <a:off x="5436499" y="3989445"/>
            <a:ext cx="2495940" cy="338554"/>
          </a:xfrm>
          <a:prstGeom prst="rect">
            <a:avLst/>
          </a:prstGeom>
        </p:spPr>
        <p:txBody>
          <a:bodyPr wrap="none">
            <a:spAutoFit/>
          </a:bodyPr>
          <a:lstStyle/>
          <a:p>
            <a:r>
              <a:rPr lang="en-US" sz="1600" dirty="0">
                <a:latin typeface="Times New Roman" pitchFamily="2" charset="0"/>
                <a:ea typeface="Times New Roman" pitchFamily="2" charset="0"/>
                <a:cs typeface="Times New Roman" pitchFamily="2" charset="0"/>
                <a:sym typeface="Symbol" pitchFamily="2" charset="2"/>
              </a:rPr>
              <a:t></a:t>
            </a:r>
            <a:r>
              <a:rPr lang="fr-FR" sz="1600" baseline="30000" dirty="0">
                <a:latin typeface="Times New Roman" pitchFamily="2" charset="0"/>
                <a:ea typeface="Times New Roman" pitchFamily="2" charset="0"/>
                <a:cs typeface="Times New Roman" pitchFamily="2" charset="0"/>
              </a:rPr>
              <a:t>2</a:t>
            </a:r>
            <a:r>
              <a:rPr lang="fr-FR" sz="1600" baseline="-25000" dirty="0">
                <a:latin typeface="Times New Roman" pitchFamily="2" charset="0"/>
                <a:ea typeface="Times New Roman" pitchFamily="2" charset="0"/>
                <a:cs typeface="Times New Roman" pitchFamily="2" charset="0"/>
              </a:rPr>
              <a:t>P  </a:t>
            </a:r>
            <a:r>
              <a:rPr lang="fr-FR" sz="1600" dirty="0">
                <a:latin typeface="Times New Roman" pitchFamily="2" charset="0"/>
                <a:ea typeface="Times New Roman" pitchFamily="2" charset="0"/>
                <a:cs typeface="Times New Roman" pitchFamily="2" charset="0"/>
              </a:rPr>
              <a:t>= </a:t>
            </a:r>
            <a:r>
              <a:rPr lang="en-US" sz="1600" dirty="0">
                <a:latin typeface="Times New Roman" pitchFamily="2" charset="0"/>
                <a:ea typeface="Times New Roman" pitchFamily="2" charset="0"/>
                <a:cs typeface="Times New Roman" pitchFamily="2" charset="0"/>
                <a:sym typeface="Symbol" pitchFamily="2" charset="2"/>
              </a:rPr>
              <a:t></a:t>
            </a:r>
            <a:r>
              <a:rPr lang="fr-FR" sz="1600" baseline="30000" dirty="0">
                <a:latin typeface="Times New Roman" pitchFamily="2" charset="0"/>
                <a:ea typeface="Times New Roman" pitchFamily="2" charset="0"/>
                <a:cs typeface="Times New Roman" pitchFamily="2" charset="0"/>
              </a:rPr>
              <a:t>2</a:t>
            </a:r>
            <a:r>
              <a:rPr lang="fr-FR" sz="1600" baseline="-25000" dirty="0">
                <a:latin typeface="Times New Roman" pitchFamily="2" charset="0"/>
                <a:ea typeface="Times New Roman" pitchFamily="2" charset="0"/>
                <a:cs typeface="Times New Roman" pitchFamily="2" charset="0"/>
              </a:rPr>
              <a:t>L</a:t>
            </a:r>
            <a:r>
              <a:rPr lang="fr-FR" sz="1600" dirty="0">
                <a:latin typeface="Times New Roman" pitchFamily="2" charset="0"/>
                <a:ea typeface="Times New Roman" pitchFamily="2" charset="0"/>
                <a:cs typeface="Times New Roman" pitchFamily="2" charset="0"/>
              </a:rPr>
              <a:t>* </a:t>
            </a:r>
            <a:r>
              <a:rPr lang="en-US" sz="1600" dirty="0">
                <a:latin typeface="Times New Roman" pitchFamily="2" charset="0"/>
                <a:ea typeface="Times New Roman" pitchFamily="2" charset="0"/>
                <a:cs typeface="Times New Roman" pitchFamily="2" charset="0"/>
              </a:rPr>
              <a:t>slope</a:t>
            </a:r>
            <a:r>
              <a:rPr lang="en-US" sz="1600" dirty="0"/>
              <a:t> / (1- slope)</a:t>
            </a:r>
            <a:r>
              <a:rPr lang="fr-FR" sz="1600" dirty="0">
                <a:latin typeface="Times New Roman" pitchFamily="2" charset="0"/>
                <a:ea typeface="Times New Roman" pitchFamily="2" charset="0"/>
                <a:cs typeface="Times New Roman" pitchFamily="2" charset="0"/>
              </a:rPr>
              <a:t>  </a:t>
            </a:r>
            <a:endParaRPr lang="en-US" sz="1600" dirty="0"/>
          </a:p>
        </p:txBody>
      </p:sp>
      <p:sp>
        <p:nvSpPr>
          <p:cNvPr id="17" name="TextBox 16">
            <a:extLst>
              <a:ext uri="{FF2B5EF4-FFF2-40B4-BE49-F238E27FC236}">
                <a16:creationId xmlns:a16="http://schemas.microsoft.com/office/drawing/2014/main" id="{0CCDA269-5D78-0B4D-BE7F-07E10610A3C6}"/>
              </a:ext>
            </a:extLst>
          </p:cNvPr>
          <p:cNvSpPr txBox="1"/>
          <p:nvPr/>
        </p:nvSpPr>
        <p:spPr>
          <a:xfrm>
            <a:off x="5048779" y="4348466"/>
            <a:ext cx="2524474" cy="276999"/>
          </a:xfrm>
          <a:prstGeom prst="rect">
            <a:avLst/>
          </a:prstGeom>
          <a:noFill/>
        </p:spPr>
        <p:txBody>
          <a:bodyPr wrap="none" rtlCol="0">
            <a:spAutoFit/>
          </a:bodyPr>
          <a:lstStyle/>
          <a:p>
            <a:r>
              <a:rPr lang="en-US" sz="1200" dirty="0"/>
              <a:t>Assume </a:t>
            </a:r>
            <a:r>
              <a:rPr lang="en-US" sz="1200" dirty="0">
                <a:latin typeface="Times New Roman" pitchFamily="2" charset="0"/>
                <a:ea typeface="Times New Roman" pitchFamily="2" charset="0"/>
                <a:cs typeface="Times New Roman" pitchFamily="2" charset="0"/>
                <a:sym typeface="Symbol" pitchFamily="2" charset="2"/>
              </a:rPr>
              <a:t></a:t>
            </a:r>
            <a:r>
              <a:rPr lang="fr-FR" sz="1200" baseline="30000" dirty="0">
                <a:latin typeface="Times New Roman" pitchFamily="2" charset="0"/>
                <a:ea typeface="Times New Roman" pitchFamily="2" charset="0"/>
                <a:cs typeface="Times New Roman" pitchFamily="2" charset="0"/>
              </a:rPr>
              <a:t>2</a:t>
            </a:r>
            <a:r>
              <a:rPr lang="fr-FR" sz="1200" baseline="-25000" dirty="0">
                <a:latin typeface="Times New Roman" pitchFamily="2" charset="0"/>
                <a:ea typeface="Times New Roman" pitchFamily="2" charset="0"/>
                <a:cs typeface="Times New Roman" pitchFamily="2" charset="0"/>
              </a:rPr>
              <a:t>L  </a:t>
            </a:r>
            <a:r>
              <a:rPr lang="fr-FR" sz="1200" dirty="0">
                <a:latin typeface="Times New Roman" pitchFamily="2" charset="0"/>
                <a:ea typeface="Times New Roman" pitchFamily="2" charset="0"/>
                <a:cs typeface="Times New Roman" pitchFamily="2" charset="0"/>
              </a:rPr>
              <a:t>= true likelihood variance</a:t>
            </a:r>
            <a:endParaRPr lang="en-US" sz="1200" dirty="0"/>
          </a:p>
        </p:txBody>
      </p:sp>
      <p:grpSp>
        <p:nvGrpSpPr>
          <p:cNvPr id="18" name="Group 17">
            <a:extLst>
              <a:ext uri="{FF2B5EF4-FFF2-40B4-BE49-F238E27FC236}">
                <a16:creationId xmlns:a16="http://schemas.microsoft.com/office/drawing/2014/main" id="{4B09BD06-1905-3D48-B59B-B743C1C3356E}"/>
              </a:ext>
            </a:extLst>
          </p:cNvPr>
          <p:cNvGrpSpPr/>
          <p:nvPr/>
        </p:nvGrpSpPr>
        <p:grpSpPr>
          <a:xfrm>
            <a:off x="1186081" y="3017274"/>
            <a:ext cx="2426604" cy="2187528"/>
            <a:chOff x="643640" y="1251922"/>
            <a:chExt cx="3345907" cy="2488818"/>
          </a:xfrm>
        </p:grpSpPr>
        <p:pic>
          <p:nvPicPr>
            <p:cNvPr id="19" name="Picture 18">
              <a:extLst>
                <a:ext uri="{FF2B5EF4-FFF2-40B4-BE49-F238E27FC236}">
                  <a16:creationId xmlns:a16="http://schemas.microsoft.com/office/drawing/2014/main" id="{8FA12702-2A2D-9440-80F0-02F7FE49DF75}"/>
                </a:ext>
              </a:extLst>
            </p:cNvPr>
            <p:cNvPicPr>
              <a:picLocks noChangeAspect="1"/>
            </p:cNvPicPr>
            <p:nvPr/>
          </p:nvPicPr>
          <p:blipFill rotWithShape="1">
            <a:blip r:embed="rId4"/>
            <a:srcRect l="6356" t="1" r="48103" b="53357"/>
            <a:stretch/>
          </p:blipFill>
          <p:spPr>
            <a:xfrm>
              <a:off x="643640" y="1251922"/>
              <a:ext cx="3345907" cy="2230747"/>
            </a:xfrm>
            <a:prstGeom prst="rect">
              <a:avLst/>
            </a:prstGeom>
          </p:spPr>
        </p:pic>
        <p:sp>
          <p:nvSpPr>
            <p:cNvPr id="20" name="TextBox 19">
              <a:extLst>
                <a:ext uri="{FF2B5EF4-FFF2-40B4-BE49-F238E27FC236}">
                  <a16:creationId xmlns:a16="http://schemas.microsoft.com/office/drawing/2014/main" id="{93F40D2E-9ABC-C34B-A0DE-E076761512E8}"/>
                </a:ext>
              </a:extLst>
            </p:cNvPr>
            <p:cNvSpPr txBox="1"/>
            <p:nvPr/>
          </p:nvSpPr>
          <p:spPr>
            <a:xfrm>
              <a:off x="1662410" y="3451852"/>
              <a:ext cx="1598482" cy="288888"/>
            </a:xfrm>
            <a:prstGeom prst="rect">
              <a:avLst/>
            </a:prstGeom>
            <a:noFill/>
          </p:spPr>
          <p:txBody>
            <a:bodyPr wrap="none" rtlCol="0">
              <a:spAutoFit/>
            </a:bodyPr>
            <a:lstStyle/>
            <a:p>
              <a:r>
                <a:rPr lang="en-AU" sz="1050" dirty="0"/>
                <a:t>Centre of Likelihood</a:t>
              </a:r>
            </a:p>
          </p:txBody>
        </p:sp>
      </p:grpSp>
      <p:sp>
        <p:nvSpPr>
          <p:cNvPr id="21" name="TextBox 20">
            <a:extLst>
              <a:ext uri="{FF2B5EF4-FFF2-40B4-BE49-F238E27FC236}">
                <a16:creationId xmlns:a16="http://schemas.microsoft.com/office/drawing/2014/main" id="{979B47E8-B1CB-E04C-9B9F-00D3F648C785}"/>
              </a:ext>
            </a:extLst>
          </p:cNvPr>
          <p:cNvSpPr txBox="1"/>
          <p:nvPr/>
        </p:nvSpPr>
        <p:spPr>
          <a:xfrm>
            <a:off x="303022" y="6266011"/>
            <a:ext cx="3917996" cy="369332"/>
          </a:xfrm>
          <a:prstGeom prst="rect">
            <a:avLst/>
          </a:prstGeom>
          <a:noFill/>
        </p:spPr>
        <p:txBody>
          <a:bodyPr wrap="none" rtlCol="0">
            <a:spAutoFit/>
          </a:bodyPr>
          <a:lstStyle/>
          <a:p>
            <a:r>
              <a:rPr lang="en-AU" i="1" dirty="0"/>
              <a:t>See: Körding et al. 2004/ Vilares et al. 2009</a:t>
            </a:r>
          </a:p>
        </p:txBody>
      </p:sp>
      <p:cxnSp>
        <p:nvCxnSpPr>
          <p:cNvPr id="29" name="Straight Arrow Connector 28">
            <a:extLst>
              <a:ext uri="{FF2B5EF4-FFF2-40B4-BE49-F238E27FC236}">
                <a16:creationId xmlns:a16="http://schemas.microsoft.com/office/drawing/2014/main" id="{3F9F2C5D-75AE-3947-B53F-FF9B23BC61DA}"/>
              </a:ext>
            </a:extLst>
          </p:cNvPr>
          <p:cNvCxnSpPr>
            <a:cxnSpLocks/>
          </p:cNvCxnSpPr>
          <p:nvPr/>
        </p:nvCxnSpPr>
        <p:spPr>
          <a:xfrm>
            <a:off x="3084231" y="2283057"/>
            <a:ext cx="706028" cy="0"/>
          </a:xfrm>
          <a:prstGeom prst="straightConnector1">
            <a:avLst/>
          </a:prstGeom>
          <a:ln w="28575">
            <a:solidFill>
              <a:schemeClr val="dk1"/>
            </a:solidFill>
            <a:headEnd type="triangle"/>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753CF6C4-2B81-134B-896D-593B3AF4F8E4}"/>
              </a:ext>
            </a:extLst>
          </p:cNvPr>
          <p:cNvSpPr txBox="1"/>
          <p:nvPr/>
        </p:nvSpPr>
        <p:spPr>
          <a:xfrm>
            <a:off x="3982592" y="3136915"/>
            <a:ext cx="2013628" cy="369332"/>
          </a:xfrm>
          <a:prstGeom prst="rect">
            <a:avLst/>
          </a:prstGeom>
          <a:noFill/>
        </p:spPr>
        <p:txBody>
          <a:bodyPr wrap="none" rtlCol="0">
            <a:spAutoFit/>
          </a:bodyPr>
          <a:lstStyle/>
          <a:p>
            <a:r>
              <a:rPr lang="en-AU" dirty="0"/>
              <a:t>From Bayes Theorem</a:t>
            </a:r>
          </a:p>
        </p:txBody>
      </p:sp>
      <p:sp>
        <p:nvSpPr>
          <p:cNvPr id="4" name="Slide Number Placeholder 3">
            <a:extLst>
              <a:ext uri="{FF2B5EF4-FFF2-40B4-BE49-F238E27FC236}">
                <a16:creationId xmlns:a16="http://schemas.microsoft.com/office/drawing/2014/main" id="{5EFC5979-6372-8840-8848-82938FC960B8}"/>
              </a:ext>
            </a:extLst>
          </p:cNvPr>
          <p:cNvSpPr>
            <a:spLocks noGrp="1"/>
          </p:cNvSpPr>
          <p:nvPr>
            <p:ph type="sldNum" sz="quarter" idx="12"/>
          </p:nvPr>
        </p:nvSpPr>
        <p:spPr/>
        <p:txBody>
          <a:bodyPr/>
          <a:lstStyle/>
          <a:p>
            <a:fld id="{39C1FE27-065A-134B-B8FA-80AF2DF9353C}" type="slidenum">
              <a:rPr lang="en-US" smtClean="0"/>
              <a:t>18</a:t>
            </a:fld>
            <a:endParaRPr lang="en-US" dirty="0"/>
          </a:p>
        </p:txBody>
      </p:sp>
    </p:spTree>
    <p:extLst>
      <p:ext uri="{BB962C8B-B14F-4D97-AF65-F5344CB8AC3E}">
        <p14:creationId xmlns:p14="http://schemas.microsoft.com/office/powerpoint/2010/main" val="412282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74E4-1501-2242-9B2B-1420B2687F40}"/>
              </a:ext>
            </a:extLst>
          </p:cNvPr>
          <p:cNvSpPr>
            <a:spLocks noGrp="1"/>
          </p:cNvSpPr>
          <p:nvPr>
            <p:ph type="title"/>
          </p:nvPr>
        </p:nvSpPr>
        <p:spPr/>
        <p:txBody>
          <a:bodyPr/>
          <a:lstStyle/>
          <a:p>
            <a:r>
              <a:rPr lang="en-AU" dirty="0"/>
              <a:t>Abstract</a:t>
            </a:r>
          </a:p>
        </p:txBody>
      </p:sp>
      <p:sp>
        <p:nvSpPr>
          <p:cNvPr id="3" name="Slide Number Placeholder 2">
            <a:extLst>
              <a:ext uri="{FF2B5EF4-FFF2-40B4-BE49-F238E27FC236}">
                <a16:creationId xmlns:a16="http://schemas.microsoft.com/office/drawing/2014/main" id="{49A6674D-6FBE-DD4F-98C5-3869AB0FF298}"/>
              </a:ext>
            </a:extLst>
          </p:cNvPr>
          <p:cNvSpPr>
            <a:spLocks noGrp="1"/>
          </p:cNvSpPr>
          <p:nvPr>
            <p:ph type="sldNum" sz="quarter" idx="12"/>
          </p:nvPr>
        </p:nvSpPr>
        <p:spPr/>
        <p:txBody>
          <a:bodyPr/>
          <a:lstStyle/>
          <a:p>
            <a:fld id="{38237106-F2ED-405E-BC33-CC3CF426205F}" type="slidenum">
              <a:rPr lang="en-US" smtClean="0"/>
              <a:pPr/>
              <a:t>1</a:t>
            </a:fld>
            <a:endParaRPr lang="en-US" dirty="0"/>
          </a:p>
        </p:txBody>
      </p:sp>
      <p:sp>
        <p:nvSpPr>
          <p:cNvPr id="4" name="Content Placeholder 3">
            <a:extLst>
              <a:ext uri="{FF2B5EF4-FFF2-40B4-BE49-F238E27FC236}">
                <a16:creationId xmlns:a16="http://schemas.microsoft.com/office/drawing/2014/main" id="{DA513BFC-B6DF-C14D-B5D3-7AE528F16664}"/>
              </a:ext>
            </a:extLst>
          </p:cNvPr>
          <p:cNvSpPr>
            <a:spLocks noGrp="1"/>
          </p:cNvSpPr>
          <p:nvPr>
            <p:ph sz="quarter" idx="13"/>
          </p:nvPr>
        </p:nvSpPr>
        <p:spPr/>
        <p:txBody>
          <a:bodyPr/>
          <a:lstStyle/>
          <a:p>
            <a:endParaRPr lang="en-AU"/>
          </a:p>
        </p:txBody>
      </p:sp>
    </p:spTree>
    <p:extLst>
      <p:ext uri="{BB962C8B-B14F-4D97-AF65-F5344CB8AC3E}">
        <p14:creationId xmlns:p14="http://schemas.microsoft.com/office/powerpoint/2010/main" val="309949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AC19E5B-7D09-DA42-BAF2-3982D96FC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8" y="1637388"/>
            <a:ext cx="4250266" cy="4095815"/>
          </a:xfrm>
          <a:prstGeom prst="rect">
            <a:avLst/>
          </a:prstGeom>
        </p:spPr>
      </p:pic>
      <p:sp>
        <p:nvSpPr>
          <p:cNvPr id="4" name="Slide Number Placeholder 3">
            <a:extLst>
              <a:ext uri="{FF2B5EF4-FFF2-40B4-BE49-F238E27FC236}">
                <a16:creationId xmlns:a16="http://schemas.microsoft.com/office/drawing/2014/main" id="{C8F78CE6-60C4-484B-854B-3C340ACF747F}"/>
              </a:ext>
            </a:extLst>
          </p:cNvPr>
          <p:cNvSpPr>
            <a:spLocks noGrp="1"/>
          </p:cNvSpPr>
          <p:nvPr>
            <p:ph type="sldNum" sz="quarter" idx="12"/>
          </p:nvPr>
        </p:nvSpPr>
        <p:spPr/>
        <p:txBody>
          <a:bodyPr/>
          <a:lstStyle/>
          <a:p>
            <a:fld id="{39C1FE27-065A-134B-B8FA-80AF2DF9353C}" type="slidenum">
              <a:rPr lang="en-US" smtClean="0"/>
              <a:t>19</a:t>
            </a:fld>
            <a:endParaRPr lang="en-US" dirty="0"/>
          </a:p>
        </p:txBody>
      </p:sp>
      <p:grpSp>
        <p:nvGrpSpPr>
          <p:cNvPr id="5" name="Group 4">
            <a:extLst>
              <a:ext uri="{FF2B5EF4-FFF2-40B4-BE49-F238E27FC236}">
                <a16:creationId xmlns:a16="http://schemas.microsoft.com/office/drawing/2014/main" id="{9EC4C4CC-8243-8241-91B3-BB2F19C810E6}"/>
              </a:ext>
            </a:extLst>
          </p:cNvPr>
          <p:cNvGrpSpPr/>
          <p:nvPr/>
        </p:nvGrpSpPr>
        <p:grpSpPr>
          <a:xfrm>
            <a:off x="7167436" y="281999"/>
            <a:ext cx="1904597" cy="1528385"/>
            <a:chOff x="2381459" y="1215395"/>
            <a:chExt cx="5073996" cy="4411682"/>
          </a:xfrm>
        </p:grpSpPr>
        <p:pic>
          <p:nvPicPr>
            <p:cNvPr id="6" name="Picture 5">
              <a:extLst>
                <a:ext uri="{FF2B5EF4-FFF2-40B4-BE49-F238E27FC236}">
                  <a16:creationId xmlns:a16="http://schemas.microsoft.com/office/drawing/2014/main" id="{2C88B798-08B1-4F4C-B1ED-87F98DB8AE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1459" y="1215395"/>
              <a:ext cx="5073996" cy="4411682"/>
            </a:xfrm>
            <a:prstGeom prst="rect">
              <a:avLst/>
            </a:prstGeom>
          </p:spPr>
        </p:pic>
        <p:sp>
          <p:nvSpPr>
            <p:cNvPr id="7" name="Rectangle 6">
              <a:extLst>
                <a:ext uri="{FF2B5EF4-FFF2-40B4-BE49-F238E27FC236}">
                  <a16:creationId xmlns:a16="http://schemas.microsoft.com/office/drawing/2014/main" id="{AA47C276-FE2E-C444-9D3D-D59A30EA10A4}"/>
                </a:ext>
              </a:extLst>
            </p:cNvPr>
            <p:cNvSpPr/>
            <p:nvPr/>
          </p:nvSpPr>
          <p:spPr>
            <a:xfrm>
              <a:off x="3405352" y="2270235"/>
              <a:ext cx="1024759" cy="8671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N</a:t>
              </a:r>
            </a:p>
          </p:txBody>
        </p:sp>
        <p:sp>
          <p:nvSpPr>
            <p:cNvPr id="8" name="Rectangle 7">
              <a:extLst>
                <a:ext uri="{FF2B5EF4-FFF2-40B4-BE49-F238E27FC236}">
                  <a16:creationId xmlns:a16="http://schemas.microsoft.com/office/drawing/2014/main" id="{CC705BB1-EE4C-3449-ADB4-04BA0DDD13F8}"/>
                </a:ext>
              </a:extLst>
            </p:cNvPr>
            <p:cNvSpPr/>
            <p:nvPr/>
          </p:nvSpPr>
          <p:spPr>
            <a:xfrm>
              <a:off x="4682362" y="2270235"/>
              <a:ext cx="1024759" cy="867104"/>
            </a:xfrm>
            <a:prstGeom prst="rect">
              <a:avLst/>
            </a:prstGeom>
            <a:solidFill>
              <a:srgbClr val="5959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W</a:t>
              </a:r>
            </a:p>
          </p:txBody>
        </p:sp>
        <p:sp>
          <p:nvSpPr>
            <p:cNvPr id="9" name="Rectangle 8">
              <a:extLst>
                <a:ext uri="{FF2B5EF4-FFF2-40B4-BE49-F238E27FC236}">
                  <a16:creationId xmlns:a16="http://schemas.microsoft.com/office/drawing/2014/main" id="{91E9966E-40B6-E64B-8869-BA766F67FA94}"/>
                </a:ext>
              </a:extLst>
            </p:cNvPr>
            <p:cNvSpPr/>
            <p:nvPr/>
          </p:nvSpPr>
          <p:spPr>
            <a:xfrm>
              <a:off x="3405351" y="3458990"/>
              <a:ext cx="1024759" cy="867104"/>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N</a:t>
              </a:r>
            </a:p>
          </p:txBody>
        </p:sp>
        <p:sp>
          <p:nvSpPr>
            <p:cNvPr id="10" name="Rectangle 9">
              <a:extLst>
                <a:ext uri="{FF2B5EF4-FFF2-40B4-BE49-F238E27FC236}">
                  <a16:creationId xmlns:a16="http://schemas.microsoft.com/office/drawing/2014/main" id="{0C2F97DD-032F-5C4F-9707-BB960D7B2E61}"/>
                </a:ext>
              </a:extLst>
            </p:cNvPr>
            <p:cNvSpPr/>
            <p:nvPr/>
          </p:nvSpPr>
          <p:spPr>
            <a:xfrm>
              <a:off x="4698126" y="3458990"/>
              <a:ext cx="1024759" cy="867104"/>
            </a:xfrm>
            <a:prstGeom prst="rect">
              <a:avLst/>
            </a:prstGeom>
            <a:solidFill>
              <a:srgbClr val="FD882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w</a:t>
              </a:r>
            </a:p>
          </p:txBody>
        </p:sp>
      </p:grpSp>
      <p:sp>
        <p:nvSpPr>
          <p:cNvPr id="14" name="Rectangle 13">
            <a:extLst>
              <a:ext uri="{FF2B5EF4-FFF2-40B4-BE49-F238E27FC236}">
                <a16:creationId xmlns:a16="http://schemas.microsoft.com/office/drawing/2014/main" id="{8E3BF4B7-5562-6342-8502-FFB43E928C50}"/>
              </a:ext>
            </a:extLst>
          </p:cNvPr>
          <p:cNvSpPr/>
          <p:nvPr/>
        </p:nvSpPr>
        <p:spPr>
          <a:xfrm>
            <a:off x="825667" y="6352143"/>
            <a:ext cx="3766416" cy="369332"/>
          </a:xfrm>
          <a:prstGeom prst="rect">
            <a:avLst/>
          </a:prstGeom>
        </p:spPr>
        <p:txBody>
          <a:bodyPr wrap="none">
            <a:spAutoFit/>
          </a:bodyPr>
          <a:lstStyle/>
          <a:p>
            <a:r>
              <a:rPr lang="en-AU" i="1" dirty="0">
                <a:latin typeface="Calibri" panose="020F0502020204030204" pitchFamily="34" charset="0"/>
                <a:ea typeface="Calibri" panose="020F0502020204030204" pitchFamily="34" charset="0"/>
              </a:rPr>
              <a:t>Z </a:t>
            </a:r>
            <a:r>
              <a:rPr lang="en-AU" dirty="0">
                <a:latin typeface="Calibri" panose="020F0502020204030204" pitchFamily="34" charset="0"/>
                <a:ea typeface="Calibri" panose="020F0502020204030204" pitchFamily="34" charset="0"/>
              </a:rPr>
              <a:t>= -2.914, </a:t>
            </a:r>
            <a:r>
              <a:rPr lang="en-AU" i="1" dirty="0" err="1">
                <a:latin typeface="Calibri" panose="020F0502020204030204" pitchFamily="34" charset="0"/>
                <a:ea typeface="Calibri" panose="020F0502020204030204" pitchFamily="34" charset="0"/>
              </a:rPr>
              <a:t>p</a:t>
            </a:r>
            <a:r>
              <a:rPr lang="en-AU" i="1" baseline="-25000" dirty="0" err="1">
                <a:latin typeface="Calibri" panose="020F0502020204030204" pitchFamily="34" charset="0"/>
                <a:ea typeface="Calibri" panose="020F0502020204030204" pitchFamily="34" charset="0"/>
              </a:rPr>
              <a:t>uncorr</a:t>
            </a:r>
            <a:r>
              <a:rPr lang="en-AU" dirty="0">
                <a:latin typeface="Calibri" panose="020F0502020204030204" pitchFamily="34" charset="0"/>
                <a:ea typeface="Calibri" panose="020F0502020204030204" pitchFamily="34" charset="0"/>
              </a:rPr>
              <a:t> = 0.004, </a:t>
            </a:r>
            <a:r>
              <a:rPr lang="en-AU" i="1" dirty="0" err="1">
                <a:latin typeface="Calibri" panose="020F0502020204030204" pitchFamily="34" charset="0"/>
                <a:ea typeface="Calibri" panose="020F0502020204030204" pitchFamily="34" charset="0"/>
              </a:rPr>
              <a:t>p</a:t>
            </a:r>
            <a:r>
              <a:rPr lang="en-AU" i="1" baseline="-25000" dirty="0" err="1">
                <a:latin typeface="Calibri" panose="020F0502020204030204" pitchFamily="34" charset="0"/>
                <a:ea typeface="Calibri" panose="020F0502020204030204" pitchFamily="34" charset="0"/>
              </a:rPr>
              <a:t>corr</a:t>
            </a:r>
            <a:r>
              <a:rPr lang="en-AU" dirty="0">
                <a:latin typeface="Calibri" panose="020F0502020204030204" pitchFamily="34" charset="0"/>
                <a:ea typeface="Calibri" panose="020F0502020204030204" pitchFamily="34" charset="0"/>
              </a:rPr>
              <a:t> = 0.016</a:t>
            </a:r>
            <a:r>
              <a:rPr lang="en-AU" dirty="0"/>
              <a:t> </a:t>
            </a:r>
          </a:p>
        </p:txBody>
      </p:sp>
      <p:sp>
        <p:nvSpPr>
          <p:cNvPr id="15" name="TextBox 14">
            <a:extLst>
              <a:ext uri="{FF2B5EF4-FFF2-40B4-BE49-F238E27FC236}">
                <a16:creationId xmlns:a16="http://schemas.microsoft.com/office/drawing/2014/main" id="{7A152A6B-0A24-9441-B0DE-2918465DC1D0}"/>
              </a:ext>
            </a:extLst>
          </p:cNvPr>
          <p:cNvSpPr txBox="1"/>
          <p:nvPr/>
        </p:nvSpPr>
        <p:spPr>
          <a:xfrm>
            <a:off x="1456484" y="5775871"/>
            <a:ext cx="913968" cy="369332"/>
          </a:xfrm>
          <a:prstGeom prst="rect">
            <a:avLst/>
          </a:prstGeom>
          <a:noFill/>
        </p:spPr>
        <p:txBody>
          <a:bodyPr wrap="none" rtlCol="0">
            <a:spAutoFit/>
          </a:bodyPr>
          <a:lstStyle/>
          <a:p>
            <a:r>
              <a:rPr lang="en-AU" dirty="0">
                <a:solidFill>
                  <a:srgbClr val="F57770"/>
                </a:solidFill>
              </a:rPr>
              <a:t>NT = 48 </a:t>
            </a:r>
          </a:p>
        </p:txBody>
      </p:sp>
      <p:sp>
        <p:nvSpPr>
          <p:cNvPr id="16" name="TextBox 15">
            <a:extLst>
              <a:ext uri="{FF2B5EF4-FFF2-40B4-BE49-F238E27FC236}">
                <a16:creationId xmlns:a16="http://schemas.microsoft.com/office/drawing/2014/main" id="{226E75EF-48CD-B746-9626-1D1D8EADAB44}"/>
              </a:ext>
            </a:extLst>
          </p:cNvPr>
          <p:cNvSpPr txBox="1"/>
          <p:nvPr/>
        </p:nvSpPr>
        <p:spPr>
          <a:xfrm>
            <a:off x="354222" y="486173"/>
            <a:ext cx="6201185" cy="461665"/>
          </a:xfrm>
          <a:prstGeom prst="rect">
            <a:avLst/>
          </a:prstGeom>
          <a:noFill/>
        </p:spPr>
        <p:txBody>
          <a:bodyPr wrap="none" rtlCol="0">
            <a:spAutoFit/>
          </a:bodyPr>
          <a:lstStyle/>
          <a:p>
            <a:r>
              <a:rPr lang="en-AU" sz="2400" dirty="0"/>
              <a:t>ASD group significantly narrow prior </a:t>
            </a:r>
            <a:r>
              <a:rPr lang="en-AU" sz="2400"/>
              <a:t>than NT </a:t>
            </a:r>
            <a:r>
              <a:rPr lang="en-AU" sz="2400" dirty="0"/>
              <a:t>in </a:t>
            </a:r>
            <a:r>
              <a:rPr lang="en-AU" sz="2400" dirty="0" err="1">
                <a:solidFill>
                  <a:srgbClr val="FFC000"/>
                </a:solidFill>
              </a:rPr>
              <a:t>PwLw</a:t>
            </a:r>
            <a:endParaRPr lang="en-AU" sz="2400" dirty="0">
              <a:solidFill>
                <a:srgbClr val="FFC000"/>
              </a:solidFill>
            </a:endParaRPr>
          </a:p>
        </p:txBody>
      </p:sp>
      <p:cxnSp>
        <p:nvCxnSpPr>
          <p:cNvPr id="18" name="Straight Connector 17">
            <a:extLst>
              <a:ext uri="{FF2B5EF4-FFF2-40B4-BE49-F238E27FC236}">
                <a16:creationId xmlns:a16="http://schemas.microsoft.com/office/drawing/2014/main" id="{2F341C8A-EE8E-5F4C-9E59-131E5653C60D}"/>
              </a:ext>
            </a:extLst>
          </p:cNvPr>
          <p:cNvCxnSpPr/>
          <p:nvPr/>
        </p:nvCxnSpPr>
        <p:spPr>
          <a:xfrm>
            <a:off x="1913468" y="1810384"/>
            <a:ext cx="18457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B640F78-E0A7-004D-A959-3B540B8009B8}"/>
              </a:ext>
            </a:extLst>
          </p:cNvPr>
          <p:cNvSpPr/>
          <p:nvPr/>
        </p:nvSpPr>
        <p:spPr>
          <a:xfrm>
            <a:off x="2161149" y="1427403"/>
            <a:ext cx="1350370" cy="369332"/>
          </a:xfrm>
          <a:prstGeom prst="rect">
            <a:avLst/>
          </a:prstGeom>
        </p:spPr>
        <p:txBody>
          <a:bodyPr wrap="none">
            <a:spAutoFit/>
          </a:bodyPr>
          <a:lstStyle/>
          <a:p>
            <a:r>
              <a:rPr lang="en-AU" i="1" dirty="0" err="1">
                <a:latin typeface="Calibri" panose="020F0502020204030204" pitchFamily="34" charset="0"/>
                <a:ea typeface="Calibri" panose="020F0502020204030204" pitchFamily="34" charset="0"/>
              </a:rPr>
              <a:t>p</a:t>
            </a:r>
            <a:r>
              <a:rPr lang="en-AU" i="1" baseline="-25000" dirty="0" err="1">
                <a:latin typeface="Calibri" panose="020F0502020204030204" pitchFamily="34" charset="0"/>
                <a:ea typeface="Calibri" panose="020F0502020204030204" pitchFamily="34" charset="0"/>
              </a:rPr>
              <a:t>corr</a:t>
            </a:r>
            <a:r>
              <a:rPr lang="en-AU" dirty="0">
                <a:latin typeface="Calibri" panose="020F0502020204030204" pitchFamily="34" charset="0"/>
                <a:ea typeface="Calibri" panose="020F0502020204030204" pitchFamily="34" charset="0"/>
              </a:rPr>
              <a:t> = 0.016</a:t>
            </a:r>
            <a:r>
              <a:rPr lang="en-AU" dirty="0"/>
              <a:t> </a:t>
            </a:r>
          </a:p>
        </p:txBody>
      </p:sp>
      <p:sp>
        <p:nvSpPr>
          <p:cNvPr id="20" name="Rectangle 19">
            <a:extLst>
              <a:ext uri="{FF2B5EF4-FFF2-40B4-BE49-F238E27FC236}">
                <a16:creationId xmlns:a16="http://schemas.microsoft.com/office/drawing/2014/main" id="{608221F7-0E0B-504C-AE72-52D3B167F540}"/>
              </a:ext>
            </a:extLst>
          </p:cNvPr>
          <p:cNvSpPr/>
          <p:nvPr/>
        </p:nvSpPr>
        <p:spPr>
          <a:xfrm>
            <a:off x="3284551" y="5774274"/>
            <a:ext cx="949299" cy="369332"/>
          </a:xfrm>
          <a:prstGeom prst="rect">
            <a:avLst/>
          </a:prstGeom>
        </p:spPr>
        <p:txBody>
          <a:bodyPr wrap="none">
            <a:spAutoFit/>
          </a:bodyPr>
          <a:lstStyle/>
          <a:p>
            <a:r>
              <a:rPr lang="en-AU" dirty="0">
                <a:solidFill>
                  <a:srgbClr val="1FBFC3"/>
                </a:solidFill>
              </a:rPr>
              <a:t>ASD =28</a:t>
            </a:r>
          </a:p>
        </p:txBody>
      </p:sp>
      <p:sp>
        <p:nvSpPr>
          <p:cNvPr id="30" name="TextBox 29">
            <a:extLst>
              <a:ext uri="{FF2B5EF4-FFF2-40B4-BE49-F238E27FC236}">
                <a16:creationId xmlns:a16="http://schemas.microsoft.com/office/drawing/2014/main" id="{FDE2C04D-A230-8546-A543-F70B0D5799C6}"/>
              </a:ext>
            </a:extLst>
          </p:cNvPr>
          <p:cNvSpPr txBox="1"/>
          <p:nvPr/>
        </p:nvSpPr>
        <p:spPr>
          <a:xfrm>
            <a:off x="5381227" y="2446387"/>
            <a:ext cx="2694864" cy="2800767"/>
          </a:xfrm>
          <a:prstGeom prst="rect">
            <a:avLst/>
          </a:prstGeom>
          <a:noFill/>
          <a:ln>
            <a:solidFill>
              <a:schemeClr val="tx1"/>
            </a:solidFill>
          </a:ln>
        </p:spPr>
        <p:txBody>
          <a:bodyPr wrap="square" rtlCol="0">
            <a:spAutoFit/>
          </a:bodyPr>
          <a:lstStyle/>
          <a:p>
            <a:pPr lvl="0">
              <a:defRPr/>
            </a:pPr>
            <a:r>
              <a:rPr lang="en-US" sz="1600" dirty="0"/>
              <a:t>HIPPEA Model </a:t>
            </a:r>
          </a:p>
          <a:p>
            <a:pPr lvl="0">
              <a:defRPr/>
            </a:pPr>
            <a:r>
              <a:rPr lang="en-US" sz="1600" dirty="0"/>
              <a:t>(</a:t>
            </a:r>
            <a:r>
              <a:rPr lang="en-US" sz="1600" dirty="0">
                <a:hlinkClick r:id="rId4">
                  <a:extLst>
                    <a:ext uri="{A12FA001-AC4F-418D-AE19-62706E023703}">
                      <ahyp:hlinkClr xmlns:ahyp="http://schemas.microsoft.com/office/drawing/2018/hyperlinkcolor" val="tx"/>
                    </a:ext>
                  </a:extLst>
                </a:hlinkClick>
              </a:rPr>
              <a:t>Van de Cruys et al. 201</a:t>
            </a:r>
            <a:r>
              <a:rPr lang="en-US" sz="1600" dirty="0"/>
              <a:t>4)</a:t>
            </a:r>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Priors too precise and predictions too narrowly tuned</a:t>
            </a:r>
          </a:p>
          <a:p>
            <a:pPr marL="285750" indent="-285750">
              <a:buFontTx/>
              <a:buChar char="-"/>
            </a:pPr>
            <a:endParaRPr lang="en-AU" sz="1600" dirty="0"/>
          </a:p>
        </p:txBody>
      </p:sp>
      <p:pic>
        <p:nvPicPr>
          <p:cNvPr id="31" name="Picture 30">
            <a:extLst>
              <a:ext uri="{FF2B5EF4-FFF2-40B4-BE49-F238E27FC236}">
                <a16:creationId xmlns:a16="http://schemas.microsoft.com/office/drawing/2014/main" id="{08513EB7-C813-AB44-9098-0581083BB89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03509" y="3182440"/>
            <a:ext cx="2490467" cy="1083112"/>
          </a:xfrm>
          <a:prstGeom prst="rect">
            <a:avLst/>
          </a:prstGeom>
        </p:spPr>
      </p:pic>
    </p:spTree>
    <p:extLst>
      <p:ext uri="{BB962C8B-B14F-4D97-AF65-F5344CB8AC3E}">
        <p14:creationId xmlns:p14="http://schemas.microsoft.com/office/powerpoint/2010/main" val="169005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1F82-BC5B-F64E-890F-FBFD6D158EA0}"/>
              </a:ext>
            </a:extLst>
          </p:cNvPr>
          <p:cNvSpPr>
            <a:spLocks noGrp="1"/>
          </p:cNvSpPr>
          <p:nvPr>
            <p:ph type="title"/>
          </p:nvPr>
        </p:nvSpPr>
        <p:spPr>
          <a:xfrm>
            <a:off x="609600" y="173780"/>
            <a:ext cx="7924800" cy="664375"/>
          </a:xfrm>
        </p:spPr>
        <p:txBody>
          <a:bodyPr/>
          <a:lstStyle/>
          <a:p>
            <a:r>
              <a:rPr lang="en-AU" dirty="0">
                <a:solidFill>
                  <a:schemeClr val="tx2"/>
                </a:solidFill>
              </a:rPr>
              <a:t>Coin Task Summary</a:t>
            </a:r>
          </a:p>
        </p:txBody>
      </p:sp>
      <p:sp>
        <p:nvSpPr>
          <p:cNvPr id="4" name="Slide Number Placeholder 3">
            <a:extLst>
              <a:ext uri="{FF2B5EF4-FFF2-40B4-BE49-F238E27FC236}">
                <a16:creationId xmlns:a16="http://schemas.microsoft.com/office/drawing/2014/main" id="{118B05D9-2937-BD42-B213-8507B7344C70}"/>
              </a:ext>
            </a:extLst>
          </p:cNvPr>
          <p:cNvSpPr>
            <a:spLocks noGrp="1"/>
          </p:cNvSpPr>
          <p:nvPr>
            <p:ph type="sldNum" sz="quarter" idx="12"/>
          </p:nvPr>
        </p:nvSpPr>
        <p:spPr/>
        <p:txBody>
          <a:bodyPr/>
          <a:lstStyle/>
          <a:p>
            <a:fld id="{39C1FE27-065A-134B-B8FA-80AF2DF9353C}" type="slidenum">
              <a:rPr lang="en-US" smtClean="0"/>
              <a:t>20</a:t>
            </a:fld>
            <a:endParaRPr lang="en-US" dirty="0"/>
          </a:p>
        </p:txBody>
      </p:sp>
      <p:sp>
        <p:nvSpPr>
          <p:cNvPr id="15" name="Rectangle 14">
            <a:extLst>
              <a:ext uri="{FF2B5EF4-FFF2-40B4-BE49-F238E27FC236}">
                <a16:creationId xmlns:a16="http://schemas.microsoft.com/office/drawing/2014/main" id="{FCE45729-6046-924A-B8D1-CF2AB937F129}"/>
              </a:ext>
            </a:extLst>
          </p:cNvPr>
          <p:cNvSpPr/>
          <p:nvPr/>
        </p:nvSpPr>
        <p:spPr>
          <a:xfrm>
            <a:off x="699339" y="1848328"/>
            <a:ext cx="8102835" cy="353943"/>
          </a:xfrm>
          <a:prstGeom prst="rect">
            <a:avLst/>
          </a:prstGeom>
        </p:spPr>
        <p:txBody>
          <a:bodyPr vert="horz" lIns="91440" tIns="45720" rIns="91440" bIns="45720" rtlCol="0">
            <a:normAutofit/>
          </a:bodyPr>
          <a:lstStyle/>
          <a:p>
            <a:pPr marL="285750" indent="-285750">
              <a:buFont typeface="Arial" panose="020B0604020202020204" pitchFamily="34" charset="0"/>
              <a:buChar char="•"/>
            </a:pPr>
            <a:r>
              <a:rPr lang="en-AU" sz="1600" dirty="0">
                <a:solidFill>
                  <a:schemeClr val="tx2"/>
                </a:solidFill>
              </a:rPr>
              <a:t>Support for HIPPEA Model (Van de </a:t>
            </a:r>
            <a:r>
              <a:rPr lang="en-AU" sz="1600" dirty="0" err="1">
                <a:solidFill>
                  <a:schemeClr val="tx2"/>
                </a:solidFill>
              </a:rPr>
              <a:t>Cruys</a:t>
            </a:r>
            <a:r>
              <a:rPr lang="en-AU" sz="1600" dirty="0">
                <a:solidFill>
                  <a:schemeClr val="tx2"/>
                </a:solidFill>
              </a:rPr>
              <a:t> et al. 2014) </a:t>
            </a:r>
          </a:p>
        </p:txBody>
      </p:sp>
      <p:sp>
        <p:nvSpPr>
          <p:cNvPr id="18" name="Rectangle 17">
            <a:extLst>
              <a:ext uri="{FF2B5EF4-FFF2-40B4-BE49-F238E27FC236}">
                <a16:creationId xmlns:a16="http://schemas.microsoft.com/office/drawing/2014/main" id="{5593A29C-7CCE-C141-A829-AB1CAA80CD2F}"/>
              </a:ext>
            </a:extLst>
          </p:cNvPr>
          <p:cNvSpPr/>
          <p:nvPr/>
        </p:nvSpPr>
        <p:spPr>
          <a:xfrm>
            <a:off x="699340" y="4654903"/>
            <a:ext cx="8102835" cy="353943"/>
          </a:xfrm>
          <a:prstGeom prst="rect">
            <a:avLst/>
          </a:prstGeom>
        </p:spPr>
        <p:txBody>
          <a:bodyPr wrap="square">
            <a:spAutoFit/>
          </a:bodyPr>
          <a:lstStyle/>
          <a:p>
            <a:pPr marL="342900" indent="-342900">
              <a:spcBef>
                <a:spcPct val="20000"/>
              </a:spcBef>
              <a:spcAft>
                <a:spcPts val="600"/>
              </a:spcAft>
              <a:buClr>
                <a:schemeClr val="tx2"/>
              </a:buClr>
              <a:buFont typeface="Arial" pitchFamily="34" charset="0"/>
              <a:buChar char="•"/>
            </a:pPr>
            <a:r>
              <a:rPr lang="en-AU" sz="1700" spc="30" dirty="0">
                <a:solidFill>
                  <a:schemeClr val="tx2"/>
                </a:solidFill>
              </a:rPr>
              <a:t>Context adjustment in highly uncertain environments is altered in ASD</a:t>
            </a:r>
          </a:p>
        </p:txBody>
      </p:sp>
      <p:sp>
        <p:nvSpPr>
          <p:cNvPr id="12" name="Content Placeholder 11">
            <a:extLst>
              <a:ext uri="{FF2B5EF4-FFF2-40B4-BE49-F238E27FC236}">
                <a16:creationId xmlns:a16="http://schemas.microsoft.com/office/drawing/2014/main" id="{2DABA9CA-5489-844F-AE3D-9F31FD41C649}"/>
              </a:ext>
            </a:extLst>
          </p:cNvPr>
          <p:cNvSpPr>
            <a:spLocks noGrp="1"/>
          </p:cNvSpPr>
          <p:nvPr>
            <p:ph idx="1"/>
          </p:nvPr>
        </p:nvSpPr>
        <p:spPr>
          <a:xfrm>
            <a:off x="626853" y="1293808"/>
            <a:ext cx="7924800" cy="1377690"/>
          </a:xfrm>
        </p:spPr>
        <p:txBody>
          <a:bodyPr>
            <a:normAutofit/>
          </a:bodyPr>
          <a:lstStyle/>
          <a:p>
            <a:r>
              <a:rPr lang="en-AU" dirty="0">
                <a:solidFill>
                  <a:srgbClr val="FFC000"/>
                </a:solidFill>
              </a:rPr>
              <a:t>ASD Group showed increase in precision in both likelihood and prior variance</a:t>
            </a:r>
          </a:p>
          <a:p>
            <a:endParaRPr lang="en-AU" dirty="0">
              <a:solidFill>
                <a:srgbClr val="FFC000"/>
              </a:solidFill>
            </a:endParaRPr>
          </a:p>
        </p:txBody>
      </p:sp>
      <p:pic>
        <p:nvPicPr>
          <p:cNvPr id="7" name="Picture 6">
            <a:extLst>
              <a:ext uri="{FF2B5EF4-FFF2-40B4-BE49-F238E27FC236}">
                <a16:creationId xmlns:a16="http://schemas.microsoft.com/office/drawing/2014/main" id="{5F8341F7-8E75-C147-9FFC-5B4023A003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1792" y="2613442"/>
            <a:ext cx="3617038" cy="1573061"/>
          </a:xfrm>
          <a:prstGeom prst="rect">
            <a:avLst/>
          </a:prstGeom>
          <a:noFill/>
          <a:ln>
            <a:noFill/>
          </a:ln>
        </p:spPr>
      </p:pic>
    </p:spTree>
    <p:extLst>
      <p:ext uri="{BB962C8B-B14F-4D97-AF65-F5344CB8AC3E}">
        <p14:creationId xmlns:p14="http://schemas.microsoft.com/office/powerpoint/2010/main" val="229161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026E-2E62-1D42-A1E6-F3A7A89F8BA0}"/>
              </a:ext>
            </a:extLst>
          </p:cNvPr>
          <p:cNvSpPr>
            <a:spLocks noGrp="1"/>
          </p:cNvSpPr>
          <p:nvPr>
            <p:ph type="title"/>
          </p:nvPr>
        </p:nvSpPr>
        <p:spPr>
          <a:xfrm>
            <a:off x="491063" y="239830"/>
            <a:ext cx="7924800" cy="568118"/>
          </a:xfrm>
        </p:spPr>
        <p:txBody>
          <a:bodyPr/>
          <a:lstStyle/>
          <a:p>
            <a:pPr algn="ctr"/>
            <a:r>
              <a:rPr lang="en-US" dirty="0"/>
              <a:t>All Thanks to..</a:t>
            </a:r>
          </a:p>
        </p:txBody>
      </p:sp>
      <p:sp>
        <p:nvSpPr>
          <p:cNvPr id="4" name="Slide Number Placeholder 3">
            <a:extLst>
              <a:ext uri="{FF2B5EF4-FFF2-40B4-BE49-F238E27FC236}">
                <a16:creationId xmlns:a16="http://schemas.microsoft.com/office/drawing/2014/main" id="{71C225EE-F9E2-2741-BCF6-B85D649E650B}"/>
              </a:ext>
            </a:extLst>
          </p:cNvPr>
          <p:cNvSpPr>
            <a:spLocks noGrp="1"/>
          </p:cNvSpPr>
          <p:nvPr>
            <p:ph type="sldNum" sz="quarter" idx="12"/>
          </p:nvPr>
        </p:nvSpPr>
        <p:spPr/>
        <p:txBody>
          <a:bodyPr/>
          <a:lstStyle/>
          <a:p>
            <a:fld id="{39C1FE27-065A-134B-B8FA-80AF2DF9353C}" type="slidenum">
              <a:rPr lang="en-US" smtClean="0"/>
              <a:t>21</a:t>
            </a:fld>
            <a:endParaRPr lang="en-US" dirty="0"/>
          </a:p>
        </p:txBody>
      </p:sp>
      <p:sp>
        <p:nvSpPr>
          <p:cNvPr id="5" name="TextBox 4">
            <a:extLst>
              <a:ext uri="{FF2B5EF4-FFF2-40B4-BE49-F238E27FC236}">
                <a16:creationId xmlns:a16="http://schemas.microsoft.com/office/drawing/2014/main" id="{F35CE551-76CD-3C41-9876-70F88E274CFA}"/>
              </a:ext>
            </a:extLst>
          </p:cNvPr>
          <p:cNvSpPr txBox="1"/>
          <p:nvPr/>
        </p:nvSpPr>
        <p:spPr>
          <a:xfrm>
            <a:off x="328224" y="934384"/>
            <a:ext cx="8087639" cy="1569660"/>
          </a:xfrm>
          <a:prstGeom prst="rect">
            <a:avLst/>
          </a:prstGeom>
          <a:noFill/>
        </p:spPr>
        <p:txBody>
          <a:bodyPr wrap="square" rtlCol="0">
            <a:spAutoFit/>
          </a:bodyPr>
          <a:lstStyle/>
          <a:p>
            <a:r>
              <a:rPr lang="en-US" sz="1600" dirty="0">
                <a:solidFill>
                  <a:srgbClr val="FFC000"/>
                </a:solidFill>
              </a:rPr>
              <a:t>Advisors</a:t>
            </a:r>
            <a:r>
              <a:rPr lang="en-US" sz="1600" dirty="0"/>
              <a:t>: </a:t>
            </a:r>
          </a:p>
          <a:p>
            <a:r>
              <a:rPr lang="en-US" sz="1600" dirty="0"/>
              <a:t>Marta Garrido, University of Melbourne</a:t>
            </a:r>
          </a:p>
          <a:p>
            <a:r>
              <a:rPr lang="en-US" sz="1600" dirty="0"/>
              <a:t>Jason Mattingley, Queensland Brain Institute</a:t>
            </a:r>
          </a:p>
          <a:p>
            <a:endParaRPr lang="en-US" sz="1600" dirty="0">
              <a:solidFill>
                <a:srgbClr val="FFC000"/>
              </a:solidFill>
            </a:endParaRPr>
          </a:p>
          <a:p>
            <a:endParaRPr lang="en-US" sz="1600" dirty="0"/>
          </a:p>
          <a:p>
            <a:endParaRPr lang="en-US" sz="1600" dirty="0"/>
          </a:p>
        </p:txBody>
      </p:sp>
      <p:pic>
        <p:nvPicPr>
          <p:cNvPr id="6" name="Picture 5">
            <a:extLst>
              <a:ext uri="{FF2B5EF4-FFF2-40B4-BE49-F238E27FC236}">
                <a16:creationId xmlns:a16="http://schemas.microsoft.com/office/drawing/2014/main" id="{2B61C7A8-AB26-0745-8A1C-56B85DC2DF2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17303" y="3593387"/>
            <a:ext cx="4701822" cy="2644775"/>
          </a:xfrm>
          <a:prstGeom prst="rect">
            <a:avLst/>
          </a:prstGeom>
        </p:spPr>
      </p:pic>
      <p:sp>
        <p:nvSpPr>
          <p:cNvPr id="3" name="TextBox 2">
            <a:extLst>
              <a:ext uri="{FF2B5EF4-FFF2-40B4-BE49-F238E27FC236}">
                <a16:creationId xmlns:a16="http://schemas.microsoft.com/office/drawing/2014/main" id="{778C2F04-D901-5C48-A707-ECF036FF2F4E}"/>
              </a:ext>
            </a:extLst>
          </p:cNvPr>
          <p:cNvSpPr txBox="1"/>
          <p:nvPr/>
        </p:nvSpPr>
        <p:spPr>
          <a:xfrm>
            <a:off x="326645" y="3593387"/>
            <a:ext cx="2885726" cy="584775"/>
          </a:xfrm>
          <a:prstGeom prst="rect">
            <a:avLst/>
          </a:prstGeom>
          <a:noFill/>
        </p:spPr>
        <p:txBody>
          <a:bodyPr wrap="none" rtlCol="0">
            <a:spAutoFit/>
          </a:bodyPr>
          <a:lstStyle/>
          <a:p>
            <a:r>
              <a:rPr lang="en-AU" sz="1600" dirty="0">
                <a:solidFill>
                  <a:srgbClr val="FFC000"/>
                </a:solidFill>
              </a:rPr>
              <a:t>Funding</a:t>
            </a:r>
            <a:r>
              <a:rPr lang="en-AU" sz="1600" b="1" dirty="0"/>
              <a:t>: </a:t>
            </a:r>
            <a:r>
              <a:rPr lang="en-AU" sz="1600" dirty="0"/>
              <a:t>University of Queensland</a:t>
            </a:r>
          </a:p>
          <a:p>
            <a:r>
              <a:rPr lang="en-AU" sz="1600" dirty="0"/>
              <a:t>Centre for Integrative Brain Function</a:t>
            </a:r>
          </a:p>
        </p:txBody>
      </p:sp>
      <p:sp>
        <p:nvSpPr>
          <p:cNvPr id="8" name="TextBox 7">
            <a:extLst>
              <a:ext uri="{FF2B5EF4-FFF2-40B4-BE49-F238E27FC236}">
                <a16:creationId xmlns:a16="http://schemas.microsoft.com/office/drawing/2014/main" id="{346265D3-C8F7-0F4C-949B-4F97C5C147AF}"/>
              </a:ext>
            </a:extLst>
          </p:cNvPr>
          <p:cNvSpPr txBox="1"/>
          <p:nvPr/>
        </p:nvSpPr>
        <p:spPr>
          <a:xfrm>
            <a:off x="5776970" y="6248838"/>
            <a:ext cx="1582484" cy="338554"/>
          </a:xfrm>
          <a:prstGeom prst="rect">
            <a:avLst/>
          </a:prstGeom>
          <a:noFill/>
        </p:spPr>
        <p:txBody>
          <a:bodyPr wrap="none" rtlCol="0">
            <a:spAutoFit/>
          </a:bodyPr>
          <a:lstStyle/>
          <a:p>
            <a:r>
              <a:rPr lang="en-AU" sz="1600" dirty="0">
                <a:solidFill>
                  <a:srgbClr val="FFC000"/>
                </a:solidFill>
              </a:rPr>
              <a:t>Garrido Lab Group</a:t>
            </a:r>
          </a:p>
        </p:txBody>
      </p:sp>
      <p:sp>
        <p:nvSpPr>
          <p:cNvPr id="9" name="Rectangle 8">
            <a:extLst>
              <a:ext uri="{FF2B5EF4-FFF2-40B4-BE49-F238E27FC236}">
                <a16:creationId xmlns:a16="http://schemas.microsoft.com/office/drawing/2014/main" id="{63E05EAA-E9F5-F449-950E-43BA75A00C03}"/>
              </a:ext>
            </a:extLst>
          </p:cNvPr>
          <p:cNvSpPr/>
          <p:nvPr/>
        </p:nvSpPr>
        <p:spPr>
          <a:xfrm>
            <a:off x="4572000" y="963953"/>
            <a:ext cx="4382814" cy="1077218"/>
          </a:xfrm>
          <a:prstGeom prst="rect">
            <a:avLst/>
          </a:prstGeom>
        </p:spPr>
        <p:txBody>
          <a:bodyPr wrap="square">
            <a:spAutoFit/>
          </a:bodyPr>
          <a:lstStyle/>
          <a:p>
            <a:r>
              <a:rPr lang="en-US" sz="1600" dirty="0">
                <a:solidFill>
                  <a:srgbClr val="FFC000"/>
                </a:solidFill>
              </a:rPr>
              <a:t>Radiographers: </a:t>
            </a:r>
          </a:p>
          <a:p>
            <a:r>
              <a:rPr lang="en-US" sz="1600" dirty="0"/>
              <a:t>Aiman Al-Najjar,  Nicole Atcheson, Sarah Daniel </a:t>
            </a:r>
          </a:p>
          <a:p>
            <a:r>
              <a:rPr lang="en-US" sz="1600" dirty="0"/>
              <a:t>Centre for Advanced Imaging</a:t>
            </a:r>
          </a:p>
          <a:p>
            <a:r>
              <a:rPr lang="en-US" sz="1600" dirty="0"/>
              <a:t> </a:t>
            </a:r>
          </a:p>
        </p:txBody>
      </p:sp>
      <p:sp>
        <p:nvSpPr>
          <p:cNvPr id="12" name="Rectangle 11">
            <a:extLst>
              <a:ext uri="{FF2B5EF4-FFF2-40B4-BE49-F238E27FC236}">
                <a16:creationId xmlns:a16="http://schemas.microsoft.com/office/drawing/2014/main" id="{8DD3C692-D73C-E74B-B661-40AD883A9816}"/>
              </a:ext>
            </a:extLst>
          </p:cNvPr>
          <p:cNvSpPr/>
          <p:nvPr/>
        </p:nvSpPr>
        <p:spPr>
          <a:xfrm>
            <a:off x="326645" y="2895281"/>
            <a:ext cx="7949450" cy="338554"/>
          </a:xfrm>
          <a:prstGeom prst="rect">
            <a:avLst/>
          </a:prstGeom>
        </p:spPr>
        <p:txBody>
          <a:bodyPr wrap="square">
            <a:spAutoFit/>
          </a:bodyPr>
          <a:lstStyle/>
          <a:p>
            <a:r>
              <a:rPr lang="en-US" sz="1600" dirty="0">
                <a:solidFill>
                  <a:srgbClr val="FFC000"/>
                </a:solidFill>
              </a:rPr>
              <a:t>Recruitment : </a:t>
            </a:r>
            <a:r>
              <a:rPr lang="en-US" sz="1600" dirty="0"/>
              <a:t>Autism Queensland, Mind and Hearts, Asperger's Services Qld , University of Queensland</a:t>
            </a:r>
            <a:endParaRPr lang="en-AU" sz="1600" dirty="0"/>
          </a:p>
        </p:txBody>
      </p:sp>
      <p:sp>
        <p:nvSpPr>
          <p:cNvPr id="13" name="Rectangle 12">
            <a:extLst>
              <a:ext uri="{FF2B5EF4-FFF2-40B4-BE49-F238E27FC236}">
                <a16:creationId xmlns:a16="http://schemas.microsoft.com/office/drawing/2014/main" id="{437ADB35-5C36-7E49-973E-D429B3A04518}"/>
              </a:ext>
            </a:extLst>
          </p:cNvPr>
          <p:cNvSpPr/>
          <p:nvPr/>
        </p:nvSpPr>
        <p:spPr>
          <a:xfrm>
            <a:off x="342996" y="1789510"/>
            <a:ext cx="2802690" cy="584775"/>
          </a:xfrm>
          <a:prstGeom prst="rect">
            <a:avLst/>
          </a:prstGeom>
        </p:spPr>
        <p:txBody>
          <a:bodyPr wrap="none">
            <a:spAutoFit/>
          </a:bodyPr>
          <a:lstStyle/>
          <a:p>
            <a:endParaRPr lang="en-US" sz="1600" dirty="0"/>
          </a:p>
          <a:p>
            <a:r>
              <a:rPr lang="en-US" sz="1600" dirty="0"/>
              <a:t>Iris Vilares, University of Minnesota</a:t>
            </a:r>
          </a:p>
        </p:txBody>
      </p:sp>
      <p:sp>
        <p:nvSpPr>
          <p:cNvPr id="7" name="TextBox 6">
            <a:extLst>
              <a:ext uri="{FF2B5EF4-FFF2-40B4-BE49-F238E27FC236}">
                <a16:creationId xmlns:a16="http://schemas.microsoft.com/office/drawing/2014/main" id="{0E354287-4FF4-1F42-BEC0-AFDB672D4E4C}"/>
              </a:ext>
            </a:extLst>
          </p:cNvPr>
          <p:cNvSpPr txBox="1"/>
          <p:nvPr/>
        </p:nvSpPr>
        <p:spPr>
          <a:xfrm>
            <a:off x="342996" y="2431762"/>
            <a:ext cx="3807068" cy="338554"/>
          </a:xfrm>
          <a:prstGeom prst="rect">
            <a:avLst/>
          </a:prstGeom>
          <a:noFill/>
        </p:spPr>
        <p:txBody>
          <a:bodyPr wrap="none" rtlCol="0">
            <a:spAutoFit/>
          </a:bodyPr>
          <a:lstStyle/>
          <a:p>
            <a:r>
              <a:rPr lang="en-AU" sz="1600" dirty="0"/>
              <a:t>Radhika </a:t>
            </a:r>
            <a:r>
              <a:rPr lang="en-AU" sz="1600" dirty="0" err="1"/>
              <a:t>Tanksale</a:t>
            </a:r>
            <a:r>
              <a:rPr lang="en-AU" sz="1600" dirty="0"/>
              <a:t>, The University of Queensland</a:t>
            </a:r>
          </a:p>
        </p:txBody>
      </p:sp>
    </p:spTree>
    <p:extLst>
      <p:ext uri="{BB962C8B-B14F-4D97-AF65-F5344CB8AC3E}">
        <p14:creationId xmlns:p14="http://schemas.microsoft.com/office/powerpoint/2010/main" val="3860935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0DD9-F44A-284D-AED9-A0FAC24B4B4B}"/>
              </a:ext>
            </a:extLst>
          </p:cNvPr>
          <p:cNvSpPr>
            <a:spLocks noGrp="1"/>
          </p:cNvSpPr>
          <p:nvPr>
            <p:ph type="title"/>
          </p:nvPr>
        </p:nvSpPr>
        <p:spPr/>
        <p:txBody>
          <a:bodyPr/>
          <a:lstStyle/>
          <a:p>
            <a:r>
              <a:rPr lang="en-AU" dirty="0"/>
              <a:t>References</a:t>
            </a:r>
          </a:p>
        </p:txBody>
      </p:sp>
      <p:sp>
        <p:nvSpPr>
          <p:cNvPr id="3" name="Content Placeholder 2">
            <a:extLst>
              <a:ext uri="{FF2B5EF4-FFF2-40B4-BE49-F238E27FC236}">
                <a16:creationId xmlns:a16="http://schemas.microsoft.com/office/drawing/2014/main" id="{D77ECE30-9C9A-4548-A666-657225A2C421}"/>
              </a:ext>
            </a:extLst>
          </p:cNvPr>
          <p:cNvSpPr>
            <a:spLocks noGrp="1"/>
          </p:cNvSpPr>
          <p:nvPr>
            <p:ph idx="1"/>
          </p:nvPr>
        </p:nvSpPr>
        <p:spPr/>
        <p:txBody>
          <a:bodyPr>
            <a:normAutofit lnSpcReduction="10000"/>
          </a:bodyPr>
          <a:lstStyle/>
          <a:p>
            <a:pPr algn="just">
              <a:spcBef>
                <a:spcPts val="0"/>
              </a:spcBef>
              <a:spcAft>
                <a:spcPts val="0"/>
              </a:spcAft>
              <a:buClrTx/>
              <a:buFont typeface="+mj-lt"/>
              <a:buAutoNum type="arabicPeriod"/>
              <a:defRPr/>
            </a:pPr>
            <a:r>
              <a:rPr lang="en-AU" sz="1800" dirty="0"/>
              <a:t>Lawson</a:t>
            </a:r>
            <a:r>
              <a:rPr lang="en-AU" dirty="0"/>
              <a:t>, R.P., G. Rees, and K.J. Friston, </a:t>
            </a:r>
            <a:r>
              <a:rPr lang="en-AU" i="1" dirty="0"/>
              <a:t>An aberrant precision account of autism.</a:t>
            </a:r>
            <a:r>
              <a:rPr lang="en-AU" dirty="0"/>
              <a:t> Front Hum Neurosci, 2014. </a:t>
            </a:r>
            <a:r>
              <a:rPr lang="en-AU" b="1" dirty="0"/>
              <a:t>8</a:t>
            </a:r>
            <a:r>
              <a:rPr lang="en-AU" dirty="0"/>
              <a:t>. </a:t>
            </a:r>
          </a:p>
          <a:p>
            <a:pPr algn="just">
              <a:spcBef>
                <a:spcPts val="0"/>
              </a:spcBef>
              <a:spcAft>
                <a:spcPts val="0"/>
              </a:spcAft>
              <a:buClrTx/>
              <a:buFont typeface="+mj-lt"/>
              <a:buAutoNum type="arabicPeriod"/>
              <a:defRPr/>
            </a:pPr>
            <a:endParaRPr lang="en-AU" dirty="0"/>
          </a:p>
          <a:p>
            <a:pPr algn="just">
              <a:spcBef>
                <a:spcPts val="0"/>
              </a:spcBef>
              <a:spcAft>
                <a:spcPts val="0"/>
              </a:spcAft>
              <a:buClrTx/>
              <a:buFont typeface="+mj-lt"/>
              <a:buAutoNum type="arabicPeriod"/>
              <a:defRPr/>
            </a:pPr>
            <a:r>
              <a:rPr lang="en-AU" dirty="0"/>
              <a:t>Körding, K., Wolpert, D. Bayesian integration in sensorimotor learning. </a:t>
            </a:r>
            <a:r>
              <a:rPr lang="en-AU" i="1" dirty="0"/>
              <a:t>Nature</a:t>
            </a:r>
            <a:r>
              <a:rPr lang="en-AU" dirty="0"/>
              <a:t> </a:t>
            </a:r>
            <a:r>
              <a:rPr lang="en-AU" b="1" dirty="0"/>
              <a:t>427, </a:t>
            </a:r>
            <a:r>
              <a:rPr lang="en-AU" dirty="0"/>
              <a:t>244–247 (2004) doi:10.1038/nature02169 </a:t>
            </a:r>
          </a:p>
          <a:p>
            <a:pPr algn="just">
              <a:spcBef>
                <a:spcPts val="0"/>
              </a:spcBef>
              <a:spcAft>
                <a:spcPts val="0"/>
              </a:spcAft>
              <a:buClrTx/>
              <a:buFont typeface="+mj-lt"/>
              <a:buAutoNum type="arabicPeriod"/>
              <a:defRPr/>
            </a:pPr>
            <a:endParaRPr lang="en-AU" dirty="0"/>
          </a:p>
          <a:p>
            <a:pPr algn="just">
              <a:spcBef>
                <a:spcPts val="0"/>
              </a:spcBef>
              <a:spcAft>
                <a:spcPts val="0"/>
              </a:spcAft>
              <a:buClrTx/>
              <a:buFont typeface="+mj-lt"/>
              <a:buAutoNum type="arabicPeriod"/>
              <a:defRPr/>
            </a:pPr>
            <a:r>
              <a:rPr lang="en-AU" dirty="0"/>
              <a:t>Vilares I, Howard JD, Fernandes HL, Gottfried JA, </a:t>
            </a:r>
            <a:r>
              <a:rPr lang="en-AU" dirty="0" err="1"/>
              <a:t>Kording</a:t>
            </a:r>
            <a:r>
              <a:rPr lang="en-AU" dirty="0"/>
              <a:t> KP. Differential representations of prior and likelihood uncertainty in the human brain. </a:t>
            </a:r>
            <a:r>
              <a:rPr lang="en-AU" i="1" dirty="0" err="1"/>
              <a:t>Curr</a:t>
            </a:r>
            <a:r>
              <a:rPr lang="en-AU" i="1" dirty="0"/>
              <a:t> Biol</a:t>
            </a:r>
            <a:r>
              <a:rPr lang="en-AU" dirty="0"/>
              <a:t>. 2012;22(18):1641–1648. doi:10.1016/j.cub.2012.07.010</a:t>
            </a:r>
          </a:p>
          <a:p>
            <a:pPr algn="just">
              <a:spcBef>
                <a:spcPts val="0"/>
              </a:spcBef>
              <a:spcAft>
                <a:spcPts val="0"/>
              </a:spcAft>
              <a:buClrTx/>
              <a:buFont typeface="+mj-lt"/>
              <a:buAutoNum type="arabicPeriod"/>
              <a:defRPr/>
            </a:pPr>
            <a:endParaRPr lang="en-AU" sz="1800" dirty="0"/>
          </a:p>
          <a:p>
            <a:pPr algn="just">
              <a:spcBef>
                <a:spcPts val="0"/>
              </a:spcBef>
              <a:spcAft>
                <a:spcPts val="0"/>
              </a:spcAft>
              <a:buClrTx/>
              <a:buFont typeface="+mj-lt"/>
              <a:buAutoNum type="arabicPeriod"/>
              <a:defRPr/>
            </a:pPr>
            <a:r>
              <a:rPr lang="en-US" sz="1800" dirty="0"/>
              <a:t>Simon Baron-Cohen, et al. (2001) The Autism-Spectrum Quotient (AQ): Evidence from Asperger Syndrome/High-Functioning Autism, Malesand Females, Scientists and Mathematicians</a:t>
            </a:r>
            <a:r>
              <a:rPr lang="en-US" sz="1800" i="1" dirty="0"/>
              <a:t>. J Autism Dev Disord</a:t>
            </a:r>
            <a:r>
              <a:rPr lang="en-US" sz="1800" dirty="0"/>
              <a:t> 5-17. </a:t>
            </a:r>
          </a:p>
          <a:p>
            <a:pPr algn="just">
              <a:spcBef>
                <a:spcPts val="0"/>
              </a:spcBef>
              <a:spcAft>
                <a:spcPts val="0"/>
              </a:spcAft>
              <a:buClrTx/>
              <a:buFont typeface="+mj-lt"/>
              <a:buAutoNum type="arabicPeriod"/>
              <a:defRPr/>
            </a:pPr>
            <a:endParaRPr lang="en-US" sz="1800" dirty="0"/>
          </a:p>
          <a:p>
            <a:pPr algn="just">
              <a:spcBef>
                <a:spcPts val="0"/>
              </a:spcBef>
              <a:spcAft>
                <a:spcPts val="0"/>
              </a:spcAft>
              <a:buClrTx/>
              <a:buFont typeface="+mj-lt"/>
              <a:buAutoNum type="arabicPeriod"/>
              <a:defRPr/>
            </a:pPr>
            <a:r>
              <a:rPr lang="en-US" sz="1800" dirty="0"/>
              <a:t>Tavassoli, T., Hoekstra, R.A., Baron-Cohen, S., 2014. The Sensory Perception Quotient (SPQ): development and validation of a new sensory questionnaire for adults with and without autism, Mol Autism, p. 29.</a:t>
            </a:r>
          </a:p>
          <a:p>
            <a:pPr algn="just">
              <a:spcBef>
                <a:spcPts val="0"/>
              </a:spcBef>
              <a:spcAft>
                <a:spcPts val="0"/>
              </a:spcAft>
              <a:buClrTx/>
              <a:buFont typeface="+mj-lt"/>
              <a:buAutoNum type="arabicPeriod"/>
              <a:defRPr/>
            </a:pPr>
            <a:endParaRPr lang="en-AU" sz="1800" dirty="0"/>
          </a:p>
        </p:txBody>
      </p:sp>
      <p:sp>
        <p:nvSpPr>
          <p:cNvPr id="4" name="Slide Number Placeholder 3">
            <a:extLst>
              <a:ext uri="{FF2B5EF4-FFF2-40B4-BE49-F238E27FC236}">
                <a16:creationId xmlns:a16="http://schemas.microsoft.com/office/drawing/2014/main" id="{307A73E9-D579-E041-BD03-0F12594EDE73}"/>
              </a:ext>
            </a:extLst>
          </p:cNvPr>
          <p:cNvSpPr>
            <a:spLocks noGrp="1"/>
          </p:cNvSpPr>
          <p:nvPr>
            <p:ph type="sldNum" sz="quarter" idx="12"/>
          </p:nvPr>
        </p:nvSpPr>
        <p:spPr/>
        <p:txBody>
          <a:bodyPr/>
          <a:lstStyle/>
          <a:p>
            <a:fld id="{39C1FE27-065A-134B-B8FA-80AF2DF9353C}" type="slidenum">
              <a:rPr lang="en-US" smtClean="0"/>
              <a:t>22</a:t>
            </a:fld>
            <a:endParaRPr lang="en-US" dirty="0"/>
          </a:p>
        </p:txBody>
      </p:sp>
    </p:spTree>
    <p:extLst>
      <p:ext uri="{BB962C8B-B14F-4D97-AF65-F5344CB8AC3E}">
        <p14:creationId xmlns:p14="http://schemas.microsoft.com/office/powerpoint/2010/main" val="703728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47ADB2-30ED-E642-ABB7-DCCE303EE7D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30" y="1147483"/>
            <a:ext cx="9144000" cy="4231213"/>
          </a:xfrm>
          <a:prstGeom prst="rect">
            <a:avLst/>
          </a:prstGeom>
        </p:spPr>
      </p:pic>
      <p:sp>
        <p:nvSpPr>
          <p:cNvPr id="2" name="TextBox 1">
            <a:extLst>
              <a:ext uri="{FF2B5EF4-FFF2-40B4-BE49-F238E27FC236}">
                <a16:creationId xmlns:a16="http://schemas.microsoft.com/office/drawing/2014/main" id="{7F064C58-EE9E-4E4E-837A-78EE7F530E0A}"/>
              </a:ext>
            </a:extLst>
          </p:cNvPr>
          <p:cNvSpPr txBox="1"/>
          <p:nvPr/>
        </p:nvSpPr>
        <p:spPr>
          <a:xfrm>
            <a:off x="1311684" y="5927020"/>
            <a:ext cx="6784230" cy="646331"/>
          </a:xfrm>
          <a:prstGeom prst="rect">
            <a:avLst/>
          </a:prstGeom>
          <a:noFill/>
        </p:spPr>
        <p:txBody>
          <a:bodyPr wrap="none" rtlCol="0">
            <a:spAutoFit/>
          </a:bodyPr>
          <a:lstStyle/>
          <a:p>
            <a:r>
              <a:rPr lang="en-US" dirty="0"/>
              <a:t>Practice – 2 Blocks – 1 per thrower, 40 trials each</a:t>
            </a:r>
          </a:p>
          <a:p>
            <a:r>
              <a:rPr lang="en-US" dirty="0"/>
              <a:t>Experiment Session  - 24 blocks (divided into 4 runs)  -  72 trials per condition</a:t>
            </a:r>
          </a:p>
        </p:txBody>
      </p:sp>
      <p:sp>
        <p:nvSpPr>
          <p:cNvPr id="4" name="TextBox 3">
            <a:extLst>
              <a:ext uri="{FF2B5EF4-FFF2-40B4-BE49-F238E27FC236}">
                <a16:creationId xmlns:a16="http://schemas.microsoft.com/office/drawing/2014/main" id="{FE6CC1A3-0308-D349-AC16-AA8C3A922007}"/>
              </a:ext>
            </a:extLst>
          </p:cNvPr>
          <p:cNvSpPr txBox="1"/>
          <p:nvPr/>
        </p:nvSpPr>
        <p:spPr>
          <a:xfrm>
            <a:off x="5412332" y="4775696"/>
            <a:ext cx="912429" cy="584775"/>
          </a:xfrm>
          <a:prstGeom prst="rect">
            <a:avLst/>
          </a:prstGeom>
          <a:noFill/>
        </p:spPr>
        <p:txBody>
          <a:bodyPr wrap="none" rtlCol="0">
            <a:spAutoFit/>
          </a:bodyPr>
          <a:lstStyle/>
          <a:p>
            <a:pPr algn="ctr"/>
            <a:r>
              <a:rPr lang="en-AU" sz="1600" dirty="0"/>
              <a:t>~2 mins</a:t>
            </a:r>
          </a:p>
          <a:p>
            <a:pPr algn="ctr"/>
            <a:r>
              <a:rPr lang="en-AU" sz="1600" dirty="0"/>
              <a:t> per block</a:t>
            </a:r>
          </a:p>
        </p:txBody>
      </p:sp>
      <p:grpSp>
        <p:nvGrpSpPr>
          <p:cNvPr id="6" name="Group 5">
            <a:extLst>
              <a:ext uri="{FF2B5EF4-FFF2-40B4-BE49-F238E27FC236}">
                <a16:creationId xmlns:a16="http://schemas.microsoft.com/office/drawing/2014/main" id="{DC234848-A8FB-2449-AA3F-80E1E365905C}"/>
              </a:ext>
            </a:extLst>
          </p:cNvPr>
          <p:cNvGrpSpPr/>
          <p:nvPr/>
        </p:nvGrpSpPr>
        <p:grpSpPr>
          <a:xfrm>
            <a:off x="7257333" y="-49081"/>
            <a:ext cx="1904597" cy="1528385"/>
            <a:chOff x="2381459" y="1215395"/>
            <a:chExt cx="5073996" cy="4411682"/>
          </a:xfrm>
        </p:grpSpPr>
        <p:pic>
          <p:nvPicPr>
            <p:cNvPr id="9" name="Picture 8">
              <a:extLst>
                <a:ext uri="{FF2B5EF4-FFF2-40B4-BE49-F238E27FC236}">
                  <a16:creationId xmlns:a16="http://schemas.microsoft.com/office/drawing/2014/main" id="{661F001B-F995-4444-A607-EF37C926BA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81459" y="1215395"/>
              <a:ext cx="5073996" cy="4411682"/>
            </a:xfrm>
            <a:prstGeom prst="rect">
              <a:avLst/>
            </a:prstGeom>
          </p:spPr>
        </p:pic>
        <p:sp>
          <p:nvSpPr>
            <p:cNvPr id="10" name="Rectangle 9">
              <a:extLst>
                <a:ext uri="{FF2B5EF4-FFF2-40B4-BE49-F238E27FC236}">
                  <a16:creationId xmlns:a16="http://schemas.microsoft.com/office/drawing/2014/main" id="{7D76FE9A-3F4E-A64B-8ABA-D0D20DC56ACE}"/>
                </a:ext>
              </a:extLst>
            </p:cNvPr>
            <p:cNvSpPr/>
            <p:nvPr/>
          </p:nvSpPr>
          <p:spPr>
            <a:xfrm>
              <a:off x="3405352" y="2270235"/>
              <a:ext cx="1024759" cy="8671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N</a:t>
              </a:r>
            </a:p>
          </p:txBody>
        </p:sp>
        <p:sp>
          <p:nvSpPr>
            <p:cNvPr id="11" name="Rectangle 10">
              <a:extLst>
                <a:ext uri="{FF2B5EF4-FFF2-40B4-BE49-F238E27FC236}">
                  <a16:creationId xmlns:a16="http://schemas.microsoft.com/office/drawing/2014/main" id="{5FAD7A03-F81E-564E-B33A-54C4507D179A}"/>
                </a:ext>
              </a:extLst>
            </p:cNvPr>
            <p:cNvSpPr/>
            <p:nvPr/>
          </p:nvSpPr>
          <p:spPr>
            <a:xfrm>
              <a:off x="4682362" y="2270235"/>
              <a:ext cx="1024759" cy="867104"/>
            </a:xfrm>
            <a:prstGeom prst="rect">
              <a:avLst/>
            </a:prstGeom>
            <a:solidFill>
              <a:srgbClr val="5959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W</a:t>
              </a:r>
            </a:p>
          </p:txBody>
        </p:sp>
        <p:sp>
          <p:nvSpPr>
            <p:cNvPr id="12" name="Rectangle 11">
              <a:extLst>
                <a:ext uri="{FF2B5EF4-FFF2-40B4-BE49-F238E27FC236}">
                  <a16:creationId xmlns:a16="http://schemas.microsoft.com/office/drawing/2014/main" id="{9201FE09-1C76-5C4B-B518-21DDCBF49332}"/>
                </a:ext>
              </a:extLst>
            </p:cNvPr>
            <p:cNvSpPr/>
            <p:nvPr/>
          </p:nvSpPr>
          <p:spPr>
            <a:xfrm>
              <a:off x="3405351" y="3458990"/>
              <a:ext cx="1024759" cy="867104"/>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N</a:t>
              </a:r>
            </a:p>
          </p:txBody>
        </p:sp>
        <p:sp>
          <p:nvSpPr>
            <p:cNvPr id="13" name="Rectangle 12">
              <a:extLst>
                <a:ext uri="{FF2B5EF4-FFF2-40B4-BE49-F238E27FC236}">
                  <a16:creationId xmlns:a16="http://schemas.microsoft.com/office/drawing/2014/main" id="{6128B917-9A10-A448-A251-F6CC37360301}"/>
                </a:ext>
              </a:extLst>
            </p:cNvPr>
            <p:cNvSpPr/>
            <p:nvPr/>
          </p:nvSpPr>
          <p:spPr>
            <a:xfrm>
              <a:off x="4698126" y="3458990"/>
              <a:ext cx="1024759" cy="867104"/>
            </a:xfrm>
            <a:prstGeom prst="rect">
              <a:avLst/>
            </a:prstGeom>
            <a:solidFill>
              <a:srgbClr val="FD882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w</a:t>
              </a:r>
            </a:p>
          </p:txBody>
        </p:sp>
      </p:grpSp>
      <p:sp>
        <p:nvSpPr>
          <p:cNvPr id="3" name="Slide Number Placeholder 2">
            <a:extLst>
              <a:ext uri="{FF2B5EF4-FFF2-40B4-BE49-F238E27FC236}">
                <a16:creationId xmlns:a16="http://schemas.microsoft.com/office/drawing/2014/main" id="{5EA342FB-BEC0-A743-A312-79F71D0FF7DF}"/>
              </a:ext>
            </a:extLst>
          </p:cNvPr>
          <p:cNvSpPr>
            <a:spLocks noGrp="1"/>
          </p:cNvSpPr>
          <p:nvPr>
            <p:ph type="sldNum" sz="quarter" idx="12"/>
          </p:nvPr>
        </p:nvSpPr>
        <p:spPr/>
        <p:txBody>
          <a:bodyPr/>
          <a:lstStyle/>
          <a:p>
            <a:fld id="{39C1FE27-065A-134B-B8FA-80AF2DF9353C}" type="slidenum">
              <a:rPr lang="en-US" smtClean="0"/>
              <a:t>23</a:t>
            </a:fld>
            <a:endParaRPr lang="en-US" dirty="0"/>
          </a:p>
        </p:txBody>
      </p:sp>
    </p:spTree>
    <p:custDataLst>
      <p:tags r:id="rId1"/>
    </p:custDataLst>
    <p:extLst>
      <p:ext uri="{BB962C8B-B14F-4D97-AF65-F5344CB8AC3E}">
        <p14:creationId xmlns:p14="http://schemas.microsoft.com/office/powerpoint/2010/main" val="739231189"/>
      </p:ext>
    </p:extLst>
  </p:cSld>
  <p:clrMapOvr>
    <a:masterClrMapping/>
  </p:clrMapOvr>
  <mc:AlternateContent xmlns:mc="http://schemas.openxmlformats.org/markup-compatibility/2006" xmlns:p14="http://schemas.microsoft.com/office/powerpoint/2010/main">
    <mc:Choice Requires="p14">
      <p:transition spd="slow" p14:dur="2000" advTm="55870"/>
    </mc:Choice>
    <mc:Fallback xmlns="">
      <p:transition spd="slow" advTm="5587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3306-74AB-C043-9A4C-07B436817C74}"/>
              </a:ext>
            </a:extLst>
          </p:cNvPr>
          <p:cNvSpPr>
            <a:spLocks noGrp="1"/>
          </p:cNvSpPr>
          <p:nvPr>
            <p:ph type="title"/>
          </p:nvPr>
        </p:nvSpPr>
        <p:spPr>
          <a:xfrm>
            <a:off x="126678" y="95760"/>
            <a:ext cx="7924800" cy="682781"/>
          </a:xfrm>
        </p:spPr>
        <p:txBody>
          <a:bodyPr/>
          <a:lstStyle/>
          <a:p>
            <a:r>
              <a:rPr lang="en-US" dirty="0"/>
              <a:t>Single trial setup</a:t>
            </a:r>
          </a:p>
        </p:txBody>
      </p:sp>
      <p:sp>
        <p:nvSpPr>
          <p:cNvPr id="3" name="Slide Number Placeholder 2">
            <a:extLst>
              <a:ext uri="{FF2B5EF4-FFF2-40B4-BE49-F238E27FC236}">
                <a16:creationId xmlns:a16="http://schemas.microsoft.com/office/drawing/2014/main" id="{312B9D1C-DE3A-4F47-A3A0-5E8BD3F92CC6}"/>
              </a:ext>
            </a:extLst>
          </p:cNvPr>
          <p:cNvSpPr>
            <a:spLocks noGrp="1"/>
          </p:cNvSpPr>
          <p:nvPr>
            <p:ph type="sldNum" sz="quarter" idx="12"/>
          </p:nvPr>
        </p:nvSpPr>
        <p:spPr/>
        <p:txBody>
          <a:bodyPr/>
          <a:lstStyle/>
          <a:p>
            <a:fld id="{38237106-F2ED-405E-BC33-CC3CF426205F}" type="slidenum">
              <a:rPr lang="en-US" smtClean="0"/>
              <a:pPr/>
              <a:t>24</a:t>
            </a:fld>
            <a:endParaRPr lang="en-US" dirty="0"/>
          </a:p>
        </p:txBody>
      </p:sp>
      <p:pic>
        <p:nvPicPr>
          <p:cNvPr id="46" name="Picture 45">
            <a:extLst>
              <a:ext uri="{FF2B5EF4-FFF2-40B4-BE49-F238E27FC236}">
                <a16:creationId xmlns:a16="http://schemas.microsoft.com/office/drawing/2014/main" id="{183145D6-C942-D44D-90A1-EADAE676008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46293" y="5282518"/>
            <a:ext cx="1778652" cy="936218"/>
          </a:xfrm>
          <a:prstGeom prst="rect">
            <a:avLst/>
          </a:prstGeom>
        </p:spPr>
      </p:pic>
      <p:sp>
        <p:nvSpPr>
          <p:cNvPr id="47" name="TextBox 46">
            <a:extLst>
              <a:ext uri="{FF2B5EF4-FFF2-40B4-BE49-F238E27FC236}">
                <a16:creationId xmlns:a16="http://schemas.microsoft.com/office/drawing/2014/main" id="{314440C4-C865-E04B-86CA-7389BE2903D2}"/>
              </a:ext>
            </a:extLst>
          </p:cNvPr>
          <p:cNvSpPr txBox="1"/>
          <p:nvPr/>
        </p:nvSpPr>
        <p:spPr>
          <a:xfrm>
            <a:off x="3188000" y="727114"/>
            <a:ext cx="5498799" cy="338554"/>
          </a:xfrm>
          <a:prstGeom prst="rect">
            <a:avLst/>
          </a:prstGeom>
          <a:noFill/>
        </p:spPr>
        <p:txBody>
          <a:bodyPr wrap="square" rtlCol="0">
            <a:spAutoFit/>
          </a:bodyPr>
          <a:lstStyle/>
          <a:p>
            <a:r>
              <a:rPr lang="en-US" sz="1600" dirty="0">
                <a:latin typeface="Helvetica" pitchFamily="2" charset="0"/>
              </a:rPr>
              <a:t>1. Trial Start: Five blue dots(splashes) shown (Likelihood)</a:t>
            </a:r>
          </a:p>
        </p:txBody>
      </p:sp>
      <p:pic>
        <p:nvPicPr>
          <p:cNvPr id="48" name="Picture 47">
            <a:extLst>
              <a:ext uri="{FF2B5EF4-FFF2-40B4-BE49-F238E27FC236}">
                <a16:creationId xmlns:a16="http://schemas.microsoft.com/office/drawing/2014/main" id="{1837CF3F-B8B0-4C49-9437-4F53ADDF4F05}"/>
              </a:ext>
            </a:extLst>
          </p:cNvPr>
          <p:cNvPicPr>
            <a:picLocks noChangeAspect="1"/>
          </p:cNvPicPr>
          <p:nvPr/>
        </p:nvPicPr>
        <p:blipFill>
          <a:blip r:embed="rId4"/>
          <a:stretch>
            <a:fillRect/>
          </a:stretch>
        </p:blipFill>
        <p:spPr>
          <a:xfrm>
            <a:off x="3458501" y="3910458"/>
            <a:ext cx="1801567" cy="1013380"/>
          </a:xfrm>
          <a:prstGeom prst="rect">
            <a:avLst/>
          </a:prstGeom>
          <a:solidFill>
            <a:schemeClr val="bg1">
              <a:lumMod val="50000"/>
              <a:lumOff val="50000"/>
            </a:schemeClr>
          </a:solidFill>
          <a:ln>
            <a:solidFill>
              <a:schemeClr val="tx1"/>
            </a:solidFill>
          </a:ln>
        </p:spPr>
      </p:pic>
      <p:sp>
        <p:nvSpPr>
          <p:cNvPr id="49" name="TextBox 48">
            <a:extLst>
              <a:ext uri="{FF2B5EF4-FFF2-40B4-BE49-F238E27FC236}">
                <a16:creationId xmlns:a16="http://schemas.microsoft.com/office/drawing/2014/main" id="{B69B877E-5EC9-1E48-BD69-4866D5DB6041}"/>
              </a:ext>
            </a:extLst>
          </p:cNvPr>
          <p:cNvSpPr txBox="1"/>
          <p:nvPr/>
        </p:nvSpPr>
        <p:spPr>
          <a:xfrm>
            <a:off x="3211611" y="3619058"/>
            <a:ext cx="5322789" cy="338554"/>
          </a:xfrm>
          <a:prstGeom prst="rect">
            <a:avLst/>
          </a:prstGeom>
          <a:noFill/>
        </p:spPr>
        <p:txBody>
          <a:bodyPr wrap="square" rtlCol="0">
            <a:spAutoFit/>
          </a:bodyPr>
          <a:lstStyle/>
          <a:p>
            <a:r>
              <a:rPr lang="en-US" sz="1600" dirty="0">
                <a:latin typeface="Helvetica" pitchFamily="2" charset="0"/>
              </a:rPr>
              <a:t>3. Participants moves black bar to indicate confidence</a:t>
            </a:r>
          </a:p>
        </p:txBody>
      </p:sp>
      <p:pic>
        <p:nvPicPr>
          <p:cNvPr id="50" name="Picture 49">
            <a:extLst>
              <a:ext uri="{FF2B5EF4-FFF2-40B4-BE49-F238E27FC236}">
                <a16:creationId xmlns:a16="http://schemas.microsoft.com/office/drawing/2014/main" id="{BD53A18F-6849-A447-ADAA-DD61AB03931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474032" y="2614674"/>
            <a:ext cx="1839284" cy="917972"/>
          </a:xfrm>
          <a:prstGeom prst="rect">
            <a:avLst/>
          </a:prstGeom>
        </p:spPr>
      </p:pic>
      <p:pic>
        <p:nvPicPr>
          <p:cNvPr id="51" name="Picture 50">
            <a:extLst>
              <a:ext uri="{FF2B5EF4-FFF2-40B4-BE49-F238E27FC236}">
                <a16:creationId xmlns:a16="http://schemas.microsoft.com/office/drawing/2014/main" id="{A5D35455-5E12-7B48-AAA2-D93B0C8B9F9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512984" y="1099471"/>
            <a:ext cx="1761381" cy="909637"/>
          </a:xfrm>
          <a:prstGeom prst="rect">
            <a:avLst/>
          </a:prstGeom>
          <a:ln>
            <a:noFill/>
          </a:ln>
        </p:spPr>
      </p:pic>
      <p:sp>
        <p:nvSpPr>
          <p:cNvPr id="52" name="TextBox 51">
            <a:extLst>
              <a:ext uri="{FF2B5EF4-FFF2-40B4-BE49-F238E27FC236}">
                <a16:creationId xmlns:a16="http://schemas.microsoft.com/office/drawing/2014/main" id="{D65D350D-D2EE-2A49-B0E5-EBC96D96140A}"/>
              </a:ext>
            </a:extLst>
          </p:cNvPr>
          <p:cNvSpPr txBox="1"/>
          <p:nvPr/>
        </p:nvSpPr>
        <p:spPr>
          <a:xfrm>
            <a:off x="3188001" y="2050217"/>
            <a:ext cx="5818809" cy="338554"/>
          </a:xfrm>
          <a:prstGeom prst="rect">
            <a:avLst/>
          </a:prstGeom>
          <a:noFill/>
        </p:spPr>
        <p:txBody>
          <a:bodyPr wrap="square" rtlCol="0">
            <a:spAutoFit/>
          </a:bodyPr>
          <a:lstStyle/>
          <a:p>
            <a:r>
              <a:rPr lang="en-US" sz="1600" dirty="0">
                <a:latin typeface="Helvetica" pitchFamily="2" charset="0"/>
              </a:rPr>
              <a:t>2. Participant moves the blue bar (net)</a:t>
            </a:r>
          </a:p>
        </p:txBody>
      </p:sp>
      <p:sp>
        <p:nvSpPr>
          <p:cNvPr id="53" name="TextBox 52">
            <a:extLst>
              <a:ext uri="{FF2B5EF4-FFF2-40B4-BE49-F238E27FC236}">
                <a16:creationId xmlns:a16="http://schemas.microsoft.com/office/drawing/2014/main" id="{2BF5BC6E-090B-7C48-A360-A01439B0B314}"/>
              </a:ext>
            </a:extLst>
          </p:cNvPr>
          <p:cNvSpPr txBox="1"/>
          <p:nvPr/>
        </p:nvSpPr>
        <p:spPr>
          <a:xfrm>
            <a:off x="3233831" y="4923544"/>
            <a:ext cx="5300569" cy="338554"/>
          </a:xfrm>
          <a:prstGeom prst="rect">
            <a:avLst/>
          </a:prstGeom>
          <a:noFill/>
        </p:spPr>
        <p:txBody>
          <a:bodyPr wrap="square" rtlCol="0">
            <a:spAutoFit/>
          </a:bodyPr>
          <a:lstStyle/>
          <a:p>
            <a:r>
              <a:rPr lang="en-US" sz="1600" dirty="0">
                <a:latin typeface="Helvetica" pitchFamily="2" charset="0"/>
              </a:rPr>
              <a:t>4. True position of coin is shown</a:t>
            </a:r>
          </a:p>
        </p:txBody>
      </p:sp>
      <p:sp>
        <p:nvSpPr>
          <p:cNvPr id="54" name="TextBox 53">
            <a:extLst>
              <a:ext uri="{FF2B5EF4-FFF2-40B4-BE49-F238E27FC236}">
                <a16:creationId xmlns:a16="http://schemas.microsoft.com/office/drawing/2014/main" id="{E8655CC4-74C7-344A-B662-D53E57C8E536}"/>
              </a:ext>
            </a:extLst>
          </p:cNvPr>
          <p:cNvSpPr txBox="1"/>
          <p:nvPr/>
        </p:nvSpPr>
        <p:spPr>
          <a:xfrm>
            <a:off x="3288577" y="6452403"/>
            <a:ext cx="5733223" cy="338554"/>
          </a:xfrm>
          <a:prstGeom prst="rect">
            <a:avLst/>
          </a:prstGeom>
          <a:noFill/>
        </p:spPr>
        <p:txBody>
          <a:bodyPr wrap="square" rtlCol="0">
            <a:spAutoFit/>
          </a:bodyPr>
          <a:lstStyle/>
          <a:p>
            <a:r>
              <a:rPr lang="en-US" sz="1600" dirty="0">
                <a:latin typeface="Helvetica" pitchFamily="2" charset="0"/>
              </a:rPr>
              <a:t>1. New Trial</a:t>
            </a:r>
          </a:p>
        </p:txBody>
      </p:sp>
      <p:cxnSp>
        <p:nvCxnSpPr>
          <p:cNvPr id="55" name="Straight Arrow Connector 54">
            <a:extLst>
              <a:ext uri="{FF2B5EF4-FFF2-40B4-BE49-F238E27FC236}">
                <a16:creationId xmlns:a16="http://schemas.microsoft.com/office/drawing/2014/main" id="{932E913C-1BAA-8D42-8B3B-B485ADFC5F95}"/>
              </a:ext>
            </a:extLst>
          </p:cNvPr>
          <p:cNvCxnSpPr>
            <a:cxnSpLocks/>
          </p:cNvCxnSpPr>
          <p:nvPr/>
        </p:nvCxnSpPr>
        <p:spPr>
          <a:xfrm>
            <a:off x="2854263" y="808521"/>
            <a:ext cx="0" cy="600450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9E7B76F-DD6E-0348-B6A0-E6EFAAC396E0}"/>
              </a:ext>
            </a:extLst>
          </p:cNvPr>
          <p:cNvSpPr txBox="1"/>
          <p:nvPr/>
        </p:nvSpPr>
        <p:spPr>
          <a:xfrm>
            <a:off x="2446322" y="696476"/>
            <a:ext cx="1250663" cy="338554"/>
          </a:xfrm>
          <a:prstGeom prst="rect">
            <a:avLst/>
          </a:prstGeom>
          <a:noFill/>
        </p:spPr>
        <p:txBody>
          <a:bodyPr wrap="square" rtlCol="0">
            <a:spAutoFit/>
          </a:bodyPr>
          <a:lstStyle/>
          <a:p>
            <a:r>
              <a:rPr lang="en-US" sz="1600" dirty="0">
                <a:latin typeface="Helvetica" pitchFamily="2" charset="0"/>
              </a:rPr>
              <a:t>1   -</a:t>
            </a:r>
          </a:p>
        </p:txBody>
      </p:sp>
      <p:sp>
        <p:nvSpPr>
          <p:cNvPr id="57" name="TextBox 56">
            <a:extLst>
              <a:ext uri="{FF2B5EF4-FFF2-40B4-BE49-F238E27FC236}">
                <a16:creationId xmlns:a16="http://schemas.microsoft.com/office/drawing/2014/main" id="{E47753B7-C8FB-BC44-B646-3BE03EC283C0}"/>
              </a:ext>
            </a:extLst>
          </p:cNvPr>
          <p:cNvSpPr txBox="1"/>
          <p:nvPr/>
        </p:nvSpPr>
        <p:spPr>
          <a:xfrm rot="19476920">
            <a:off x="2674297" y="2772897"/>
            <a:ext cx="508473" cy="338554"/>
          </a:xfrm>
          <a:prstGeom prst="rect">
            <a:avLst/>
          </a:prstGeom>
          <a:noFill/>
        </p:spPr>
        <p:txBody>
          <a:bodyPr wrap="square" rtlCol="0">
            <a:spAutoFit/>
          </a:bodyPr>
          <a:lstStyle/>
          <a:p>
            <a:r>
              <a:rPr lang="en-US" sz="1600" dirty="0">
                <a:latin typeface="Helvetica" pitchFamily="2" charset="0"/>
              </a:rPr>
              <a:t>\\</a:t>
            </a:r>
          </a:p>
        </p:txBody>
      </p:sp>
      <p:sp>
        <p:nvSpPr>
          <p:cNvPr id="59" name="TextBox 58">
            <a:extLst>
              <a:ext uri="{FF2B5EF4-FFF2-40B4-BE49-F238E27FC236}">
                <a16:creationId xmlns:a16="http://schemas.microsoft.com/office/drawing/2014/main" id="{49D69C96-2782-D24F-97A6-234AC9143CEF}"/>
              </a:ext>
            </a:extLst>
          </p:cNvPr>
          <p:cNvSpPr txBox="1"/>
          <p:nvPr/>
        </p:nvSpPr>
        <p:spPr>
          <a:xfrm>
            <a:off x="1299338" y="7576394"/>
            <a:ext cx="1088760" cy="400110"/>
          </a:xfrm>
          <a:prstGeom prst="rect">
            <a:avLst/>
          </a:prstGeom>
          <a:noFill/>
        </p:spPr>
        <p:txBody>
          <a:bodyPr wrap="square" rtlCol="0">
            <a:spAutoFit/>
          </a:bodyPr>
          <a:lstStyle/>
          <a:p>
            <a:r>
              <a:rPr lang="en-US" sz="2000" dirty="0">
                <a:latin typeface="Helvetica" pitchFamily="2" charset="0"/>
              </a:rPr>
              <a:t>3  -</a:t>
            </a:r>
          </a:p>
        </p:txBody>
      </p:sp>
      <p:sp>
        <p:nvSpPr>
          <p:cNvPr id="60" name="TextBox 59">
            <a:extLst>
              <a:ext uri="{FF2B5EF4-FFF2-40B4-BE49-F238E27FC236}">
                <a16:creationId xmlns:a16="http://schemas.microsoft.com/office/drawing/2014/main" id="{BB0ADC22-069D-E14E-87EF-41F7A8F80AAE}"/>
              </a:ext>
            </a:extLst>
          </p:cNvPr>
          <p:cNvSpPr txBox="1"/>
          <p:nvPr/>
        </p:nvSpPr>
        <p:spPr>
          <a:xfrm rot="19476920">
            <a:off x="1893215" y="7978131"/>
            <a:ext cx="508473" cy="400110"/>
          </a:xfrm>
          <a:prstGeom prst="rect">
            <a:avLst/>
          </a:prstGeom>
          <a:noFill/>
        </p:spPr>
        <p:txBody>
          <a:bodyPr wrap="square" rtlCol="0">
            <a:spAutoFit/>
          </a:bodyPr>
          <a:lstStyle/>
          <a:p>
            <a:r>
              <a:rPr lang="en-US" sz="2000" dirty="0">
                <a:latin typeface="Helvetica" pitchFamily="2" charset="0"/>
              </a:rPr>
              <a:t>\\</a:t>
            </a:r>
          </a:p>
        </p:txBody>
      </p:sp>
      <p:sp>
        <p:nvSpPr>
          <p:cNvPr id="63" name="TextBox 62">
            <a:extLst>
              <a:ext uri="{FF2B5EF4-FFF2-40B4-BE49-F238E27FC236}">
                <a16:creationId xmlns:a16="http://schemas.microsoft.com/office/drawing/2014/main" id="{9C716660-3933-B34F-9AD1-BD28ACB53DA8}"/>
              </a:ext>
            </a:extLst>
          </p:cNvPr>
          <p:cNvSpPr txBox="1"/>
          <p:nvPr/>
        </p:nvSpPr>
        <p:spPr>
          <a:xfrm rot="16200000">
            <a:off x="2045793" y="5533734"/>
            <a:ext cx="1165344" cy="338554"/>
          </a:xfrm>
          <a:prstGeom prst="rect">
            <a:avLst/>
          </a:prstGeom>
          <a:noFill/>
        </p:spPr>
        <p:txBody>
          <a:bodyPr wrap="square" rtlCol="0">
            <a:spAutoFit/>
          </a:bodyPr>
          <a:lstStyle/>
          <a:p>
            <a:r>
              <a:rPr lang="en-US" sz="1600" dirty="0">
                <a:latin typeface="Helvetica" pitchFamily="2" charset="0"/>
              </a:rPr>
              <a:t>1500ms</a:t>
            </a:r>
          </a:p>
        </p:txBody>
      </p:sp>
      <p:cxnSp>
        <p:nvCxnSpPr>
          <p:cNvPr id="64" name="Straight Arrow Connector 63">
            <a:extLst>
              <a:ext uri="{FF2B5EF4-FFF2-40B4-BE49-F238E27FC236}">
                <a16:creationId xmlns:a16="http://schemas.microsoft.com/office/drawing/2014/main" id="{A040E4BE-ECC1-CE45-8E6A-32ECC0F351D8}"/>
              </a:ext>
            </a:extLst>
          </p:cNvPr>
          <p:cNvCxnSpPr>
            <a:cxnSpLocks/>
          </p:cNvCxnSpPr>
          <p:nvPr/>
        </p:nvCxnSpPr>
        <p:spPr>
          <a:xfrm flipV="1">
            <a:off x="2638744" y="5079659"/>
            <a:ext cx="0" cy="31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20465E29-0B96-1B49-9F87-EDE611AE51C8}"/>
              </a:ext>
            </a:extLst>
          </p:cNvPr>
          <p:cNvSpPr txBox="1"/>
          <p:nvPr/>
        </p:nvSpPr>
        <p:spPr>
          <a:xfrm rot="19476920">
            <a:off x="2689805" y="4159297"/>
            <a:ext cx="508473" cy="338554"/>
          </a:xfrm>
          <a:prstGeom prst="rect">
            <a:avLst/>
          </a:prstGeom>
          <a:noFill/>
        </p:spPr>
        <p:txBody>
          <a:bodyPr wrap="square" rtlCol="0">
            <a:spAutoFit/>
          </a:bodyPr>
          <a:lstStyle/>
          <a:p>
            <a:r>
              <a:rPr lang="en-US" sz="1600" dirty="0">
                <a:latin typeface="Helvetica" pitchFamily="2" charset="0"/>
              </a:rPr>
              <a:t>\\</a:t>
            </a:r>
          </a:p>
        </p:txBody>
      </p:sp>
      <p:sp>
        <p:nvSpPr>
          <p:cNvPr id="75" name="TextBox 74">
            <a:extLst>
              <a:ext uri="{FF2B5EF4-FFF2-40B4-BE49-F238E27FC236}">
                <a16:creationId xmlns:a16="http://schemas.microsoft.com/office/drawing/2014/main" id="{E587A98F-94A8-164F-9528-3FE781D50B44}"/>
              </a:ext>
            </a:extLst>
          </p:cNvPr>
          <p:cNvSpPr txBox="1"/>
          <p:nvPr/>
        </p:nvSpPr>
        <p:spPr>
          <a:xfrm>
            <a:off x="2450330" y="2002919"/>
            <a:ext cx="1250663" cy="338554"/>
          </a:xfrm>
          <a:prstGeom prst="rect">
            <a:avLst/>
          </a:prstGeom>
          <a:noFill/>
        </p:spPr>
        <p:txBody>
          <a:bodyPr wrap="square" rtlCol="0">
            <a:spAutoFit/>
          </a:bodyPr>
          <a:lstStyle/>
          <a:p>
            <a:r>
              <a:rPr lang="en-US" sz="1600" dirty="0">
                <a:latin typeface="Helvetica" pitchFamily="2" charset="0"/>
              </a:rPr>
              <a:t>2   -</a:t>
            </a:r>
          </a:p>
        </p:txBody>
      </p:sp>
      <p:sp>
        <p:nvSpPr>
          <p:cNvPr id="76" name="TextBox 75">
            <a:extLst>
              <a:ext uri="{FF2B5EF4-FFF2-40B4-BE49-F238E27FC236}">
                <a16:creationId xmlns:a16="http://schemas.microsoft.com/office/drawing/2014/main" id="{FE9CB8F9-C018-3746-AB6A-560C8FE2B5C2}"/>
              </a:ext>
            </a:extLst>
          </p:cNvPr>
          <p:cNvSpPr txBox="1"/>
          <p:nvPr/>
        </p:nvSpPr>
        <p:spPr>
          <a:xfrm>
            <a:off x="2450330" y="3578665"/>
            <a:ext cx="1250663" cy="338554"/>
          </a:xfrm>
          <a:prstGeom prst="rect">
            <a:avLst/>
          </a:prstGeom>
          <a:noFill/>
        </p:spPr>
        <p:txBody>
          <a:bodyPr wrap="square" rtlCol="0">
            <a:spAutoFit/>
          </a:bodyPr>
          <a:lstStyle/>
          <a:p>
            <a:r>
              <a:rPr lang="en-US" sz="1600" dirty="0">
                <a:latin typeface="Helvetica" pitchFamily="2" charset="0"/>
              </a:rPr>
              <a:t>3   -</a:t>
            </a:r>
          </a:p>
        </p:txBody>
      </p:sp>
      <p:sp>
        <p:nvSpPr>
          <p:cNvPr id="77" name="TextBox 76">
            <a:extLst>
              <a:ext uri="{FF2B5EF4-FFF2-40B4-BE49-F238E27FC236}">
                <a16:creationId xmlns:a16="http://schemas.microsoft.com/office/drawing/2014/main" id="{B3020999-B437-7D4B-A167-D2B63C5023DB}"/>
              </a:ext>
            </a:extLst>
          </p:cNvPr>
          <p:cNvSpPr txBox="1"/>
          <p:nvPr/>
        </p:nvSpPr>
        <p:spPr>
          <a:xfrm>
            <a:off x="2450330" y="4816331"/>
            <a:ext cx="1250663" cy="338554"/>
          </a:xfrm>
          <a:prstGeom prst="rect">
            <a:avLst/>
          </a:prstGeom>
          <a:noFill/>
        </p:spPr>
        <p:txBody>
          <a:bodyPr wrap="square" rtlCol="0">
            <a:spAutoFit/>
          </a:bodyPr>
          <a:lstStyle/>
          <a:p>
            <a:r>
              <a:rPr lang="en-US" sz="1600" dirty="0">
                <a:latin typeface="Helvetica" pitchFamily="2" charset="0"/>
              </a:rPr>
              <a:t>4   -</a:t>
            </a:r>
          </a:p>
        </p:txBody>
      </p:sp>
      <p:cxnSp>
        <p:nvCxnSpPr>
          <p:cNvPr id="78" name="Straight Arrow Connector 77">
            <a:extLst>
              <a:ext uri="{FF2B5EF4-FFF2-40B4-BE49-F238E27FC236}">
                <a16:creationId xmlns:a16="http://schemas.microsoft.com/office/drawing/2014/main" id="{A61E3DB6-1CF7-1C4D-9788-7F1A27AF5058}"/>
              </a:ext>
            </a:extLst>
          </p:cNvPr>
          <p:cNvCxnSpPr>
            <a:cxnSpLocks/>
          </p:cNvCxnSpPr>
          <p:nvPr/>
        </p:nvCxnSpPr>
        <p:spPr>
          <a:xfrm>
            <a:off x="2645099" y="6236423"/>
            <a:ext cx="0" cy="271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97A1F9FA-7574-C34D-B0BB-CB2B7F93206B}"/>
              </a:ext>
            </a:extLst>
          </p:cNvPr>
          <p:cNvSpPr txBox="1"/>
          <p:nvPr/>
        </p:nvSpPr>
        <p:spPr>
          <a:xfrm>
            <a:off x="2446728" y="6486770"/>
            <a:ext cx="1250663" cy="338554"/>
          </a:xfrm>
          <a:prstGeom prst="rect">
            <a:avLst/>
          </a:prstGeom>
          <a:noFill/>
        </p:spPr>
        <p:txBody>
          <a:bodyPr wrap="square" rtlCol="0">
            <a:spAutoFit/>
          </a:bodyPr>
          <a:lstStyle/>
          <a:p>
            <a:r>
              <a:rPr lang="en-US" sz="1600" dirty="0">
                <a:latin typeface="Helvetica" pitchFamily="2" charset="0"/>
              </a:rPr>
              <a:t>1   -</a:t>
            </a:r>
          </a:p>
        </p:txBody>
      </p:sp>
    </p:spTree>
    <p:custDataLst>
      <p:tags r:id="rId1"/>
    </p:custDataLst>
    <p:extLst>
      <p:ext uri="{BB962C8B-B14F-4D97-AF65-F5344CB8AC3E}">
        <p14:creationId xmlns:p14="http://schemas.microsoft.com/office/powerpoint/2010/main" val="943581396"/>
      </p:ext>
    </p:extLst>
  </p:cSld>
  <p:clrMapOvr>
    <a:masterClrMapping/>
  </p:clrMapOvr>
  <mc:AlternateContent xmlns:mc="http://schemas.openxmlformats.org/markup-compatibility/2006" xmlns:p14="http://schemas.microsoft.com/office/powerpoint/2010/main">
    <mc:Choice Requires="p14">
      <p:transition spd="slow" p14:dur="2000" advTm="44435"/>
    </mc:Choice>
    <mc:Fallback xmlns="">
      <p:transition spd="slow" advTm="444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53" grpId="0"/>
      <p:bldP spid="54"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C1EB3B-CEEE-EF45-8566-AB9C2CD4D6EF}"/>
              </a:ext>
            </a:extLst>
          </p:cNvPr>
          <p:cNvSpPr/>
          <p:nvPr/>
        </p:nvSpPr>
        <p:spPr>
          <a:xfrm>
            <a:off x="457200" y="289560"/>
            <a:ext cx="8275320" cy="63976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ADABF203-D3A6-BE41-8741-D47BA4333C8F}"/>
              </a:ext>
            </a:extLst>
          </p:cNvPr>
          <p:cNvSpPr>
            <a:spLocks noGrp="1"/>
          </p:cNvSpPr>
          <p:nvPr>
            <p:ph type="title"/>
          </p:nvPr>
        </p:nvSpPr>
        <p:spPr>
          <a:xfrm>
            <a:off x="609600" y="683169"/>
            <a:ext cx="7924800" cy="678602"/>
          </a:xfrm>
        </p:spPr>
        <p:txBody>
          <a:bodyPr/>
          <a:lstStyle/>
          <a:p>
            <a:r>
              <a:rPr lang="en-US" sz="2800" dirty="0">
                <a:solidFill>
                  <a:schemeClr val="bg1"/>
                </a:solidFill>
              </a:rPr>
              <a:t>Calculating the Prior Mean and Variance</a:t>
            </a:r>
            <a:br>
              <a:rPr lang="en-US" sz="2800" dirty="0">
                <a:solidFill>
                  <a:schemeClr val="bg1"/>
                </a:solidFill>
              </a:rPr>
            </a:br>
            <a:r>
              <a:rPr lang="en-US" sz="2800" cap="none" dirty="0">
                <a:solidFill>
                  <a:schemeClr val="bg1"/>
                </a:solidFill>
              </a:rPr>
              <a:t>(</a:t>
            </a:r>
            <a:r>
              <a:rPr lang="en-AU" sz="2800" cap="none" dirty="0">
                <a:solidFill>
                  <a:schemeClr val="bg1"/>
                </a:solidFill>
              </a:rPr>
              <a:t>Körding et al. 2004/</a:t>
            </a:r>
            <a:r>
              <a:rPr lang="en-US" sz="2800" cap="none" dirty="0">
                <a:solidFill>
                  <a:schemeClr val="bg1"/>
                </a:solidFill>
              </a:rPr>
              <a:t> Vilares et al. 2012)</a:t>
            </a:r>
            <a:endParaRPr lang="en-US" sz="2800" dirty="0">
              <a:solidFill>
                <a:schemeClr val="bg1"/>
              </a:solidFill>
            </a:endParaRPr>
          </a:p>
        </p:txBody>
      </p:sp>
      <p:sp>
        <p:nvSpPr>
          <p:cNvPr id="4" name="Slide Number Placeholder 3">
            <a:extLst>
              <a:ext uri="{FF2B5EF4-FFF2-40B4-BE49-F238E27FC236}">
                <a16:creationId xmlns:a16="http://schemas.microsoft.com/office/drawing/2014/main" id="{BFD272DC-DA3C-F647-888A-D0DB57B4A44F}"/>
              </a:ext>
            </a:extLst>
          </p:cNvPr>
          <p:cNvSpPr>
            <a:spLocks noGrp="1"/>
          </p:cNvSpPr>
          <p:nvPr>
            <p:ph type="sldNum" sz="quarter" idx="12"/>
          </p:nvPr>
        </p:nvSpPr>
        <p:spPr/>
        <p:txBody>
          <a:bodyPr/>
          <a:lstStyle/>
          <a:p>
            <a:fld id="{39C1FE27-065A-134B-B8FA-80AF2DF9353C}" type="slidenum">
              <a:rPr lang="en-US" smtClean="0"/>
              <a:t>25</a:t>
            </a:fld>
            <a:endParaRPr lang="en-US" dirty="0"/>
          </a:p>
        </p:txBody>
      </p:sp>
      <p:pic>
        <p:nvPicPr>
          <p:cNvPr id="5" name="Content Placeholder 4">
            <a:extLst>
              <a:ext uri="{FF2B5EF4-FFF2-40B4-BE49-F238E27FC236}">
                <a16:creationId xmlns:a16="http://schemas.microsoft.com/office/drawing/2014/main" id="{B3839321-1C71-874B-9D74-952635C4DE8B}"/>
              </a:ext>
            </a:extLst>
          </p:cNvPr>
          <p:cNvPicPr>
            <a:picLocks noGrp="1"/>
          </p:cNvPicPr>
          <p:nvPr>
            <p:ph idx="1"/>
          </p:nvPr>
        </p:nvPicPr>
        <p:blipFill>
          <a:blip r:embed="rId3"/>
          <a:stretch>
            <a:fillRect/>
          </a:stretch>
        </p:blipFill>
        <p:spPr>
          <a:xfrm>
            <a:off x="455668" y="1571122"/>
            <a:ext cx="3643611" cy="3021904"/>
          </a:xfrm>
          <a:prstGeom prst="rect">
            <a:avLst/>
          </a:prstGeom>
        </p:spPr>
      </p:pic>
      <p:sp>
        <p:nvSpPr>
          <p:cNvPr id="6" name="Rectangle 5">
            <a:extLst>
              <a:ext uri="{FF2B5EF4-FFF2-40B4-BE49-F238E27FC236}">
                <a16:creationId xmlns:a16="http://schemas.microsoft.com/office/drawing/2014/main" id="{148B08BC-C352-F041-BF34-0A1ABADBBD3D}"/>
              </a:ext>
            </a:extLst>
          </p:cNvPr>
          <p:cNvSpPr/>
          <p:nvPr/>
        </p:nvSpPr>
        <p:spPr>
          <a:xfrm>
            <a:off x="4572000" y="3632640"/>
            <a:ext cx="4278672" cy="369332"/>
          </a:xfrm>
          <a:prstGeom prst="rect">
            <a:avLst/>
          </a:prstGeom>
        </p:spPr>
        <p:txBody>
          <a:bodyPr wrap="none">
            <a:spAutoFit/>
          </a:bodyPr>
          <a:lstStyle/>
          <a:p>
            <a:r>
              <a:rPr lang="fr-FR" dirty="0">
                <a:solidFill>
                  <a:schemeClr val="bg1"/>
                </a:solidFill>
                <a:latin typeface="Times New Roman" pitchFamily="2" charset="0"/>
                <a:ea typeface="Times New Roman" pitchFamily="2" charset="0"/>
                <a:cs typeface="Times New Roman" pitchFamily="2" charset="0"/>
              </a:rPr>
              <a:t>X</a:t>
            </a:r>
            <a:r>
              <a:rPr lang="fr-FR" baseline="-25000" dirty="0">
                <a:solidFill>
                  <a:schemeClr val="bg1"/>
                </a:solidFill>
                <a:latin typeface="Times New Roman" pitchFamily="2" charset="0"/>
                <a:ea typeface="Times New Roman" pitchFamily="2" charset="0"/>
                <a:cs typeface="Times New Roman" pitchFamily="2" charset="0"/>
              </a:rPr>
              <a:t>est </a:t>
            </a:r>
            <a:r>
              <a:rPr lang="fr-FR" dirty="0">
                <a:solidFill>
                  <a:schemeClr val="bg1"/>
                </a:solidFill>
                <a:latin typeface="Times New Roman" pitchFamily="2" charset="0"/>
                <a:ea typeface="Times New Roman" pitchFamily="2" charset="0"/>
                <a:cs typeface="Times New Roman" pitchFamily="2" charset="0"/>
              </a:rPr>
              <a:t>=  </a:t>
            </a:r>
            <a:r>
              <a:rPr lang="en-US" dirty="0">
                <a:solidFill>
                  <a:srgbClr val="0070C0"/>
                </a:solidFill>
                <a:latin typeface="Times New Roman" pitchFamily="2" charset="0"/>
                <a:ea typeface="Times New Roman" pitchFamily="2" charset="0"/>
                <a:cs typeface="Times New Roman" pitchFamily="2" charset="0"/>
                <a:sym typeface="Symbol" pitchFamily="2" charset="2"/>
              </a:rPr>
              <a:t></a:t>
            </a:r>
            <a:r>
              <a:rPr lang="fr-FR" baseline="30000" dirty="0">
                <a:solidFill>
                  <a:srgbClr val="0070C0"/>
                </a:solidFill>
                <a:latin typeface="Times New Roman" pitchFamily="2" charset="0"/>
                <a:ea typeface="Times New Roman" pitchFamily="2" charset="0"/>
                <a:cs typeface="Times New Roman" pitchFamily="2" charset="0"/>
              </a:rPr>
              <a:t>2</a:t>
            </a:r>
            <a:r>
              <a:rPr lang="fr-FR" baseline="-25000" dirty="0">
                <a:solidFill>
                  <a:srgbClr val="0070C0"/>
                </a:solidFill>
                <a:latin typeface="Times New Roman" pitchFamily="2" charset="0"/>
                <a:ea typeface="Times New Roman" pitchFamily="2" charset="0"/>
                <a:cs typeface="Times New Roman" pitchFamily="2" charset="0"/>
              </a:rPr>
              <a:t>P</a:t>
            </a:r>
            <a:r>
              <a:rPr lang="fr-FR" dirty="0">
                <a:solidFill>
                  <a:srgbClr val="0070C0"/>
                </a:solidFill>
                <a:latin typeface="Times New Roman" pitchFamily="2" charset="0"/>
                <a:ea typeface="Times New Roman" pitchFamily="2" charset="0"/>
                <a:cs typeface="Times New Roman" pitchFamily="2" charset="0"/>
              </a:rPr>
              <a:t>/(</a:t>
            </a:r>
            <a:r>
              <a:rPr lang="en-US" dirty="0">
                <a:solidFill>
                  <a:srgbClr val="0070C0"/>
                </a:solidFill>
                <a:latin typeface="Times New Roman" pitchFamily="2" charset="0"/>
                <a:ea typeface="Times New Roman" pitchFamily="2" charset="0"/>
                <a:cs typeface="Times New Roman" pitchFamily="2" charset="0"/>
                <a:sym typeface="Symbol" pitchFamily="2" charset="2"/>
              </a:rPr>
              <a:t></a:t>
            </a:r>
            <a:r>
              <a:rPr lang="fr-FR" baseline="30000" dirty="0">
                <a:solidFill>
                  <a:srgbClr val="0070C0"/>
                </a:solidFill>
                <a:latin typeface="Times New Roman" pitchFamily="2" charset="0"/>
                <a:ea typeface="Times New Roman" pitchFamily="2" charset="0"/>
                <a:cs typeface="Times New Roman" pitchFamily="2" charset="0"/>
              </a:rPr>
              <a:t>2</a:t>
            </a:r>
            <a:r>
              <a:rPr lang="fr-FR" baseline="-25000" dirty="0">
                <a:solidFill>
                  <a:srgbClr val="0070C0"/>
                </a:solidFill>
                <a:latin typeface="Times New Roman" pitchFamily="2" charset="0"/>
                <a:ea typeface="Times New Roman" pitchFamily="2" charset="0"/>
                <a:cs typeface="Times New Roman" pitchFamily="2" charset="0"/>
              </a:rPr>
              <a:t>L</a:t>
            </a:r>
            <a:r>
              <a:rPr lang="fr-FR" dirty="0">
                <a:solidFill>
                  <a:srgbClr val="0070C0"/>
                </a:solidFill>
                <a:latin typeface="Times New Roman" pitchFamily="2" charset="0"/>
                <a:ea typeface="Times New Roman" pitchFamily="2" charset="0"/>
                <a:cs typeface="Times New Roman" pitchFamily="2" charset="0"/>
              </a:rPr>
              <a:t>+ </a:t>
            </a:r>
            <a:r>
              <a:rPr lang="en-US" dirty="0">
                <a:solidFill>
                  <a:srgbClr val="0070C0"/>
                </a:solidFill>
                <a:latin typeface="Times New Roman" pitchFamily="2" charset="0"/>
                <a:ea typeface="Times New Roman" pitchFamily="2" charset="0"/>
                <a:cs typeface="Times New Roman" pitchFamily="2" charset="0"/>
                <a:sym typeface="Symbol" pitchFamily="2" charset="2"/>
              </a:rPr>
              <a:t></a:t>
            </a:r>
            <a:r>
              <a:rPr lang="fr-FR" baseline="30000" dirty="0">
                <a:solidFill>
                  <a:srgbClr val="0070C0"/>
                </a:solidFill>
                <a:latin typeface="Times New Roman" pitchFamily="2" charset="0"/>
                <a:ea typeface="Times New Roman" pitchFamily="2" charset="0"/>
                <a:cs typeface="Times New Roman" pitchFamily="2" charset="0"/>
              </a:rPr>
              <a:t>2</a:t>
            </a:r>
            <a:r>
              <a:rPr lang="fr-FR" baseline="-25000" dirty="0">
                <a:solidFill>
                  <a:srgbClr val="0070C0"/>
                </a:solidFill>
                <a:latin typeface="Times New Roman" pitchFamily="2" charset="0"/>
                <a:ea typeface="Times New Roman" pitchFamily="2" charset="0"/>
                <a:cs typeface="Times New Roman" pitchFamily="2" charset="0"/>
              </a:rPr>
              <a:t>P</a:t>
            </a:r>
            <a:r>
              <a:rPr lang="fr-FR" dirty="0">
                <a:solidFill>
                  <a:srgbClr val="0070C0"/>
                </a:solidFill>
                <a:latin typeface="Times New Roman" pitchFamily="2" charset="0"/>
                <a:ea typeface="Times New Roman" pitchFamily="2" charset="0"/>
                <a:cs typeface="Times New Roman" pitchFamily="2" charset="0"/>
              </a:rPr>
              <a:t>)</a:t>
            </a:r>
            <a:r>
              <a:rPr lang="en-US" dirty="0">
                <a:solidFill>
                  <a:srgbClr val="00B050"/>
                </a:solidFill>
                <a:latin typeface="Times New Roman" pitchFamily="2" charset="0"/>
                <a:ea typeface="Times New Roman" pitchFamily="2" charset="0"/>
                <a:cs typeface="Times New Roman" pitchFamily="2" charset="0"/>
                <a:sym typeface="Symbol" pitchFamily="2" charset="2"/>
              </a:rPr>
              <a:t></a:t>
            </a:r>
            <a:r>
              <a:rPr lang="fr-FR" baseline="-25000" dirty="0">
                <a:solidFill>
                  <a:srgbClr val="00B050"/>
                </a:solidFill>
                <a:latin typeface="Times New Roman" pitchFamily="2" charset="0"/>
                <a:ea typeface="Times New Roman" pitchFamily="2" charset="0"/>
                <a:cs typeface="Times New Roman" pitchFamily="2" charset="0"/>
              </a:rPr>
              <a:t>L  </a:t>
            </a:r>
            <a:r>
              <a:rPr lang="fr-FR" dirty="0">
                <a:solidFill>
                  <a:schemeClr val="bg1"/>
                </a:solidFill>
                <a:latin typeface="Times New Roman" pitchFamily="2" charset="0"/>
                <a:ea typeface="Times New Roman" pitchFamily="2" charset="0"/>
                <a:cs typeface="Times New Roman" pitchFamily="2" charset="0"/>
              </a:rPr>
              <a:t>+ </a:t>
            </a:r>
            <a:r>
              <a:rPr lang="en-US" dirty="0">
                <a:solidFill>
                  <a:srgbClr val="FF0000"/>
                </a:solidFill>
                <a:latin typeface="Times New Roman" pitchFamily="2" charset="0"/>
                <a:ea typeface="Times New Roman" pitchFamily="2" charset="0"/>
                <a:cs typeface="Times New Roman" pitchFamily="2" charset="0"/>
                <a:sym typeface="Symbol" pitchFamily="2" charset="2"/>
              </a:rPr>
              <a:t></a:t>
            </a:r>
            <a:r>
              <a:rPr lang="fr-FR" baseline="30000" dirty="0">
                <a:solidFill>
                  <a:srgbClr val="FF0000"/>
                </a:solidFill>
                <a:latin typeface="Times New Roman" pitchFamily="2" charset="0"/>
                <a:ea typeface="Times New Roman" pitchFamily="2" charset="0"/>
                <a:cs typeface="Times New Roman" pitchFamily="2" charset="0"/>
              </a:rPr>
              <a:t>2</a:t>
            </a:r>
            <a:r>
              <a:rPr lang="fr-FR" baseline="-25000" dirty="0">
                <a:solidFill>
                  <a:srgbClr val="FF0000"/>
                </a:solidFill>
                <a:latin typeface="Times New Roman" pitchFamily="2" charset="0"/>
                <a:ea typeface="Times New Roman" pitchFamily="2" charset="0"/>
                <a:cs typeface="Times New Roman" pitchFamily="2" charset="0"/>
              </a:rPr>
              <a:t>L</a:t>
            </a:r>
            <a:r>
              <a:rPr lang="fr-FR" dirty="0">
                <a:solidFill>
                  <a:srgbClr val="FF0000"/>
                </a:solidFill>
                <a:latin typeface="Times New Roman" pitchFamily="2" charset="0"/>
                <a:ea typeface="Times New Roman" pitchFamily="2" charset="0"/>
                <a:cs typeface="Times New Roman" pitchFamily="2" charset="0"/>
              </a:rPr>
              <a:t>/(</a:t>
            </a:r>
            <a:r>
              <a:rPr lang="en-US" dirty="0">
                <a:solidFill>
                  <a:srgbClr val="FF0000"/>
                </a:solidFill>
                <a:latin typeface="Times New Roman" pitchFamily="2" charset="0"/>
                <a:ea typeface="Times New Roman" pitchFamily="2" charset="0"/>
                <a:cs typeface="Times New Roman" pitchFamily="2" charset="0"/>
                <a:sym typeface="Symbol" pitchFamily="2" charset="2"/>
              </a:rPr>
              <a:t></a:t>
            </a:r>
            <a:r>
              <a:rPr lang="fr-FR" baseline="30000" dirty="0">
                <a:solidFill>
                  <a:srgbClr val="FF0000"/>
                </a:solidFill>
                <a:latin typeface="Times New Roman" pitchFamily="2" charset="0"/>
                <a:ea typeface="Times New Roman" pitchFamily="2" charset="0"/>
                <a:cs typeface="Times New Roman" pitchFamily="2" charset="0"/>
              </a:rPr>
              <a:t>2</a:t>
            </a:r>
            <a:r>
              <a:rPr lang="fr-FR" baseline="-25000" dirty="0">
                <a:solidFill>
                  <a:srgbClr val="FF0000"/>
                </a:solidFill>
                <a:latin typeface="Times New Roman" pitchFamily="2" charset="0"/>
                <a:ea typeface="Times New Roman" pitchFamily="2" charset="0"/>
                <a:cs typeface="Times New Roman" pitchFamily="2" charset="0"/>
              </a:rPr>
              <a:t>L</a:t>
            </a:r>
            <a:r>
              <a:rPr lang="fr-FR" dirty="0">
                <a:solidFill>
                  <a:srgbClr val="FF0000"/>
                </a:solidFill>
                <a:latin typeface="Times New Roman" pitchFamily="2" charset="0"/>
                <a:ea typeface="Times New Roman" pitchFamily="2" charset="0"/>
                <a:cs typeface="Times New Roman" pitchFamily="2" charset="0"/>
              </a:rPr>
              <a:t>+ </a:t>
            </a:r>
            <a:r>
              <a:rPr lang="en-US" dirty="0">
                <a:solidFill>
                  <a:srgbClr val="FF0000"/>
                </a:solidFill>
                <a:latin typeface="Times New Roman" pitchFamily="2" charset="0"/>
                <a:ea typeface="Times New Roman" pitchFamily="2" charset="0"/>
                <a:cs typeface="Times New Roman" pitchFamily="2" charset="0"/>
                <a:sym typeface="Symbol" pitchFamily="2" charset="2"/>
              </a:rPr>
              <a:t></a:t>
            </a:r>
            <a:r>
              <a:rPr lang="fr-FR" baseline="30000" dirty="0">
                <a:solidFill>
                  <a:srgbClr val="FF0000"/>
                </a:solidFill>
                <a:latin typeface="Times New Roman" pitchFamily="2" charset="0"/>
                <a:ea typeface="Times New Roman" pitchFamily="2" charset="0"/>
                <a:cs typeface="Times New Roman" pitchFamily="2" charset="0"/>
              </a:rPr>
              <a:t>2</a:t>
            </a:r>
            <a:r>
              <a:rPr lang="fr-FR" baseline="-25000" dirty="0">
                <a:solidFill>
                  <a:srgbClr val="FF0000"/>
                </a:solidFill>
                <a:latin typeface="Times New Roman" pitchFamily="2" charset="0"/>
                <a:ea typeface="Times New Roman" pitchFamily="2" charset="0"/>
                <a:cs typeface="Times New Roman" pitchFamily="2" charset="0"/>
              </a:rPr>
              <a:t>P</a:t>
            </a:r>
            <a:r>
              <a:rPr lang="fr-FR" dirty="0">
                <a:solidFill>
                  <a:srgbClr val="FF0000"/>
                </a:solidFill>
                <a:latin typeface="Times New Roman" pitchFamily="2" charset="0"/>
                <a:ea typeface="Times New Roman" pitchFamily="2" charset="0"/>
                <a:cs typeface="Times New Roman" pitchFamily="2" charset="0"/>
              </a:rPr>
              <a:t>)</a:t>
            </a:r>
            <a:r>
              <a:rPr lang="en-US" dirty="0">
                <a:solidFill>
                  <a:srgbClr val="FF0000"/>
                </a:solidFill>
                <a:latin typeface="Times New Roman" pitchFamily="2" charset="0"/>
                <a:ea typeface="Times New Roman" pitchFamily="2" charset="0"/>
                <a:cs typeface="Times New Roman" pitchFamily="2" charset="0"/>
                <a:sym typeface="Symbol" pitchFamily="2" charset="2"/>
              </a:rPr>
              <a:t></a:t>
            </a:r>
            <a:r>
              <a:rPr lang="fr-FR" baseline="-25000" dirty="0">
                <a:solidFill>
                  <a:srgbClr val="FF0000"/>
                </a:solidFill>
                <a:latin typeface="Times New Roman" pitchFamily="2" charset="0"/>
                <a:ea typeface="Times New Roman" pitchFamily="2" charset="0"/>
                <a:cs typeface="Times New Roman" pitchFamily="2" charset="0"/>
              </a:rPr>
              <a:t>P </a:t>
            </a:r>
            <a:r>
              <a:rPr lang="en-AU" dirty="0">
                <a:solidFill>
                  <a:srgbClr val="FF0000"/>
                </a:solidFill>
              </a:rPr>
              <a:t> </a:t>
            </a:r>
            <a:endParaRPr lang="en-US" dirty="0">
              <a:solidFill>
                <a:srgbClr val="FF0000"/>
              </a:solidFill>
            </a:endParaRPr>
          </a:p>
        </p:txBody>
      </p:sp>
      <p:sp>
        <p:nvSpPr>
          <p:cNvPr id="7" name="TextBox 6">
            <a:extLst>
              <a:ext uri="{FF2B5EF4-FFF2-40B4-BE49-F238E27FC236}">
                <a16:creationId xmlns:a16="http://schemas.microsoft.com/office/drawing/2014/main" id="{7DDD094B-756A-484E-AF3A-1B29DC9B319E}"/>
              </a:ext>
            </a:extLst>
          </p:cNvPr>
          <p:cNvSpPr txBox="1"/>
          <p:nvPr/>
        </p:nvSpPr>
        <p:spPr>
          <a:xfrm>
            <a:off x="5624185" y="4501537"/>
            <a:ext cx="2530259" cy="369332"/>
          </a:xfrm>
          <a:prstGeom prst="rect">
            <a:avLst/>
          </a:prstGeom>
          <a:noFill/>
        </p:spPr>
        <p:txBody>
          <a:bodyPr wrap="square" rtlCol="0">
            <a:spAutoFit/>
          </a:bodyPr>
          <a:lstStyle/>
          <a:p>
            <a:r>
              <a:rPr lang="en-US" dirty="0">
                <a:solidFill>
                  <a:schemeClr val="bg1"/>
                </a:solidFill>
              </a:rPr>
              <a:t>Y =  </a:t>
            </a:r>
            <a:r>
              <a:rPr lang="en-US" dirty="0">
                <a:solidFill>
                  <a:srgbClr val="0070C0"/>
                </a:solidFill>
              </a:rPr>
              <a:t>slope </a:t>
            </a:r>
            <a:r>
              <a:rPr lang="en-US" dirty="0">
                <a:solidFill>
                  <a:schemeClr val="bg1"/>
                </a:solidFill>
              </a:rPr>
              <a:t>. </a:t>
            </a:r>
            <a:r>
              <a:rPr lang="en-US" dirty="0">
                <a:solidFill>
                  <a:srgbClr val="00B050"/>
                </a:solidFill>
              </a:rPr>
              <a:t>X</a:t>
            </a:r>
            <a:r>
              <a:rPr lang="en-US" dirty="0">
                <a:solidFill>
                  <a:schemeClr val="bg1"/>
                </a:solidFill>
              </a:rPr>
              <a:t> +</a:t>
            </a:r>
            <a:r>
              <a:rPr lang="en-US" dirty="0">
                <a:solidFill>
                  <a:srgbClr val="FF0000"/>
                </a:solidFill>
              </a:rPr>
              <a:t> Intercept</a:t>
            </a:r>
          </a:p>
        </p:txBody>
      </p:sp>
      <p:cxnSp>
        <p:nvCxnSpPr>
          <p:cNvPr id="9" name="Straight Arrow Connector 8">
            <a:extLst>
              <a:ext uri="{FF2B5EF4-FFF2-40B4-BE49-F238E27FC236}">
                <a16:creationId xmlns:a16="http://schemas.microsoft.com/office/drawing/2014/main" id="{F42D2945-F0BD-FD4A-BF00-B8457F4F450D}"/>
              </a:ext>
            </a:extLst>
          </p:cNvPr>
          <p:cNvCxnSpPr/>
          <p:nvPr/>
        </p:nvCxnSpPr>
        <p:spPr>
          <a:xfrm flipV="1">
            <a:off x="7139836" y="4001972"/>
            <a:ext cx="288098" cy="499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347CF2-35EA-7443-910B-2DB5306BFE07}"/>
              </a:ext>
            </a:extLst>
          </p:cNvPr>
          <p:cNvCxnSpPr/>
          <p:nvPr/>
        </p:nvCxnSpPr>
        <p:spPr>
          <a:xfrm flipV="1">
            <a:off x="6400800" y="4001972"/>
            <a:ext cx="275571" cy="499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E9348DA-FC3C-1E4C-BD08-007EA68973C2}"/>
              </a:ext>
            </a:extLst>
          </p:cNvPr>
          <p:cNvCxnSpPr/>
          <p:nvPr/>
        </p:nvCxnSpPr>
        <p:spPr>
          <a:xfrm flipH="1" flipV="1">
            <a:off x="5887233" y="4001972"/>
            <a:ext cx="263046" cy="499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Content Placeholder 5">
            <a:extLst>
              <a:ext uri="{FF2B5EF4-FFF2-40B4-BE49-F238E27FC236}">
                <a16:creationId xmlns:a16="http://schemas.microsoft.com/office/drawing/2014/main" id="{A59F7785-3F06-DF4D-8092-308EFA009BAF}"/>
              </a:ext>
            </a:extLst>
          </p:cNvPr>
          <p:cNvPicPr>
            <a:picLocks noChangeAspect="1"/>
          </p:cNvPicPr>
          <p:nvPr/>
        </p:nvPicPr>
        <p:blipFill>
          <a:blip r:embed="rId4"/>
          <a:stretch>
            <a:fillRect/>
          </a:stretch>
        </p:blipFill>
        <p:spPr>
          <a:xfrm>
            <a:off x="4783248" y="2520241"/>
            <a:ext cx="3510673" cy="688844"/>
          </a:xfrm>
          <a:prstGeom prst="rect">
            <a:avLst/>
          </a:prstGeom>
        </p:spPr>
      </p:pic>
      <p:sp>
        <p:nvSpPr>
          <p:cNvPr id="15" name="TextBox 14">
            <a:extLst>
              <a:ext uri="{FF2B5EF4-FFF2-40B4-BE49-F238E27FC236}">
                <a16:creationId xmlns:a16="http://schemas.microsoft.com/office/drawing/2014/main" id="{95F7B4A8-74C9-CC40-A40C-28560FC84044}"/>
              </a:ext>
            </a:extLst>
          </p:cNvPr>
          <p:cNvSpPr txBox="1"/>
          <p:nvPr/>
        </p:nvSpPr>
        <p:spPr>
          <a:xfrm>
            <a:off x="4055866" y="3352642"/>
            <a:ext cx="4478534" cy="276999"/>
          </a:xfrm>
          <a:prstGeom prst="rect">
            <a:avLst/>
          </a:prstGeom>
          <a:noFill/>
        </p:spPr>
        <p:txBody>
          <a:bodyPr wrap="none" rtlCol="0">
            <a:spAutoFit/>
          </a:bodyPr>
          <a:lstStyle/>
          <a:p>
            <a:r>
              <a:rPr lang="en-US" sz="1200" dirty="0">
                <a:solidFill>
                  <a:schemeClr val="bg1"/>
                </a:solidFill>
              </a:rPr>
              <a:t>For each  distribution apply a normal distribution and differentiate to arrive at:</a:t>
            </a:r>
          </a:p>
        </p:txBody>
      </p:sp>
      <p:sp>
        <p:nvSpPr>
          <p:cNvPr id="16" name="TextBox 15">
            <a:extLst>
              <a:ext uri="{FF2B5EF4-FFF2-40B4-BE49-F238E27FC236}">
                <a16:creationId xmlns:a16="http://schemas.microsoft.com/office/drawing/2014/main" id="{AB329FDF-61E2-3149-9A1B-2EA78ED4FD50}"/>
              </a:ext>
            </a:extLst>
          </p:cNvPr>
          <p:cNvSpPr txBox="1"/>
          <p:nvPr/>
        </p:nvSpPr>
        <p:spPr>
          <a:xfrm>
            <a:off x="3231715" y="5210827"/>
            <a:ext cx="2191049" cy="369332"/>
          </a:xfrm>
          <a:prstGeom prst="rect">
            <a:avLst/>
          </a:prstGeom>
          <a:noFill/>
        </p:spPr>
        <p:txBody>
          <a:bodyPr wrap="none" rtlCol="0">
            <a:spAutoFit/>
          </a:bodyPr>
          <a:lstStyle/>
          <a:p>
            <a:r>
              <a:rPr lang="en-US" dirty="0">
                <a:solidFill>
                  <a:schemeClr val="bg1"/>
                </a:solidFill>
                <a:sym typeface="Symbol" pitchFamily="2" charset="2"/>
              </a:rPr>
              <a:t></a:t>
            </a:r>
            <a:r>
              <a:rPr lang="fr-FR" baseline="-25000" dirty="0">
                <a:solidFill>
                  <a:schemeClr val="bg1"/>
                </a:solidFill>
              </a:rPr>
              <a:t>P </a:t>
            </a:r>
            <a:r>
              <a:rPr lang="en-US" dirty="0">
                <a:solidFill>
                  <a:schemeClr val="bg1"/>
                </a:solidFill>
              </a:rPr>
              <a:t>= Intercept/(1- slope)</a:t>
            </a:r>
          </a:p>
        </p:txBody>
      </p:sp>
      <p:sp>
        <p:nvSpPr>
          <p:cNvPr id="17" name="TextBox 16">
            <a:extLst>
              <a:ext uri="{FF2B5EF4-FFF2-40B4-BE49-F238E27FC236}">
                <a16:creationId xmlns:a16="http://schemas.microsoft.com/office/drawing/2014/main" id="{895AC34E-0CCD-DA49-B66F-12A341FB2394}"/>
              </a:ext>
            </a:extLst>
          </p:cNvPr>
          <p:cNvSpPr txBox="1"/>
          <p:nvPr/>
        </p:nvSpPr>
        <p:spPr>
          <a:xfrm>
            <a:off x="2277474" y="4867343"/>
            <a:ext cx="2036070" cy="369332"/>
          </a:xfrm>
          <a:prstGeom prst="rect">
            <a:avLst/>
          </a:prstGeom>
          <a:noFill/>
        </p:spPr>
        <p:txBody>
          <a:bodyPr wrap="none" rtlCol="0">
            <a:spAutoFit/>
          </a:bodyPr>
          <a:lstStyle/>
          <a:p>
            <a:r>
              <a:rPr lang="en-US" dirty="0">
                <a:solidFill>
                  <a:schemeClr val="bg1"/>
                </a:solidFill>
              </a:rPr>
              <a:t>Subject’s Prior Mean :</a:t>
            </a:r>
          </a:p>
        </p:txBody>
      </p:sp>
      <p:sp>
        <p:nvSpPr>
          <p:cNvPr id="18" name="TextBox 17">
            <a:extLst>
              <a:ext uri="{FF2B5EF4-FFF2-40B4-BE49-F238E27FC236}">
                <a16:creationId xmlns:a16="http://schemas.microsoft.com/office/drawing/2014/main" id="{90AA923D-B3D2-694D-ADDC-C896617B614F}"/>
              </a:ext>
            </a:extLst>
          </p:cNvPr>
          <p:cNvSpPr txBox="1"/>
          <p:nvPr/>
        </p:nvSpPr>
        <p:spPr>
          <a:xfrm>
            <a:off x="2277474" y="5738977"/>
            <a:ext cx="2296334" cy="369332"/>
          </a:xfrm>
          <a:prstGeom prst="rect">
            <a:avLst/>
          </a:prstGeom>
          <a:noFill/>
        </p:spPr>
        <p:txBody>
          <a:bodyPr wrap="none" rtlCol="0">
            <a:spAutoFit/>
          </a:bodyPr>
          <a:lstStyle/>
          <a:p>
            <a:r>
              <a:rPr lang="en-US" dirty="0">
                <a:solidFill>
                  <a:schemeClr val="bg1"/>
                </a:solidFill>
              </a:rPr>
              <a:t>Subject’s Prior Variance :</a:t>
            </a:r>
          </a:p>
        </p:txBody>
      </p:sp>
      <p:pic>
        <p:nvPicPr>
          <p:cNvPr id="20" name="Picture 19">
            <a:extLst>
              <a:ext uri="{FF2B5EF4-FFF2-40B4-BE49-F238E27FC236}">
                <a16:creationId xmlns:a16="http://schemas.microsoft.com/office/drawing/2014/main" id="{4162D732-C7F7-3041-812F-2376879FDA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0578" y="1317907"/>
            <a:ext cx="2071334" cy="863411"/>
          </a:xfrm>
          <a:prstGeom prst="rect">
            <a:avLst/>
          </a:prstGeom>
        </p:spPr>
      </p:pic>
      <p:sp>
        <p:nvSpPr>
          <p:cNvPr id="23" name="Rectangle 22">
            <a:extLst>
              <a:ext uri="{FF2B5EF4-FFF2-40B4-BE49-F238E27FC236}">
                <a16:creationId xmlns:a16="http://schemas.microsoft.com/office/drawing/2014/main" id="{8543E4D6-A6E3-B243-8958-1B71D42E5D6A}"/>
              </a:ext>
            </a:extLst>
          </p:cNvPr>
          <p:cNvSpPr/>
          <p:nvPr/>
        </p:nvSpPr>
        <p:spPr>
          <a:xfrm>
            <a:off x="3231715" y="6005214"/>
            <a:ext cx="2790316" cy="369332"/>
          </a:xfrm>
          <a:prstGeom prst="rect">
            <a:avLst/>
          </a:prstGeom>
        </p:spPr>
        <p:txBody>
          <a:bodyPr wrap="none">
            <a:spAutoFit/>
          </a:bodyPr>
          <a:lstStyle/>
          <a:p>
            <a:r>
              <a:rPr lang="en-US" dirty="0">
                <a:solidFill>
                  <a:schemeClr val="bg1"/>
                </a:solidFill>
                <a:latin typeface="Times New Roman" pitchFamily="2" charset="0"/>
                <a:ea typeface="Times New Roman" pitchFamily="2" charset="0"/>
                <a:cs typeface="Times New Roman" pitchFamily="2" charset="0"/>
                <a:sym typeface="Symbol" pitchFamily="2" charset="2"/>
              </a:rPr>
              <a:t></a:t>
            </a:r>
            <a:r>
              <a:rPr lang="fr-FR" baseline="30000" dirty="0">
                <a:solidFill>
                  <a:schemeClr val="bg1"/>
                </a:solidFill>
                <a:latin typeface="Times New Roman" pitchFamily="2" charset="0"/>
                <a:ea typeface="Times New Roman" pitchFamily="2" charset="0"/>
                <a:cs typeface="Times New Roman" pitchFamily="2" charset="0"/>
              </a:rPr>
              <a:t>2</a:t>
            </a:r>
            <a:r>
              <a:rPr lang="fr-FR" baseline="-25000" dirty="0">
                <a:solidFill>
                  <a:schemeClr val="bg1"/>
                </a:solidFill>
                <a:latin typeface="Times New Roman" pitchFamily="2" charset="0"/>
                <a:ea typeface="Times New Roman" pitchFamily="2" charset="0"/>
                <a:cs typeface="Times New Roman" pitchFamily="2" charset="0"/>
              </a:rPr>
              <a:t>P  </a:t>
            </a:r>
            <a:r>
              <a:rPr lang="fr-FR" dirty="0">
                <a:solidFill>
                  <a:schemeClr val="bg1"/>
                </a:solidFill>
                <a:latin typeface="Times New Roman" pitchFamily="2" charset="0"/>
                <a:ea typeface="Times New Roman" pitchFamily="2" charset="0"/>
                <a:cs typeface="Times New Roman" pitchFamily="2" charset="0"/>
              </a:rPr>
              <a:t>= </a:t>
            </a:r>
            <a:r>
              <a:rPr lang="en-US" dirty="0">
                <a:solidFill>
                  <a:schemeClr val="bg1"/>
                </a:solidFill>
                <a:latin typeface="Times New Roman" pitchFamily="2" charset="0"/>
                <a:ea typeface="Times New Roman" pitchFamily="2" charset="0"/>
                <a:cs typeface="Times New Roman" pitchFamily="2" charset="0"/>
                <a:sym typeface="Symbol" pitchFamily="2" charset="2"/>
              </a:rPr>
              <a:t></a:t>
            </a:r>
            <a:r>
              <a:rPr lang="fr-FR" baseline="30000" dirty="0">
                <a:solidFill>
                  <a:schemeClr val="bg1"/>
                </a:solidFill>
                <a:latin typeface="Times New Roman" pitchFamily="2" charset="0"/>
                <a:ea typeface="Times New Roman" pitchFamily="2" charset="0"/>
                <a:cs typeface="Times New Roman" pitchFamily="2" charset="0"/>
              </a:rPr>
              <a:t>2</a:t>
            </a:r>
            <a:r>
              <a:rPr lang="fr-FR" baseline="-25000" dirty="0">
                <a:solidFill>
                  <a:schemeClr val="bg1"/>
                </a:solidFill>
                <a:latin typeface="Times New Roman" pitchFamily="2" charset="0"/>
                <a:ea typeface="Times New Roman" pitchFamily="2" charset="0"/>
                <a:cs typeface="Times New Roman" pitchFamily="2" charset="0"/>
              </a:rPr>
              <a:t>L</a:t>
            </a:r>
            <a:r>
              <a:rPr lang="fr-FR" dirty="0">
                <a:solidFill>
                  <a:schemeClr val="bg1"/>
                </a:solidFill>
                <a:latin typeface="Times New Roman" pitchFamily="2" charset="0"/>
                <a:ea typeface="Times New Roman" pitchFamily="2" charset="0"/>
                <a:cs typeface="Times New Roman" pitchFamily="2" charset="0"/>
              </a:rPr>
              <a:t>* </a:t>
            </a:r>
            <a:r>
              <a:rPr lang="en-US" dirty="0">
                <a:solidFill>
                  <a:schemeClr val="bg1"/>
                </a:solidFill>
                <a:latin typeface="Times New Roman" pitchFamily="2" charset="0"/>
                <a:ea typeface="Times New Roman" pitchFamily="2" charset="0"/>
                <a:cs typeface="Times New Roman" pitchFamily="2" charset="0"/>
              </a:rPr>
              <a:t>slope</a:t>
            </a:r>
            <a:r>
              <a:rPr lang="en-US" dirty="0">
                <a:solidFill>
                  <a:schemeClr val="bg1"/>
                </a:solidFill>
              </a:rPr>
              <a:t> / (1- slope)</a:t>
            </a:r>
            <a:r>
              <a:rPr lang="fr-FR" dirty="0">
                <a:solidFill>
                  <a:schemeClr val="bg1"/>
                </a:solidFill>
                <a:latin typeface="Times New Roman" pitchFamily="2" charset="0"/>
                <a:ea typeface="Times New Roman" pitchFamily="2" charset="0"/>
                <a:cs typeface="Times New Roman" pitchFamily="2" charset="0"/>
              </a:rPr>
              <a:t>  </a:t>
            </a:r>
            <a:endParaRPr lang="en-US" dirty="0">
              <a:solidFill>
                <a:schemeClr val="bg1"/>
              </a:solidFill>
            </a:endParaRPr>
          </a:p>
        </p:txBody>
      </p:sp>
      <p:sp>
        <p:nvSpPr>
          <p:cNvPr id="24" name="TextBox 23">
            <a:extLst>
              <a:ext uri="{FF2B5EF4-FFF2-40B4-BE49-F238E27FC236}">
                <a16:creationId xmlns:a16="http://schemas.microsoft.com/office/drawing/2014/main" id="{C5B68DE1-0B9B-BE48-9BCE-7D61DEA49FE9}"/>
              </a:ext>
            </a:extLst>
          </p:cNvPr>
          <p:cNvSpPr txBox="1"/>
          <p:nvPr/>
        </p:nvSpPr>
        <p:spPr>
          <a:xfrm>
            <a:off x="2859235" y="6379475"/>
            <a:ext cx="2908617" cy="307777"/>
          </a:xfrm>
          <a:prstGeom prst="rect">
            <a:avLst/>
          </a:prstGeom>
          <a:noFill/>
        </p:spPr>
        <p:txBody>
          <a:bodyPr wrap="none" rtlCol="0">
            <a:spAutoFit/>
          </a:bodyPr>
          <a:lstStyle/>
          <a:p>
            <a:r>
              <a:rPr lang="en-US" sz="1400" dirty="0">
                <a:solidFill>
                  <a:schemeClr val="bg1"/>
                </a:solidFill>
              </a:rPr>
              <a:t>Assume </a:t>
            </a:r>
            <a:r>
              <a:rPr lang="en-US" sz="1400" dirty="0">
                <a:solidFill>
                  <a:schemeClr val="bg1"/>
                </a:solidFill>
                <a:latin typeface="Times New Roman" pitchFamily="2" charset="0"/>
                <a:ea typeface="Times New Roman" pitchFamily="2" charset="0"/>
                <a:cs typeface="Times New Roman" pitchFamily="2" charset="0"/>
                <a:sym typeface="Symbol" pitchFamily="2" charset="2"/>
              </a:rPr>
              <a:t></a:t>
            </a:r>
            <a:r>
              <a:rPr lang="fr-FR" sz="1400" baseline="30000" dirty="0">
                <a:solidFill>
                  <a:schemeClr val="bg1"/>
                </a:solidFill>
                <a:latin typeface="Times New Roman" pitchFamily="2" charset="0"/>
                <a:ea typeface="Times New Roman" pitchFamily="2" charset="0"/>
                <a:cs typeface="Times New Roman" pitchFamily="2" charset="0"/>
              </a:rPr>
              <a:t>2</a:t>
            </a:r>
            <a:r>
              <a:rPr lang="fr-FR" sz="1400" baseline="-25000" dirty="0">
                <a:solidFill>
                  <a:schemeClr val="bg1"/>
                </a:solidFill>
                <a:latin typeface="Times New Roman" pitchFamily="2" charset="0"/>
                <a:ea typeface="Times New Roman" pitchFamily="2" charset="0"/>
                <a:cs typeface="Times New Roman" pitchFamily="2" charset="0"/>
              </a:rPr>
              <a:t>L  </a:t>
            </a:r>
            <a:r>
              <a:rPr lang="fr-FR" sz="1400" dirty="0">
                <a:solidFill>
                  <a:schemeClr val="bg1"/>
                </a:solidFill>
                <a:latin typeface="Times New Roman" pitchFamily="2" charset="0"/>
                <a:ea typeface="Times New Roman" pitchFamily="2" charset="0"/>
                <a:cs typeface="Times New Roman" pitchFamily="2" charset="0"/>
              </a:rPr>
              <a:t>= true likelihood variance</a:t>
            </a:r>
            <a:endParaRPr lang="en-US" sz="1400" dirty="0">
              <a:solidFill>
                <a:schemeClr val="bg1"/>
              </a:solidFill>
            </a:endParaRPr>
          </a:p>
        </p:txBody>
      </p:sp>
    </p:spTree>
    <p:extLst>
      <p:ext uri="{BB962C8B-B14F-4D97-AF65-F5344CB8AC3E}">
        <p14:creationId xmlns:p14="http://schemas.microsoft.com/office/powerpoint/2010/main" val="32740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7" grpId="0"/>
      <p:bldP spid="18"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BC1AEA-0052-294A-A9BB-7ECEA3DCD287}"/>
              </a:ext>
            </a:extLst>
          </p:cNvPr>
          <p:cNvSpPr>
            <a:spLocks noGrp="1"/>
          </p:cNvSpPr>
          <p:nvPr>
            <p:ph type="sldNum" sz="quarter" idx="12"/>
          </p:nvPr>
        </p:nvSpPr>
        <p:spPr/>
        <p:txBody>
          <a:bodyPr/>
          <a:lstStyle/>
          <a:p>
            <a:fld id="{39C1FE27-065A-134B-B8FA-80AF2DF9353C}" type="slidenum">
              <a:rPr lang="en-US" smtClean="0"/>
              <a:t>26</a:t>
            </a:fld>
            <a:endParaRPr lang="en-US" dirty="0"/>
          </a:p>
        </p:txBody>
      </p:sp>
      <p:sp>
        <p:nvSpPr>
          <p:cNvPr id="7" name="Title 1">
            <a:extLst>
              <a:ext uri="{FF2B5EF4-FFF2-40B4-BE49-F238E27FC236}">
                <a16:creationId xmlns:a16="http://schemas.microsoft.com/office/drawing/2014/main" id="{005CD8A1-54B2-8546-9AA6-433619ABE19E}"/>
              </a:ext>
            </a:extLst>
          </p:cNvPr>
          <p:cNvSpPr>
            <a:spLocks noGrp="1"/>
          </p:cNvSpPr>
          <p:nvPr>
            <p:ph type="title"/>
          </p:nvPr>
        </p:nvSpPr>
        <p:spPr>
          <a:xfrm>
            <a:off x="609600" y="222657"/>
            <a:ext cx="7924800" cy="928689"/>
          </a:xfrm>
        </p:spPr>
        <p:txBody>
          <a:bodyPr/>
          <a:lstStyle/>
          <a:p>
            <a:r>
              <a:rPr lang="en-AU" dirty="0"/>
              <a:t>OPTIMAL Prior Variance</a:t>
            </a:r>
          </a:p>
        </p:txBody>
      </p:sp>
      <p:grpSp>
        <p:nvGrpSpPr>
          <p:cNvPr id="8" name="Group 7">
            <a:extLst>
              <a:ext uri="{FF2B5EF4-FFF2-40B4-BE49-F238E27FC236}">
                <a16:creationId xmlns:a16="http://schemas.microsoft.com/office/drawing/2014/main" id="{9D96F202-1B42-044F-B95B-5B4CE91B790E}"/>
              </a:ext>
            </a:extLst>
          </p:cNvPr>
          <p:cNvGrpSpPr/>
          <p:nvPr/>
        </p:nvGrpSpPr>
        <p:grpSpPr>
          <a:xfrm>
            <a:off x="7138339" y="120351"/>
            <a:ext cx="1904597" cy="1528385"/>
            <a:chOff x="2381459" y="1215395"/>
            <a:chExt cx="5073996" cy="4411682"/>
          </a:xfrm>
        </p:grpSpPr>
        <p:pic>
          <p:nvPicPr>
            <p:cNvPr id="9" name="Picture 8">
              <a:extLst>
                <a:ext uri="{FF2B5EF4-FFF2-40B4-BE49-F238E27FC236}">
                  <a16:creationId xmlns:a16="http://schemas.microsoft.com/office/drawing/2014/main" id="{C0D634D9-70B2-E34B-BA4D-28E8448239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1459" y="1215395"/>
              <a:ext cx="5073996" cy="4411682"/>
            </a:xfrm>
            <a:prstGeom prst="rect">
              <a:avLst/>
            </a:prstGeom>
          </p:spPr>
        </p:pic>
        <p:sp>
          <p:nvSpPr>
            <p:cNvPr id="10" name="Rectangle 9">
              <a:extLst>
                <a:ext uri="{FF2B5EF4-FFF2-40B4-BE49-F238E27FC236}">
                  <a16:creationId xmlns:a16="http://schemas.microsoft.com/office/drawing/2014/main" id="{193B0A27-60C4-D64E-952F-77721EF8DAE2}"/>
                </a:ext>
              </a:extLst>
            </p:cNvPr>
            <p:cNvSpPr/>
            <p:nvPr/>
          </p:nvSpPr>
          <p:spPr>
            <a:xfrm>
              <a:off x="3405352" y="2270235"/>
              <a:ext cx="1024759" cy="8671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N</a:t>
              </a:r>
            </a:p>
          </p:txBody>
        </p:sp>
        <p:sp>
          <p:nvSpPr>
            <p:cNvPr id="11" name="Rectangle 10">
              <a:extLst>
                <a:ext uri="{FF2B5EF4-FFF2-40B4-BE49-F238E27FC236}">
                  <a16:creationId xmlns:a16="http://schemas.microsoft.com/office/drawing/2014/main" id="{0CA90720-5E9C-A34C-A4E1-6992BA4F00E4}"/>
                </a:ext>
              </a:extLst>
            </p:cNvPr>
            <p:cNvSpPr/>
            <p:nvPr/>
          </p:nvSpPr>
          <p:spPr>
            <a:xfrm>
              <a:off x="4682362" y="2270235"/>
              <a:ext cx="1024759" cy="867104"/>
            </a:xfrm>
            <a:prstGeom prst="rect">
              <a:avLst/>
            </a:prstGeom>
            <a:solidFill>
              <a:srgbClr val="59595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N</a:t>
              </a:r>
              <a:r>
                <a:rPr lang="en-AU" sz="800" dirty="0"/>
                <a:t>L</a:t>
              </a:r>
              <a:r>
                <a:rPr lang="en-AU" sz="800" baseline="-25000" dirty="0"/>
                <a:t>W</a:t>
              </a:r>
            </a:p>
          </p:txBody>
        </p:sp>
        <p:sp>
          <p:nvSpPr>
            <p:cNvPr id="12" name="Rectangle 11">
              <a:extLst>
                <a:ext uri="{FF2B5EF4-FFF2-40B4-BE49-F238E27FC236}">
                  <a16:creationId xmlns:a16="http://schemas.microsoft.com/office/drawing/2014/main" id="{F219EA83-4213-5140-A468-A7A0AF1061E8}"/>
                </a:ext>
              </a:extLst>
            </p:cNvPr>
            <p:cNvSpPr/>
            <p:nvPr/>
          </p:nvSpPr>
          <p:spPr>
            <a:xfrm>
              <a:off x="3405351" y="3458990"/>
              <a:ext cx="1024759" cy="867104"/>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N</a:t>
              </a:r>
            </a:p>
          </p:txBody>
        </p:sp>
        <p:sp>
          <p:nvSpPr>
            <p:cNvPr id="13" name="Rectangle 12">
              <a:extLst>
                <a:ext uri="{FF2B5EF4-FFF2-40B4-BE49-F238E27FC236}">
                  <a16:creationId xmlns:a16="http://schemas.microsoft.com/office/drawing/2014/main" id="{D2C79ACC-A8B3-F24A-94E8-4EF88385AE59}"/>
                </a:ext>
              </a:extLst>
            </p:cNvPr>
            <p:cNvSpPr/>
            <p:nvPr/>
          </p:nvSpPr>
          <p:spPr>
            <a:xfrm>
              <a:off x="4698126" y="3458990"/>
              <a:ext cx="1024759" cy="867104"/>
            </a:xfrm>
            <a:prstGeom prst="rect">
              <a:avLst/>
            </a:prstGeom>
            <a:solidFill>
              <a:srgbClr val="FD882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P</a:t>
              </a:r>
              <a:r>
                <a:rPr lang="en-AU" sz="800" baseline="-25000" dirty="0"/>
                <a:t>w</a:t>
              </a:r>
              <a:r>
                <a:rPr lang="en-AU" sz="800" dirty="0"/>
                <a:t>L</a:t>
              </a:r>
              <a:r>
                <a:rPr lang="en-AU" sz="800" baseline="-25000" dirty="0"/>
                <a:t>w</a:t>
              </a:r>
            </a:p>
          </p:txBody>
        </p:sp>
      </p:grpSp>
      <p:pic>
        <p:nvPicPr>
          <p:cNvPr id="14" name="Picture 13">
            <a:extLst>
              <a:ext uri="{FF2B5EF4-FFF2-40B4-BE49-F238E27FC236}">
                <a16:creationId xmlns:a16="http://schemas.microsoft.com/office/drawing/2014/main" id="{289E1E41-B5E6-DF4B-9997-7F14E6604484}"/>
              </a:ext>
            </a:extLst>
          </p:cNvPr>
          <p:cNvPicPr>
            <a:picLocks noChangeAspect="1"/>
          </p:cNvPicPr>
          <p:nvPr/>
        </p:nvPicPr>
        <p:blipFill>
          <a:blip r:embed="rId4"/>
          <a:stretch>
            <a:fillRect/>
          </a:stretch>
        </p:blipFill>
        <p:spPr>
          <a:xfrm>
            <a:off x="463991" y="1537356"/>
            <a:ext cx="7912100" cy="4546600"/>
          </a:xfrm>
          <a:prstGeom prst="rect">
            <a:avLst/>
          </a:prstGeom>
        </p:spPr>
      </p:pic>
    </p:spTree>
    <p:extLst>
      <p:ext uri="{BB962C8B-B14F-4D97-AF65-F5344CB8AC3E}">
        <p14:creationId xmlns:p14="http://schemas.microsoft.com/office/powerpoint/2010/main" val="3153760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C956-D210-CC49-A773-F9348320272D}"/>
              </a:ext>
            </a:extLst>
          </p:cNvPr>
          <p:cNvSpPr>
            <a:spLocks noGrp="1"/>
          </p:cNvSpPr>
          <p:nvPr>
            <p:ph type="title"/>
          </p:nvPr>
        </p:nvSpPr>
        <p:spPr>
          <a:xfrm>
            <a:off x="185597" y="186715"/>
            <a:ext cx="7924800" cy="780439"/>
          </a:xfrm>
        </p:spPr>
        <p:txBody>
          <a:bodyPr/>
          <a:lstStyle/>
          <a:p>
            <a:r>
              <a:rPr lang="en-AU" dirty="0"/>
              <a:t>Errors on Likelihood Task</a:t>
            </a:r>
          </a:p>
        </p:txBody>
      </p:sp>
      <p:sp>
        <p:nvSpPr>
          <p:cNvPr id="4" name="Slide Number Placeholder 3">
            <a:extLst>
              <a:ext uri="{FF2B5EF4-FFF2-40B4-BE49-F238E27FC236}">
                <a16:creationId xmlns:a16="http://schemas.microsoft.com/office/drawing/2014/main" id="{9FC8A396-1E65-354F-957A-EC07DDA1667C}"/>
              </a:ext>
            </a:extLst>
          </p:cNvPr>
          <p:cNvSpPr>
            <a:spLocks noGrp="1"/>
          </p:cNvSpPr>
          <p:nvPr>
            <p:ph type="sldNum" sz="quarter" idx="12"/>
          </p:nvPr>
        </p:nvSpPr>
        <p:spPr/>
        <p:txBody>
          <a:bodyPr/>
          <a:lstStyle/>
          <a:p>
            <a:fld id="{39C1FE27-065A-134B-B8FA-80AF2DF9353C}" type="slidenum">
              <a:rPr lang="en-US" smtClean="0"/>
              <a:t>27</a:t>
            </a:fld>
            <a:endParaRPr lang="en-US" dirty="0"/>
          </a:p>
        </p:txBody>
      </p:sp>
      <p:pic>
        <p:nvPicPr>
          <p:cNvPr id="10" name="Picture 9">
            <a:extLst>
              <a:ext uri="{FF2B5EF4-FFF2-40B4-BE49-F238E27FC236}">
                <a16:creationId xmlns:a16="http://schemas.microsoft.com/office/drawing/2014/main" id="{1DA30996-AE19-FE4A-9B19-C934A9E19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71" y="1894641"/>
            <a:ext cx="4146900" cy="3996205"/>
          </a:xfrm>
          <a:prstGeom prst="rect">
            <a:avLst/>
          </a:prstGeom>
        </p:spPr>
      </p:pic>
      <p:sp>
        <p:nvSpPr>
          <p:cNvPr id="12" name="TextBox 11">
            <a:extLst>
              <a:ext uri="{FF2B5EF4-FFF2-40B4-BE49-F238E27FC236}">
                <a16:creationId xmlns:a16="http://schemas.microsoft.com/office/drawing/2014/main" id="{1B2316CA-4E45-CF4C-92AE-C83B640A39D1}"/>
              </a:ext>
            </a:extLst>
          </p:cNvPr>
          <p:cNvSpPr txBox="1"/>
          <p:nvPr/>
        </p:nvSpPr>
        <p:spPr>
          <a:xfrm>
            <a:off x="1969477" y="1432833"/>
            <a:ext cx="1701107" cy="369332"/>
          </a:xfrm>
          <a:prstGeom prst="rect">
            <a:avLst/>
          </a:prstGeom>
          <a:noFill/>
        </p:spPr>
        <p:txBody>
          <a:bodyPr wrap="none" rtlCol="0">
            <a:spAutoFit/>
          </a:bodyPr>
          <a:lstStyle/>
          <a:p>
            <a:r>
              <a:rPr lang="en-AU" dirty="0"/>
              <a:t>Narrow Likelihood</a:t>
            </a:r>
          </a:p>
        </p:txBody>
      </p:sp>
      <p:sp>
        <p:nvSpPr>
          <p:cNvPr id="13" name="TextBox 12">
            <a:extLst>
              <a:ext uri="{FF2B5EF4-FFF2-40B4-BE49-F238E27FC236}">
                <a16:creationId xmlns:a16="http://schemas.microsoft.com/office/drawing/2014/main" id="{95F13C98-5665-6E47-A7BF-BBDB50B58E9C}"/>
              </a:ext>
            </a:extLst>
          </p:cNvPr>
          <p:cNvSpPr txBox="1"/>
          <p:nvPr/>
        </p:nvSpPr>
        <p:spPr>
          <a:xfrm>
            <a:off x="6342216" y="1432833"/>
            <a:ext cx="1523174" cy="369332"/>
          </a:xfrm>
          <a:prstGeom prst="rect">
            <a:avLst/>
          </a:prstGeom>
          <a:noFill/>
        </p:spPr>
        <p:txBody>
          <a:bodyPr wrap="none" rtlCol="0">
            <a:spAutoFit/>
          </a:bodyPr>
          <a:lstStyle/>
          <a:p>
            <a:r>
              <a:rPr lang="en-AU" dirty="0"/>
              <a:t>Wide Likelihood</a:t>
            </a:r>
          </a:p>
        </p:txBody>
      </p:sp>
      <p:pic>
        <p:nvPicPr>
          <p:cNvPr id="15" name="Picture 14">
            <a:extLst>
              <a:ext uri="{FF2B5EF4-FFF2-40B4-BE49-F238E27FC236}">
                <a16:creationId xmlns:a16="http://schemas.microsoft.com/office/drawing/2014/main" id="{137C0925-9ADD-8C4B-AC08-120D6B24E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554" y="1894641"/>
            <a:ext cx="4146900" cy="3996205"/>
          </a:xfrm>
          <a:prstGeom prst="rect">
            <a:avLst/>
          </a:prstGeom>
        </p:spPr>
      </p:pic>
      <p:sp>
        <p:nvSpPr>
          <p:cNvPr id="17" name="Text Box 52">
            <a:extLst>
              <a:ext uri="{FF2B5EF4-FFF2-40B4-BE49-F238E27FC236}">
                <a16:creationId xmlns:a16="http://schemas.microsoft.com/office/drawing/2014/main" id="{7F52A4D6-6D6E-1D45-BBDA-062A40027B54}"/>
              </a:ext>
            </a:extLst>
          </p:cNvPr>
          <p:cNvSpPr txBox="1"/>
          <p:nvPr/>
        </p:nvSpPr>
        <p:spPr>
          <a:xfrm>
            <a:off x="3554187" y="2003284"/>
            <a:ext cx="1335552" cy="54644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r</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s</a:t>
            </a:r>
            <a:r>
              <a:rPr lang="en-US" sz="1600" i="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- 0.208</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p</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corr</a:t>
            </a:r>
            <a:r>
              <a:rPr lang="en-US" sz="1600" i="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0.146</a:t>
            </a:r>
            <a:endParaRPr lang="en-AU"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Text Box 53">
            <a:extLst>
              <a:ext uri="{FF2B5EF4-FFF2-40B4-BE49-F238E27FC236}">
                <a16:creationId xmlns:a16="http://schemas.microsoft.com/office/drawing/2014/main" id="{481C2D77-DB90-554D-95E6-4AAEF2A47A91}"/>
              </a:ext>
            </a:extLst>
          </p:cNvPr>
          <p:cNvSpPr txBox="1"/>
          <p:nvPr/>
        </p:nvSpPr>
        <p:spPr>
          <a:xfrm>
            <a:off x="7758164" y="2070087"/>
            <a:ext cx="1335552" cy="54644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r</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s</a:t>
            </a:r>
            <a:r>
              <a:rPr lang="en-US" sz="1600" i="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- 0.292</a:t>
            </a:r>
            <a:endParaRPr lang="en-AU" sz="16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US" sz="1600" i="1" dirty="0" err="1">
                <a:effectLst/>
                <a:latin typeface="Calibri" panose="020F0502020204030204" pitchFamily="34" charset="0"/>
                <a:ea typeface="Calibri" panose="020F0502020204030204" pitchFamily="34" charset="0"/>
                <a:cs typeface="Arial" panose="020B0604020202020204" pitchFamily="34" charset="0"/>
              </a:rPr>
              <a:t>p</a:t>
            </a:r>
            <a:r>
              <a:rPr lang="en-US" sz="1600" i="1" baseline="-25000" dirty="0" err="1">
                <a:effectLst/>
                <a:latin typeface="Calibri" panose="020F0502020204030204" pitchFamily="34" charset="0"/>
                <a:ea typeface="Calibri" panose="020F0502020204030204" pitchFamily="34" charset="0"/>
                <a:cs typeface="Arial" panose="020B0604020202020204" pitchFamily="34" charset="0"/>
              </a:rPr>
              <a:t>corr</a:t>
            </a:r>
            <a:r>
              <a:rPr lang="en-US" sz="1600" i="1" dirty="0">
                <a:effectLst/>
                <a:latin typeface="Calibri" panose="020F0502020204030204" pitchFamily="34" charset="0"/>
                <a:ea typeface="Calibri" panose="020F0502020204030204" pitchFamily="34" charset="0"/>
                <a:cs typeface="Arial" panose="020B0604020202020204" pitchFamily="34" charset="0"/>
              </a:rPr>
              <a:t> </a:t>
            </a:r>
            <a:r>
              <a:rPr lang="en-US" sz="1600" dirty="0">
                <a:effectLst/>
                <a:latin typeface="Calibri" panose="020F0502020204030204" pitchFamily="34" charset="0"/>
                <a:ea typeface="Calibri" panose="020F0502020204030204" pitchFamily="34" charset="0"/>
                <a:cs typeface="Arial" panose="020B0604020202020204" pitchFamily="34" charset="0"/>
              </a:rPr>
              <a:t>= 0.024*</a:t>
            </a:r>
            <a:endParaRPr lang="en-AU"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52158F1-C390-BD4B-97D2-4B27011CB662}"/>
              </a:ext>
            </a:extLst>
          </p:cNvPr>
          <p:cNvSpPr txBox="1"/>
          <p:nvPr/>
        </p:nvSpPr>
        <p:spPr>
          <a:xfrm>
            <a:off x="1021186" y="6251244"/>
            <a:ext cx="2533001" cy="369332"/>
          </a:xfrm>
          <a:prstGeom prst="rect">
            <a:avLst/>
          </a:prstGeom>
          <a:noFill/>
        </p:spPr>
        <p:txBody>
          <a:bodyPr wrap="none" rtlCol="0">
            <a:spAutoFit/>
          </a:bodyPr>
          <a:lstStyle/>
          <a:p>
            <a:r>
              <a:rPr lang="en-AU" dirty="0"/>
              <a:t>No differences in group split</a:t>
            </a:r>
          </a:p>
        </p:txBody>
      </p:sp>
      <p:sp>
        <p:nvSpPr>
          <p:cNvPr id="11" name="TextBox 10">
            <a:extLst>
              <a:ext uri="{FF2B5EF4-FFF2-40B4-BE49-F238E27FC236}">
                <a16:creationId xmlns:a16="http://schemas.microsoft.com/office/drawing/2014/main" id="{613A2BA6-82D1-0548-B4AB-6295F29412D1}"/>
              </a:ext>
            </a:extLst>
          </p:cNvPr>
          <p:cNvSpPr txBox="1"/>
          <p:nvPr/>
        </p:nvSpPr>
        <p:spPr>
          <a:xfrm>
            <a:off x="7938637" y="239884"/>
            <a:ext cx="1019766" cy="646331"/>
          </a:xfrm>
          <a:prstGeom prst="rect">
            <a:avLst/>
          </a:prstGeom>
          <a:noFill/>
        </p:spPr>
        <p:txBody>
          <a:bodyPr wrap="none" rtlCol="0">
            <a:spAutoFit/>
          </a:bodyPr>
          <a:lstStyle/>
          <a:p>
            <a:r>
              <a:rPr lang="en-AU" dirty="0">
                <a:solidFill>
                  <a:srgbClr val="F57770"/>
                </a:solidFill>
              </a:rPr>
              <a:t>NT = 47   </a:t>
            </a:r>
          </a:p>
          <a:p>
            <a:r>
              <a:rPr lang="en-AU" dirty="0">
                <a:solidFill>
                  <a:srgbClr val="1FBFC3"/>
                </a:solidFill>
              </a:rPr>
              <a:t>ASD = 28</a:t>
            </a:r>
          </a:p>
        </p:txBody>
      </p:sp>
    </p:spTree>
    <p:extLst>
      <p:ext uri="{BB962C8B-B14F-4D97-AF65-F5344CB8AC3E}">
        <p14:creationId xmlns:p14="http://schemas.microsoft.com/office/powerpoint/2010/main" val="3608007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BCFA8D-B9F3-A145-8FCE-DA20F041D022}"/>
              </a:ext>
            </a:extLst>
          </p:cNvPr>
          <p:cNvSpPr>
            <a:spLocks noGrp="1"/>
          </p:cNvSpPr>
          <p:nvPr>
            <p:ph type="sldNum" sz="quarter" idx="12"/>
          </p:nvPr>
        </p:nvSpPr>
        <p:spPr/>
        <p:txBody>
          <a:bodyPr/>
          <a:lstStyle/>
          <a:p>
            <a:fld id="{39C1FE27-065A-134B-B8FA-80AF2DF9353C}" type="slidenum">
              <a:rPr lang="en-US" smtClean="0"/>
              <a:t>28</a:t>
            </a:fld>
            <a:endParaRPr lang="en-US" dirty="0"/>
          </a:p>
        </p:txBody>
      </p:sp>
      <p:pic>
        <p:nvPicPr>
          <p:cNvPr id="5" name="Picture 4">
            <a:extLst>
              <a:ext uri="{FF2B5EF4-FFF2-40B4-BE49-F238E27FC236}">
                <a16:creationId xmlns:a16="http://schemas.microsoft.com/office/drawing/2014/main" id="{61B135D9-8498-2C42-ACD5-FCBD38A6A4D9}"/>
              </a:ext>
            </a:extLst>
          </p:cNvPr>
          <p:cNvPicPr>
            <a:picLocks noChangeAspect="1"/>
          </p:cNvPicPr>
          <p:nvPr/>
        </p:nvPicPr>
        <p:blipFill>
          <a:blip r:embed="rId2"/>
          <a:stretch>
            <a:fillRect/>
          </a:stretch>
        </p:blipFill>
        <p:spPr>
          <a:xfrm>
            <a:off x="1620117" y="1249036"/>
            <a:ext cx="6697545" cy="4359928"/>
          </a:xfrm>
          <a:prstGeom prst="rect">
            <a:avLst/>
          </a:prstGeom>
        </p:spPr>
      </p:pic>
    </p:spTree>
    <p:extLst>
      <p:ext uri="{BB962C8B-B14F-4D97-AF65-F5344CB8AC3E}">
        <p14:creationId xmlns:p14="http://schemas.microsoft.com/office/powerpoint/2010/main" val="415375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9B03-D1D1-E34C-849C-37088B92CAFE}"/>
              </a:ext>
            </a:extLst>
          </p:cNvPr>
          <p:cNvSpPr>
            <a:spLocks noGrp="1"/>
          </p:cNvSpPr>
          <p:nvPr>
            <p:ph type="title"/>
          </p:nvPr>
        </p:nvSpPr>
        <p:spPr>
          <a:xfrm>
            <a:off x="146561" y="329650"/>
            <a:ext cx="8707880" cy="486379"/>
          </a:xfrm>
        </p:spPr>
        <p:txBody>
          <a:bodyPr/>
          <a:lstStyle/>
          <a:p>
            <a:r>
              <a:rPr lang="en-US" dirty="0"/>
              <a:t>Bayesian Models of Sensory learning IN ASD:</a:t>
            </a:r>
          </a:p>
        </p:txBody>
      </p:sp>
      <p:sp>
        <p:nvSpPr>
          <p:cNvPr id="14" name="TextBox 13">
            <a:extLst>
              <a:ext uri="{FF2B5EF4-FFF2-40B4-BE49-F238E27FC236}">
                <a16:creationId xmlns:a16="http://schemas.microsoft.com/office/drawing/2014/main" id="{F798DC92-EEB2-064C-9D58-700B1EEF684D}"/>
              </a:ext>
            </a:extLst>
          </p:cNvPr>
          <p:cNvSpPr txBox="1"/>
          <p:nvPr/>
        </p:nvSpPr>
        <p:spPr>
          <a:xfrm>
            <a:off x="309492" y="3018363"/>
            <a:ext cx="2811563" cy="3046988"/>
          </a:xfrm>
          <a:prstGeom prst="rect">
            <a:avLst/>
          </a:prstGeom>
          <a:noFill/>
          <a:ln>
            <a:solidFill>
              <a:schemeClr val="tx1"/>
            </a:solidFill>
          </a:ln>
        </p:spPr>
        <p:txBody>
          <a:bodyPr wrap="square" rtlCol="0">
            <a:spAutoFit/>
          </a:bodyPr>
          <a:lstStyle/>
          <a:p>
            <a:pPr lvl="0">
              <a:defRPr/>
            </a:pPr>
            <a:r>
              <a:rPr lang="en-US" sz="1600" dirty="0"/>
              <a:t>Hypo priors (</a:t>
            </a:r>
            <a:r>
              <a:rPr lang="en-US" sz="1600" dirty="0">
                <a:hlinkClick r:id="rId4">
                  <a:extLst>
                    <a:ext uri="{A12FA001-AC4F-418D-AE19-62706E023703}">
                      <ahyp:hlinkClr xmlns:ahyp="http://schemas.microsoft.com/office/drawing/2018/hyperlinkcolor" val="tx"/>
                    </a:ext>
                  </a:extLst>
                </a:hlinkClick>
              </a:rPr>
              <a:t>Pelicano &amp; Burr, 2012</a:t>
            </a:r>
            <a:r>
              <a:rPr lang="en-US" sz="1600" dirty="0"/>
              <a:t>)</a:t>
            </a:r>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r>
              <a:rPr lang="en-US" sz="1600" dirty="0"/>
              <a:t>Weak priors (high variance) increases reliance on observation</a:t>
            </a:r>
          </a:p>
          <a:p>
            <a:pPr lvl="0">
              <a:defRPr/>
            </a:pPr>
            <a:endParaRPr lang="en-AU" sz="1600" dirty="0"/>
          </a:p>
        </p:txBody>
      </p:sp>
      <p:sp>
        <p:nvSpPr>
          <p:cNvPr id="15" name="TextBox 14">
            <a:extLst>
              <a:ext uri="{FF2B5EF4-FFF2-40B4-BE49-F238E27FC236}">
                <a16:creationId xmlns:a16="http://schemas.microsoft.com/office/drawing/2014/main" id="{1EA95231-91F9-FB41-8DDD-89F239CA61FA}"/>
              </a:ext>
            </a:extLst>
          </p:cNvPr>
          <p:cNvSpPr txBox="1"/>
          <p:nvPr/>
        </p:nvSpPr>
        <p:spPr>
          <a:xfrm>
            <a:off x="3292482" y="3020611"/>
            <a:ext cx="2734352" cy="3046988"/>
          </a:xfrm>
          <a:prstGeom prst="rect">
            <a:avLst/>
          </a:prstGeom>
          <a:noFill/>
          <a:ln>
            <a:solidFill>
              <a:schemeClr val="tx1"/>
            </a:solidFill>
          </a:ln>
        </p:spPr>
        <p:txBody>
          <a:bodyPr wrap="square" rtlCol="0">
            <a:spAutoFit/>
          </a:bodyPr>
          <a:lstStyle/>
          <a:p>
            <a:pPr lvl="0">
              <a:defRPr/>
            </a:pPr>
            <a:r>
              <a:rPr lang="en-US" sz="1600" dirty="0"/>
              <a:t>Precise Likelihood (</a:t>
            </a:r>
            <a:r>
              <a:rPr lang="en-US" sz="1600" dirty="0">
                <a:hlinkClick r:id="rId5">
                  <a:extLst>
                    <a:ext uri="{A12FA001-AC4F-418D-AE19-62706E023703}">
                      <ahyp:hlinkClr xmlns:ahyp="http://schemas.microsoft.com/office/drawing/2018/hyperlinkcolor" val="tx"/>
                    </a:ext>
                  </a:extLst>
                </a:hlinkClick>
              </a:rPr>
              <a:t>Brock, 2012</a:t>
            </a:r>
            <a:r>
              <a:rPr lang="en-US" sz="1600" dirty="0"/>
              <a:t>)</a:t>
            </a:r>
          </a:p>
          <a:p>
            <a:pPr lvl="0">
              <a:defRPr/>
            </a:pPr>
            <a:r>
              <a:rPr lang="en-US" sz="1600" dirty="0"/>
              <a:t> </a:t>
            </a:r>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endParaRPr lang="en-US" sz="1600" dirty="0"/>
          </a:p>
          <a:p>
            <a:pPr lvl="0">
              <a:defRPr/>
            </a:pPr>
            <a:r>
              <a:rPr lang="en-US" sz="1600" dirty="0"/>
              <a:t> Less noise in sensory observation (less variance) increases reliance on observation</a:t>
            </a:r>
            <a:endParaRPr lang="en-AU" sz="1600" dirty="0"/>
          </a:p>
        </p:txBody>
      </p:sp>
      <p:sp>
        <p:nvSpPr>
          <p:cNvPr id="25" name="TextBox 24">
            <a:extLst>
              <a:ext uri="{FF2B5EF4-FFF2-40B4-BE49-F238E27FC236}">
                <a16:creationId xmlns:a16="http://schemas.microsoft.com/office/drawing/2014/main" id="{8E17D149-DE23-904C-960F-3340BDDFEC0C}"/>
              </a:ext>
            </a:extLst>
          </p:cNvPr>
          <p:cNvSpPr txBox="1"/>
          <p:nvPr/>
        </p:nvSpPr>
        <p:spPr>
          <a:xfrm>
            <a:off x="7118252" y="2644726"/>
            <a:ext cx="184731" cy="369332"/>
          </a:xfrm>
          <a:prstGeom prst="rect">
            <a:avLst/>
          </a:prstGeom>
          <a:noFill/>
        </p:spPr>
        <p:txBody>
          <a:bodyPr wrap="none" rtlCol="0">
            <a:spAutoFit/>
          </a:bodyPr>
          <a:lstStyle/>
          <a:p>
            <a:endParaRPr lang="en-AU" dirty="0"/>
          </a:p>
        </p:txBody>
      </p:sp>
      <p:sp>
        <p:nvSpPr>
          <p:cNvPr id="16" name="TextBox 15">
            <a:extLst>
              <a:ext uri="{FF2B5EF4-FFF2-40B4-BE49-F238E27FC236}">
                <a16:creationId xmlns:a16="http://schemas.microsoft.com/office/drawing/2014/main" id="{13E8A954-8F74-654D-932B-9F91CB2FD6FE}"/>
              </a:ext>
            </a:extLst>
          </p:cNvPr>
          <p:cNvSpPr txBox="1"/>
          <p:nvPr/>
        </p:nvSpPr>
        <p:spPr>
          <a:xfrm>
            <a:off x="6159577" y="3023590"/>
            <a:ext cx="2811562" cy="3046988"/>
          </a:xfrm>
          <a:prstGeom prst="rect">
            <a:avLst/>
          </a:prstGeom>
          <a:noFill/>
          <a:ln>
            <a:solidFill>
              <a:schemeClr val="tx1"/>
            </a:solidFill>
          </a:ln>
        </p:spPr>
        <p:txBody>
          <a:bodyPr wrap="square" rtlCol="0">
            <a:spAutoFit/>
          </a:bodyPr>
          <a:lstStyle/>
          <a:p>
            <a:pPr lvl="0">
              <a:defRPr/>
            </a:pPr>
            <a:r>
              <a:rPr lang="en-US" sz="1600" dirty="0"/>
              <a:t>HIPPEA  (</a:t>
            </a:r>
            <a:r>
              <a:rPr lang="en-US" sz="1600" dirty="0">
                <a:hlinkClick r:id="rId6">
                  <a:extLst>
                    <a:ext uri="{A12FA001-AC4F-418D-AE19-62706E023703}">
                      <ahyp:hlinkClr xmlns:ahyp="http://schemas.microsoft.com/office/drawing/2018/hyperlinkcolor" val="tx"/>
                    </a:ext>
                  </a:extLst>
                </a:hlinkClick>
              </a:rPr>
              <a:t>Van de Cruys et al. 2013</a:t>
            </a:r>
            <a:r>
              <a:rPr lang="en-US" sz="1600" dirty="0"/>
              <a:t>)</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algn="just"/>
            <a:r>
              <a:rPr lang="en-AU" sz="1600" dirty="0"/>
              <a:t>high, inflexible precision of prediction errors (HIPPEA)</a:t>
            </a:r>
          </a:p>
          <a:p>
            <a:pPr algn="just"/>
            <a:endParaRPr lang="en-AU" sz="1600" dirty="0"/>
          </a:p>
        </p:txBody>
      </p:sp>
      <p:pic>
        <p:nvPicPr>
          <p:cNvPr id="31" name="Picture 30">
            <a:extLst>
              <a:ext uri="{FF2B5EF4-FFF2-40B4-BE49-F238E27FC236}">
                <a16:creationId xmlns:a16="http://schemas.microsoft.com/office/drawing/2014/main" id="{95C7E63B-3833-0B46-B2AD-1A9A4E1BBC7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3125" y="3771622"/>
            <a:ext cx="2564296" cy="1002868"/>
          </a:xfrm>
          <a:prstGeom prst="rect">
            <a:avLst/>
          </a:prstGeom>
        </p:spPr>
      </p:pic>
      <p:pic>
        <p:nvPicPr>
          <p:cNvPr id="36" name="Picture 35">
            <a:extLst>
              <a:ext uri="{FF2B5EF4-FFF2-40B4-BE49-F238E27FC236}">
                <a16:creationId xmlns:a16="http://schemas.microsoft.com/office/drawing/2014/main" id="{2F5A34D9-28F2-D747-A349-2E970712BF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18993" y="3857293"/>
            <a:ext cx="2267457" cy="969596"/>
          </a:xfrm>
          <a:prstGeom prst="rect">
            <a:avLst/>
          </a:prstGeom>
        </p:spPr>
      </p:pic>
      <p:pic>
        <p:nvPicPr>
          <p:cNvPr id="9" name="Picture 8">
            <a:extLst>
              <a:ext uri="{FF2B5EF4-FFF2-40B4-BE49-F238E27FC236}">
                <a16:creationId xmlns:a16="http://schemas.microsoft.com/office/drawing/2014/main" id="{6751E910-714F-C44D-B759-84EF04E78E3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281859" y="3759643"/>
            <a:ext cx="2490467" cy="1083112"/>
          </a:xfrm>
          <a:prstGeom prst="rect">
            <a:avLst/>
          </a:prstGeom>
        </p:spPr>
      </p:pic>
      <p:pic>
        <p:nvPicPr>
          <p:cNvPr id="7" name="Picture 6">
            <a:extLst>
              <a:ext uri="{FF2B5EF4-FFF2-40B4-BE49-F238E27FC236}">
                <a16:creationId xmlns:a16="http://schemas.microsoft.com/office/drawing/2014/main" id="{A448D30F-3346-944F-A9AB-3262A7FA89D4}"/>
              </a:ext>
            </a:extLst>
          </p:cNvPr>
          <p:cNvPicPr>
            <a:picLocks noChangeAspect="1"/>
          </p:cNvPicPr>
          <p:nvPr/>
        </p:nvPicPr>
        <p:blipFill>
          <a:blip r:embed="rId10"/>
          <a:stretch>
            <a:fillRect/>
          </a:stretch>
        </p:blipFill>
        <p:spPr>
          <a:xfrm>
            <a:off x="1942617" y="1299133"/>
            <a:ext cx="4582583" cy="1394989"/>
          </a:xfrm>
          <a:prstGeom prst="rect">
            <a:avLst/>
          </a:prstGeom>
        </p:spPr>
      </p:pic>
      <p:sp>
        <p:nvSpPr>
          <p:cNvPr id="8" name="TextBox 7">
            <a:extLst>
              <a:ext uri="{FF2B5EF4-FFF2-40B4-BE49-F238E27FC236}">
                <a16:creationId xmlns:a16="http://schemas.microsoft.com/office/drawing/2014/main" id="{18CD7A47-79E5-D04F-BF57-4F3E9EA710F1}"/>
              </a:ext>
            </a:extLst>
          </p:cNvPr>
          <p:cNvSpPr txBox="1"/>
          <p:nvPr/>
        </p:nvSpPr>
        <p:spPr>
          <a:xfrm>
            <a:off x="5559887" y="1666782"/>
            <a:ext cx="1967205" cy="646331"/>
          </a:xfrm>
          <a:prstGeom prst="rect">
            <a:avLst/>
          </a:prstGeom>
          <a:noFill/>
        </p:spPr>
        <p:txBody>
          <a:bodyPr wrap="none" rtlCol="0">
            <a:spAutoFit/>
          </a:bodyPr>
          <a:lstStyle/>
          <a:p>
            <a:r>
              <a:rPr lang="en-AU" dirty="0">
                <a:solidFill>
                  <a:srgbClr val="FF0000"/>
                </a:solidFill>
              </a:rPr>
              <a:t>Sensory observation/</a:t>
            </a:r>
          </a:p>
          <a:p>
            <a:r>
              <a:rPr lang="en-AU" dirty="0">
                <a:solidFill>
                  <a:srgbClr val="FF0000"/>
                </a:solidFill>
              </a:rPr>
              <a:t>Likelihood</a:t>
            </a:r>
          </a:p>
        </p:txBody>
      </p:sp>
      <p:sp>
        <p:nvSpPr>
          <p:cNvPr id="10" name="TextBox 9">
            <a:extLst>
              <a:ext uri="{FF2B5EF4-FFF2-40B4-BE49-F238E27FC236}">
                <a16:creationId xmlns:a16="http://schemas.microsoft.com/office/drawing/2014/main" id="{2E4F6B5B-1A33-1245-A7B8-1D4BE8D58FAE}"/>
              </a:ext>
            </a:extLst>
          </p:cNvPr>
          <p:cNvSpPr txBox="1"/>
          <p:nvPr/>
        </p:nvSpPr>
        <p:spPr>
          <a:xfrm>
            <a:off x="4233908" y="1207027"/>
            <a:ext cx="942887" cy="369332"/>
          </a:xfrm>
          <a:prstGeom prst="rect">
            <a:avLst/>
          </a:prstGeom>
          <a:noFill/>
        </p:spPr>
        <p:txBody>
          <a:bodyPr wrap="square" rtlCol="0">
            <a:spAutoFit/>
          </a:bodyPr>
          <a:lstStyle/>
          <a:p>
            <a:r>
              <a:rPr lang="en-AU" dirty="0">
                <a:solidFill>
                  <a:srgbClr val="FD8824"/>
                </a:solidFill>
              </a:rPr>
              <a:t>Posterior</a:t>
            </a:r>
          </a:p>
        </p:txBody>
      </p:sp>
      <p:sp>
        <p:nvSpPr>
          <p:cNvPr id="18" name="TextBox 17">
            <a:extLst>
              <a:ext uri="{FF2B5EF4-FFF2-40B4-BE49-F238E27FC236}">
                <a16:creationId xmlns:a16="http://schemas.microsoft.com/office/drawing/2014/main" id="{EDE4C1D9-CABA-A548-81B8-5095B58E3543}"/>
              </a:ext>
            </a:extLst>
          </p:cNvPr>
          <p:cNvSpPr txBox="1"/>
          <p:nvPr/>
        </p:nvSpPr>
        <p:spPr>
          <a:xfrm>
            <a:off x="2653128" y="1596399"/>
            <a:ext cx="583814" cy="369332"/>
          </a:xfrm>
          <a:prstGeom prst="rect">
            <a:avLst/>
          </a:prstGeom>
          <a:noFill/>
        </p:spPr>
        <p:txBody>
          <a:bodyPr wrap="none" rtlCol="0">
            <a:spAutoFit/>
          </a:bodyPr>
          <a:lstStyle/>
          <a:p>
            <a:r>
              <a:rPr lang="en-AU" dirty="0">
                <a:solidFill>
                  <a:srgbClr val="FFFF00"/>
                </a:solidFill>
              </a:rPr>
              <a:t>Prior</a:t>
            </a:r>
          </a:p>
        </p:txBody>
      </p:sp>
      <p:sp>
        <p:nvSpPr>
          <p:cNvPr id="3" name="Slide Number Placeholder 2">
            <a:extLst>
              <a:ext uri="{FF2B5EF4-FFF2-40B4-BE49-F238E27FC236}">
                <a16:creationId xmlns:a16="http://schemas.microsoft.com/office/drawing/2014/main" id="{9089549D-C58F-8047-81E7-ED64EBBC802E}"/>
              </a:ext>
            </a:extLst>
          </p:cNvPr>
          <p:cNvSpPr>
            <a:spLocks noGrp="1"/>
          </p:cNvSpPr>
          <p:nvPr>
            <p:ph type="sldNum" sz="quarter" idx="12"/>
          </p:nvPr>
        </p:nvSpPr>
        <p:spPr/>
        <p:txBody>
          <a:bodyPr/>
          <a:lstStyle/>
          <a:p>
            <a:fld id="{39C1FE27-065A-134B-B8FA-80AF2DF9353C}" type="slidenum">
              <a:rPr lang="en-US" smtClean="0"/>
              <a:t>2</a:t>
            </a:fld>
            <a:endParaRPr lang="en-US" dirty="0"/>
          </a:p>
        </p:txBody>
      </p:sp>
    </p:spTree>
    <p:custDataLst>
      <p:tags r:id="rId1"/>
    </p:custDataLst>
    <p:extLst>
      <p:ext uri="{BB962C8B-B14F-4D97-AF65-F5344CB8AC3E}">
        <p14:creationId xmlns:p14="http://schemas.microsoft.com/office/powerpoint/2010/main" val="59657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8" grpId="0"/>
      <p:bldP spid="10"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EC898D-5D74-234A-9604-8A34E96ADEA0}"/>
              </a:ext>
            </a:extLst>
          </p:cNvPr>
          <p:cNvSpPr txBox="1"/>
          <p:nvPr/>
        </p:nvSpPr>
        <p:spPr>
          <a:xfrm>
            <a:off x="502057" y="3132093"/>
            <a:ext cx="8274261"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t>Evidence for precise likelihood model </a:t>
            </a:r>
            <a:r>
              <a:rPr lang="en-US" sz="1600" dirty="0"/>
              <a:t>(Karvelis et al 2018)</a:t>
            </a:r>
          </a:p>
          <a:p>
            <a:pPr marL="285750" indent="-285750" algn="just">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78A1BDDC-8937-724B-96C5-4EAF00277841}"/>
              </a:ext>
            </a:extLst>
          </p:cNvPr>
          <p:cNvSpPr>
            <a:spLocks noGrp="1"/>
          </p:cNvSpPr>
          <p:nvPr>
            <p:ph type="title"/>
          </p:nvPr>
        </p:nvSpPr>
        <p:spPr>
          <a:xfrm>
            <a:off x="386379" y="310407"/>
            <a:ext cx="8259022" cy="900493"/>
          </a:xfrm>
        </p:spPr>
        <p:txBody>
          <a:bodyPr>
            <a:normAutofit/>
          </a:bodyPr>
          <a:lstStyle/>
          <a:p>
            <a:pPr algn="just"/>
            <a:r>
              <a:rPr lang="en-US" sz="2800" dirty="0"/>
              <a:t>Evidence for MODELS IN autism Spectrum</a:t>
            </a:r>
          </a:p>
        </p:txBody>
      </p:sp>
      <p:sp>
        <p:nvSpPr>
          <p:cNvPr id="4" name="TextBox 3">
            <a:extLst>
              <a:ext uri="{FF2B5EF4-FFF2-40B4-BE49-F238E27FC236}">
                <a16:creationId xmlns:a16="http://schemas.microsoft.com/office/drawing/2014/main" id="{F8378A4C-DA77-7747-BDC2-D7470C24C8B6}"/>
              </a:ext>
            </a:extLst>
          </p:cNvPr>
          <p:cNvSpPr txBox="1"/>
          <p:nvPr/>
        </p:nvSpPr>
        <p:spPr>
          <a:xfrm>
            <a:off x="905445" y="2887845"/>
            <a:ext cx="224742" cy="300082"/>
          </a:xfrm>
          <a:prstGeom prst="rect">
            <a:avLst/>
          </a:prstGeom>
          <a:noFill/>
        </p:spPr>
        <p:txBody>
          <a:bodyPr wrap="none" rtlCol="0">
            <a:spAutoFit/>
          </a:bodyPr>
          <a:lstStyle/>
          <a:p>
            <a:r>
              <a:rPr lang="en-US" sz="1350" dirty="0"/>
              <a:t> </a:t>
            </a:r>
          </a:p>
        </p:txBody>
      </p:sp>
      <p:sp>
        <p:nvSpPr>
          <p:cNvPr id="5" name="Rectangle 4">
            <a:extLst>
              <a:ext uri="{FF2B5EF4-FFF2-40B4-BE49-F238E27FC236}">
                <a16:creationId xmlns:a16="http://schemas.microsoft.com/office/drawing/2014/main" id="{C1D2D89D-0605-C940-8A7F-23F7D4004184}"/>
              </a:ext>
            </a:extLst>
          </p:cNvPr>
          <p:cNvSpPr/>
          <p:nvPr/>
        </p:nvSpPr>
        <p:spPr>
          <a:xfrm>
            <a:off x="493059" y="1801397"/>
            <a:ext cx="8393735" cy="369332"/>
          </a:xfrm>
          <a:prstGeom prst="rect">
            <a:avLst/>
          </a:prstGeom>
        </p:spPr>
        <p:txBody>
          <a:bodyPr wrap="square">
            <a:spAutoFit/>
          </a:bodyPr>
          <a:lstStyle/>
          <a:p>
            <a:pPr marL="285750" indent="-285750" algn="just">
              <a:buFont typeface="Arial" panose="020B0604020202020204" pitchFamily="34" charset="0"/>
              <a:buChar char="•"/>
            </a:pPr>
            <a:r>
              <a:rPr lang="en-US" dirty="0"/>
              <a:t>Long term priors have shown to be intact in children with ASD </a:t>
            </a:r>
            <a:r>
              <a:rPr lang="en-US" sz="1600" dirty="0">
                <a:hlinkClick r:id="rId4">
                  <a:extLst>
                    <a:ext uri="{A12FA001-AC4F-418D-AE19-62706E023703}">
                      <ahyp:hlinkClr xmlns:ahyp="http://schemas.microsoft.com/office/drawing/2018/hyperlinkcolor" val="tx"/>
                    </a:ext>
                  </a:extLst>
                </a:hlinkClick>
              </a:rPr>
              <a:t>(Croydon et al 201</a:t>
            </a:r>
            <a:r>
              <a:rPr lang="en-US" sz="1600" dirty="0"/>
              <a:t>7)</a:t>
            </a:r>
            <a:endParaRPr lang="en-US" dirty="0"/>
          </a:p>
        </p:txBody>
      </p:sp>
      <p:sp>
        <p:nvSpPr>
          <p:cNvPr id="8" name="TextBox 7">
            <a:extLst>
              <a:ext uri="{FF2B5EF4-FFF2-40B4-BE49-F238E27FC236}">
                <a16:creationId xmlns:a16="http://schemas.microsoft.com/office/drawing/2014/main" id="{A4F14027-3DB2-B747-B126-0975608D18EA}"/>
              </a:ext>
            </a:extLst>
          </p:cNvPr>
          <p:cNvSpPr txBox="1"/>
          <p:nvPr/>
        </p:nvSpPr>
        <p:spPr>
          <a:xfrm>
            <a:off x="508299" y="2384006"/>
            <a:ext cx="8268019" cy="369332"/>
          </a:xfrm>
          <a:prstGeom prst="rect">
            <a:avLst/>
          </a:prstGeom>
          <a:noFill/>
        </p:spPr>
        <p:txBody>
          <a:bodyPr wrap="square" rtlCol="0">
            <a:spAutoFit/>
          </a:bodyPr>
          <a:lstStyle/>
          <a:p>
            <a:pPr marL="285750" indent="-285750">
              <a:buFont typeface="Arial" panose="020B0604020202020204" pitchFamily="34" charset="0"/>
              <a:buChar char="•"/>
            </a:pPr>
            <a:r>
              <a:rPr lang="en-US" dirty="0"/>
              <a:t>Evidence for hypo-priors model </a:t>
            </a:r>
            <a:r>
              <a:rPr lang="en-US" sz="1600" dirty="0">
                <a:hlinkClick r:id="rId5">
                  <a:extLst>
                    <a:ext uri="{A12FA001-AC4F-418D-AE19-62706E023703}">
                      <ahyp:hlinkClr xmlns:ahyp="http://schemas.microsoft.com/office/drawing/2018/hyperlinkcolor" val="tx"/>
                    </a:ext>
                  </a:extLst>
                </a:hlinkClick>
              </a:rPr>
              <a:t>(Skewes et al 2014) </a:t>
            </a:r>
            <a:endParaRPr lang="en-US" dirty="0"/>
          </a:p>
        </p:txBody>
      </p:sp>
      <p:pic>
        <p:nvPicPr>
          <p:cNvPr id="12" name="Picture 11">
            <a:extLst>
              <a:ext uri="{FF2B5EF4-FFF2-40B4-BE49-F238E27FC236}">
                <a16:creationId xmlns:a16="http://schemas.microsoft.com/office/drawing/2014/main" id="{F868849F-E3C0-6349-9B55-C8CADB5CD15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30" b="-1465"/>
          <a:stretch/>
        </p:blipFill>
        <p:spPr>
          <a:xfrm>
            <a:off x="3307080" y="4018181"/>
            <a:ext cx="2682239" cy="2319801"/>
          </a:xfrm>
          <a:prstGeom prst="rect">
            <a:avLst/>
          </a:prstGeom>
        </p:spPr>
      </p:pic>
      <p:sp>
        <p:nvSpPr>
          <p:cNvPr id="3" name="TextBox 2">
            <a:extLst>
              <a:ext uri="{FF2B5EF4-FFF2-40B4-BE49-F238E27FC236}">
                <a16:creationId xmlns:a16="http://schemas.microsoft.com/office/drawing/2014/main" id="{D4451C3D-3E3D-1746-AEF8-806ACFB5322C}"/>
              </a:ext>
            </a:extLst>
          </p:cNvPr>
          <p:cNvSpPr txBox="1"/>
          <p:nvPr/>
        </p:nvSpPr>
        <p:spPr>
          <a:xfrm>
            <a:off x="3307080" y="4126698"/>
            <a:ext cx="461665" cy="1710221"/>
          </a:xfrm>
          <a:prstGeom prst="rect">
            <a:avLst/>
          </a:prstGeom>
          <a:solidFill>
            <a:schemeClr val="tx1"/>
          </a:solidFill>
        </p:spPr>
        <p:txBody>
          <a:bodyPr vert="vert270" wrap="square" rtlCol="0">
            <a:spAutoFit/>
          </a:bodyPr>
          <a:lstStyle/>
          <a:p>
            <a:pPr algn="ctr"/>
            <a:r>
              <a:rPr lang="en-AU" dirty="0">
                <a:solidFill>
                  <a:schemeClr val="bg1"/>
                </a:solidFill>
              </a:rPr>
              <a:t>Likelhood Std</a:t>
            </a:r>
          </a:p>
        </p:txBody>
      </p:sp>
      <p:sp>
        <p:nvSpPr>
          <p:cNvPr id="7" name="Slide Number Placeholder 6">
            <a:extLst>
              <a:ext uri="{FF2B5EF4-FFF2-40B4-BE49-F238E27FC236}">
                <a16:creationId xmlns:a16="http://schemas.microsoft.com/office/drawing/2014/main" id="{995246B0-1E3B-DD4B-8B0E-7E9A03AC10BC}"/>
              </a:ext>
            </a:extLst>
          </p:cNvPr>
          <p:cNvSpPr>
            <a:spLocks noGrp="1"/>
          </p:cNvSpPr>
          <p:nvPr>
            <p:ph type="sldNum" sz="quarter" idx="12"/>
          </p:nvPr>
        </p:nvSpPr>
        <p:spPr/>
        <p:txBody>
          <a:bodyPr/>
          <a:lstStyle/>
          <a:p>
            <a:fld id="{39C1FE27-065A-134B-B8FA-80AF2DF9353C}" type="slidenum">
              <a:rPr lang="en-US" smtClean="0"/>
              <a:t>3</a:t>
            </a:fld>
            <a:endParaRPr lang="en-US" dirty="0"/>
          </a:p>
        </p:txBody>
      </p:sp>
    </p:spTree>
    <p:custDataLst>
      <p:tags r:id="rId1"/>
    </p:custDataLst>
    <p:extLst>
      <p:ext uri="{BB962C8B-B14F-4D97-AF65-F5344CB8AC3E}">
        <p14:creationId xmlns:p14="http://schemas.microsoft.com/office/powerpoint/2010/main" val="3993493359"/>
      </p:ext>
    </p:extLst>
  </p:cSld>
  <p:clrMapOvr>
    <a:masterClrMapping/>
  </p:clrMapOvr>
  <mc:AlternateContent xmlns:mc="http://schemas.openxmlformats.org/markup-compatibility/2006" xmlns:p14="http://schemas.microsoft.com/office/powerpoint/2010/main">
    <mc:Choice Requires="p14">
      <p:transition spd="slow" p14:dur="2000" advTm="277934"/>
    </mc:Choice>
    <mc:Fallback xmlns="">
      <p:transition spd="slow" advTm="2779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56D2-CA9D-B140-AE40-3759453E8951}"/>
              </a:ext>
            </a:extLst>
          </p:cNvPr>
          <p:cNvSpPr>
            <a:spLocks noGrp="1"/>
          </p:cNvSpPr>
          <p:nvPr>
            <p:ph type="title"/>
          </p:nvPr>
        </p:nvSpPr>
        <p:spPr>
          <a:xfrm>
            <a:off x="609600" y="136525"/>
            <a:ext cx="7924800" cy="866747"/>
          </a:xfrm>
        </p:spPr>
        <p:txBody>
          <a:bodyPr/>
          <a:lstStyle/>
          <a:p>
            <a:r>
              <a:rPr lang="en-AU" dirty="0">
                <a:solidFill>
                  <a:schemeClr val="tx2"/>
                </a:solidFill>
              </a:rPr>
              <a:t>Research Questions</a:t>
            </a:r>
          </a:p>
        </p:txBody>
      </p:sp>
      <p:sp>
        <p:nvSpPr>
          <p:cNvPr id="3" name="Content Placeholder 2">
            <a:extLst>
              <a:ext uri="{FF2B5EF4-FFF2-40B4-BE49-F238E27FC236}">
                <a16:creationId xmlns:a16="http://schemas.microsoft.com/office/drawing/2014/main" id="{C509C07C-3FBE-1746-92B3-C9A2CEEA8AAC}"/>
              </a:ext>
            </a:extLst>
          </p:cNvPr>
          <p:cNvSpPr>
            <a:spLocks noGrp="1"/>
          </p:cNvSpPr>
          <p:nvPr>
            <p:ph idx="1"/>
          </p:nvPr>
        </p:nvSpPr>
        <p:spPr>
          <a:xfrm>
            <a:off x="609600" y="1181747"/>
            <a:ext cx="7924800" cy="564996"/>
          </a:xfrm>
        </p:spPr>
        <p:txBody>
          <a:bodyPr>
            <a:normAutofit/>
          </a:bodyPr>
          <a:lstStyle/>
          <a:p>
            <a:pPr lvl="0" algn="just">
              <a:buFont typeface="+mj-lt"/>
              <a:buAutoNum type="arabicPeriod"/>
            </a:pPr>
            <a:r>
              <a:rPr lang="en-AU" dirty="0">
                <a:solidFill>
                  <a:schemeClr val="tx2"/>
                </a:solidFill>
              </a:rPr>
              <a:t>Increased reliance on likelihood as Autism traits and Sensory Sensitivities increase?</a:t>
            </a:r>
            <a:endParaRPr lang="en-AU" dirty="0"/>
          </a:p>
        </p:txBody>
      </p:sp>
      <p:sp>
        <p:nvSpPr>
          <p:cNvPr id="4" name="Slide Number Placeholder 3">
            <a:extLst>
              <a:ext uri="{FF2B5EF4-FFF2-40B4-BE49-F238E27FC236}">
                <a16:creationId xmlns:a16="http://schemas.microsoft.com/office/drawing/2014/main" id="{F7E8D072-AC86-3349-B4A9-857D27C436A0}"/>
              </a:ext>
            </a:extLst>
          </p:cNvPr>
          <p:cNvSpPr>
            <a:spLocks noGrp="1"/>
          </p:cNvSpPr>
          <p:nvPr>
            <p:ph type="sldNum" sz="quarter" idx="12"/>
          </p:nvPr>
        </p:nvSpPr>
        <p:spPr/>
        <p:txBody>
          <a:bodyPr/>
          <a:lstStyle/>
          <a:p>
            <a:fld id="{39C1FE27-065A-134B-B8FA-80AF2DF9353C}" type="slidenum">
              <a:rPr lang="en-US" smtClean="0"/>
              <a:t>4</a:t>
            </a:fld>
            <a:endParaRPr lang="en-US" dirty="0"/>
          </a:p>
        </p:txBody>
      </p:sp>
      <p:sp>
        <p:nvSpPr>
          <p:cNvPr id="5" name="TextBox 4">
            <a:extLst>
              <a:ext uri="{FF2B5EF4-FFF2-40B4-BE49-F238E27FC236}">
                <a16:creationId xmlns:a16="http://schemas.microsoft.com/office/drawing/2014/main" id="{802B5622-F08C-DB49-9040-6F1A6D72FB7B}"/>
              </a:ext>
            </a:extLst>
          </p:cNvPr>
          <p:cNvSpPr txBox="1"/>
          <p:nvPr/>
        </p:nvSpPr>
        <p:spPr>
          <a:xfrm>
            <a:off x="986309" y="3662922"/>
            <a:ext cx="2495700" cy="276999"/>
          </a:xfrm>
          <a:prstGeom prst="rect">
            <a:avLst/>
          </a:prstGeom>
          <a:noFill/>
          <a:ln>
            <a:noFill/>
          </a:ln>
        </p:spPr>
        <p:txBody>
          <a:bodyPr wrap="square" rtlCol="0">
            <a:spAutoFit/>
          </a:bodyPr>
          <a:lstStyle/>
          <a:p>
            <a:pPr lvl="0" algn="ctr">
              <a:defRPr/>
            </a:pPr>
            <a:r>
              <a:rPr lang="en-US" sz="1200" dirty="0"/>
              <a:t>Hypo priors</a:t>
            </a:r>
          </a:p>
        </p:txBody>
      </p:sp>
      <p:sp>
        <p:nvSpPr>
          <p:cNvPr id="6" name="TextBox 5">
            <a:extLst>
              <a:ext uri="{FF2B5EF4-FFF2-40B4-BE49-F238E27FC236}">
                <a16:creationId xmlns:a16="http://schemas.microsoft.com/office/drawing/2014/main" id="{29D5ADF4-B16A-5E42-A4CA-33AC2B682226}"/>
              </a:ext>
            </a:extLst>
          </p:cNvPr>
          <p:cNvSpPr txBox="1"/>
          <p:nvPr/>
        </p:nvSpPr>
        <p:spPr>
          <a:xfrm>
            <a:off x="3524958" y="3642101"/>
            <a:ext cx="2023437" cy="1015663"/>
          </a:xfrm>
          <a:prstGeom prst="rect">
            <a:avLst/>
          </a:prstGeom>
          <a:noFill/>
          <a:ln>
            <a:noFill/>
          </a:ln>
        </p:spPr>
        <p:txBody>
          <a:bodyPr wrap="square" rtlCol="0">
            <a:spAutoFit/>
          </a:bodyPr>
          <a:lstStyle/>
          <a:p>
            <a:pPr lvl="0" algn="ctr">
              <a:defRPr/>
            </a:pPr>
            <a:r>
              <a:rPr lang="en-US" sz="1200" dirty="0"/>
              <a:t>Precise Likelihood</a:t>
            </a:r>
          </a:p>
          <a:p>
            <a:pPr lvl="0">
              <a:defRPr/>
            </a:pPr>
            <a:endParaRPr lang="en-US" sz="1200" dirty="0"/>
          </a:p>
          <a:p>
            <a:pPr lvl="0">
              <a:defRPr/>
            </a:pPr>
            <a:endParaRPr lang="en-US" sz="1200" dirty="0"/>
          </a:p>
          <a:p>
            <a:pPr lvl="0">
              <a:defRPr/>
            </a:pPr>
            <a:endParaRPr lang="en-US" sz="1200" dirty="0"/>
          </a:p>
          <a:p>
            <a:pPr lvl="0">
              <a:defRPr/>
            </a:pPr>
            <a:endParaRPr lang="en-US" sz="1200" dirty="0"/>
          </a:p>
        </p:txBody>
      </p:sp>
      <p:pic>
        <p:nvPicPr>
          <p:cNvPr id="7" name="Picture 6">
            <a:extLst>
              <a:ext uri="{FF2B5EF4-FFF2-40B4-BE49-F238E27FC236}">
                <a16:creationId xmlns:a16="http://schemas.microsoft.com/office/drawing/2014/main" id="{5A4CB81C-BFC7-5041-AD99-707963C50FB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77044" y="4156346"/>
            <a:ext cx="1897595" cy="742129"/>
          </a:xfrm>
          <a:prstGeom prst="rect">
            <a:avLst/>
          </a:prstGeom>
        </p:spPr>
      </p:pic>
      <p:pic>
        <p:nvPicPr>
          <p:cNvPr id="8" name="Picture 7">
            <a:extLst>
              <a:ext uri="{FF2B5EF4-FFF2-40B4-BE49-F238E27FC236}">
                <a16:creationId xmlns:a16="http://schemas.microsoft.com/office/drawing/2014/main" id="{A8C09F70-F835-8744-AEFC-3CE3BE1F349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51470" y="4233367"/>
            <a:ext cx="1677932" cy="717507"/>
          </a:xfrm>
          <a:prstGeom prst="rect">
            <a:avLst/>
          </a:prstGeom>
        </p:spPr>
      </p:pic>
      <p:sp>
        <p:nvSpPr>
          <p:cNvPr id="9" name="TextBox 8">
            <a:extLst>
              <a:ext uri="{FF2B5EF4-FFF2-40B4-BE49-F238E27FC236}">
                <a16:creationId xmlns:a16="http://schemas.microsoft.com/office/drawing/2014/main" id="{C1DACCA2-6BA5-5640-B8DF-DE16A35C6BA7}"/>
              </a:ext>
            </a:extLst>
          </p:cNvPr>
          <p:cNvSpPr txBox="1"/>
          <p:nvPr/>
        </p:nvSpPr>
        <p:spPr>
          <a:xfrm>
            <a:off x="6488591" y="3659481"/>
            <a:ext cx="1524033" cy="276999"/>
          </a:xfrm>
          <a:prstGeom prst="rect">
            <a:avLst/>
          </a:prstGeom>
          <a:noFill/>
          <a:ln>
            <a:noFill/>
          </a:ln>
        </p:spPr>
        <p:txBody>
          <a:bodyPr wrap="square" rtlCol="0">
            <a:spAutoFit/>
          </a:bodyPr>
          <a:lstStyle/>
          <a:p>
            <a:pPr lvl="0" algn="ctr">
              <a:defRPr/>
            </a:pPr>
            <a:r>
              <a:rPr lang="en-US" sz="1200" b="1" dirty="0"/>
              <a:t>HIPPEA</a:t>
            </a:r>
            <a:endParaRPr lang="en-AU" sz="1200" b="1" dirty="0"/>
          </a:p>
        </p:txBody>
      </p:sp>
      <p:pic>
        <p:nvPicPr>
          <p:cNvPr id="10" name="Picture 9">
            <a:extLst>
              <a:ext uri="{FF2B5EF4-FFF2-40B4-BE49-F238E27FC236}">
                <a16:creationId xmlns:a16="http://schemas.microsoft.com/office/drawing/2014/main" id="{8F41B502-EC68-774D-996A-69407E450E0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87318" y="4150648"/>
            <a:ext cx="1732623" cy="753523"/>
          </a:xfrm>
          <a:prstGeom prst="rect">
            <a:avLst/>
          </a:prstGeom>
          <a:noFill/>
          <a:ln>
            <a:noFill/>
          </a:ln>
        </p:spPr>
      </p:pic>
      <p:sp>
        <p:nvSpPr>
          <p:cNvPr id="11" name="Rectangle 10">
            <a:extLst>
              <a:ext uri="{FF2B5EF4-FFF2-40B4-BE49-F238E27FC236}">
                <a16:creationId xmlns:a16="http://schemas.microsoft.com/office/drawing/2014/main" id="{CBBC14F5-E13C-C445-9466-465EF740D5C2}"/>
              </a:ext>
            </a:extLst>
          </p:cNvPr>
          <p:cNvSpPr/>
          <p:nvPr/>
        </p:nvSpPr>
        <p:spPr>
          <a:xfrm>
            <a:off x="645765" y="2970762"/>
            <a:ext cx="7635498" cy="353943"/>
          </a:xfrm>
          <a:prstGeom prst="rect">
            <a:avLst/>
          </a:prstGeom>
        </p:spPr>
        <p:txBody>
          <a:bodyPr wrap="square">
            <a:spAutoFit/>
          </a:bodyPr>
          <a:lstStyle/>
          <a:p>
            <a:pPr lvl="0" algn="just"/>
            <a:r>
              <a:rPr lang="en-AU" sz="1700" dirty="0">
                <a:solidFill>
                  <a:schemeClr val="tx2"/>
                </a:solidFill>
              </a:rPr>
              <a:t>2.  Which Bayesian model can explain sensory learning with Autism traits?</a:t>
            </a:r>
          </a:p>
        </p:txBody>
      </p:sp>
      <p:cxnSp>
        <p:nvCxnSpPr>
          <p:cNvPr id="14" name="Straight Arrow Connector 13">
            <a:extLst>
              <a:ext uri="{FF2B5EF4-FFF2-40B4-BE49-F238E27FC236}">
                <a16:creationId xmlns:a16="http://schemas.microsoft.com/office/drawing/2014/main" id="{79DE30E8-E944-1244-AF90-41CAC5BDA65D}"/>
              </a:ext>
            </a:extLst>
          </p:cNvPr>
          <p:cNvCxnSpPr>
            <a:cxnSpLocks/>
          </p:cNvCxnSpPr>
          <p:nvPr/>
        </p:nvCxnSpPr>
        <p:spPr>
          <a:xfrm flipV="1">
            <a:off x="2278250" y="1596325"/>
            <a:ext cx="15498" cy="10073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620C999-6A47-8547-94D9-85ACDC8355B0}"/>
              </a:ext>
            </a:extLst>
          </p:cNvPr>
          <p:cNvCxnSpPr/>
          <p:nvPr/>
        </p:nvCxnSpPr>
        <p:spPr>
          <a:xfrm>
            <a:off x="2262752" y="2588217"/>
            <a:ext cx="102288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4738E0-95E2-8A43-8D6A-16BC6A9258FE}"/>
              </a:ext>
            </a:extLst>
          </p:cNvPr>
          <p:cNvCxnSpPr/>
          <p:nvPr/>
        </p:nvCxnSpPr>
        <p:spPr>
          <a:xfrm flipV="1">
            <a:off x="2262752" y="1746743"/>
            <a:ext cx="827385" cy="841474"/>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EBF8A8-B8E0-ED4E-8439-99F035BEA3E6}"/>
              </a:ext>
            </a:extLst>
          </p:cNvPr>
          <p:cNvSpPr txBox="1"/>
          <p:nvPr/>
        </p:nvSpPr>
        <p:spPr>
          <a:xfrm>
            <a:off x="2247254" y="2634155"/>
            <a:ext cx="1037592" cy="307777"/>
          </a:xfrm>
          <a:prstGeom prst="rect">
            <a:avLst/>
          </a:prstGeom>
          <a:noFill/>
        </p:spPr>
        <p:txBody>
          <a:bodyPr wrap="none" rtlCol="0">
            <a:spAutoFit/>
          </a:bodyPr>
          <a:lstStyle/>
          <a:p>
            <a:r>
              <a:rPr lang="en-AU" sz="1400" dirty="0"/>
              <a:t>Autism Traits</a:t>
            </a:r>
          </a:p>
        </p:txBody>
      </p:sp>
      <p:sp>
        <p:nvSpPr>
          <p:cNvPr id="21" name="TextBox 20">
            <a:extLst>
              <a:ext uri="{FF2B5EF4-FFF2-40B4-BE49-F238E27FC236}">
                <a16:creationId xmlns:a16="http://schemas.microsoft.com/office/drawing/2014/main" id="{F1FFFEC5-FDA8-9041-813C-F114AF9F9672}"/>
              </a:ext>
            </a:extLst>
          </p:cNvPr>
          <p:cNvSpPr txBox="1"/>
          <p:nvPr/>
        </p:nvSpPr>
        <p:spPr>
          <a:xfrm rot="16200000">
            <a:off x="1403915" y="1999175"/>
            <a:ext cx="1228221" cy="276999"/>
          </a:xfrm>
          <a:prstGeom prst="rect">
            <a:avLst/>
          </a:prstGeom>
          <a:noFill/>
        </p:spPr>
        <p:txBody>
          <a:bodyPr wrap="none" rtlCol="0">
            <a:spAutoFit/>
          </a:bodyPr>
          <a:lstStyle/>
          <a:p>
            <a:r>
              <a:rPr lang="en-AU" sz="1200" dirty="0"/>
              <a:t>Likelihood reliance</a:t>
            </a:r>
          </a:p>
        </p:txBody>
      </p:sp>
      <p:cxnSp>
        <p:nvCxnSpPr>
          <p:cNvPr id="27" name="Straight Arrow Connector 26">
            <a:extLst>
              <a:ext uri="{FF2B5EF4-FFF2-40B4-BE49-F238E27FC236}">
                <a16:creationId xmlns:a16="http://schemas.microsoft.com/office/drawing/2014/main" id="{4EFDCCBC-7F6D-9342-827B-DE20AC3032EE}"/>
              </a:ext>
            </a:extLst>
          </p:cNvPr>
          <p:cNvCxnSpPr>
            <a:cxnSpLocks/>
          </p:cNvCxnSpPr>
          <p:nvPr/>
        </p:nvCxnSpPr>
        <p:spPr>
          <a:xfrm flipV="1">
            <a:off x="5003369" y="1578245"/>
            <a:ext cx="15498" cy="100739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8F04798-4D57-1A4A-AE98-C2DD0D81995A}"/>
              </a:ext>
            </a:extLst>
          </p:cNvPr>
          <p:cNvCxnSpPr/>
          <p:nvPr/>
        </p:nvCxnSpPr>
        <p:spPr>
          <a:xfrm>
            <a:off x="4987871" y="2570137"/>
            <a:ext cx="102288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AF096-9F32-6548-8104-E0F414C93603}"/>
              </a:ext>
            </a:extLst>
          </p:cNvPr>
          <p:cNvCxnSpPr/>
          <p:nvPr/>
        </p:nvCxnSpPr>
        <p:spPr>
          <a:xfrm flipV="1">
            <a:off x="4987871" y="1728663"/>
            <a:ext cx="827385" cy="841474"/>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3BF8F0A-ABD6-2941-9939-48DE069CF39F}"/>
              </a:ext>
            </a:extLst>
          </p:cNvPr>
          <p:cNvSpPr txBox="1"/>
          <p:nvPr/>
        </p:nvSpPr>
        <p:spPr>
          <a:xfrm>
            <a:off x="4972373" y="2616075"/>
            <a:ext cx="1374735" cy="307777"/>
          </a:xfrm>
          <a:prstGeom prst="rect">
            <a:avLst/>
          </a:prstGeom>
          <a:noFill/>
        </p:spPr>
        <p:txBody>
          <a:bodyPr wrap="none" rtlCol="0">
            <a:spAutoFit/>
          </a:bodyPr>
          <a:lstStyle/>
          <a:p>
            <a:r>
              <a:rPr lang="en-AU" sz="1400" dirty="0"/>
              <a:t>Visual sensitivities</a:t>
            </a:r>
          </a:p>
        </p:txBody>
      </p:sp>
    </p:spTree>
    <p:extLst>
      <p:ext uri="{BB962C8B-B14F-4D97-AF65-F5344CB8AC3E}">
        <p14:creationId xmlns:p14="http://schemas.microsoft.com/office/powerpoint/2010/main" val="73617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9" grpId="0"/>
      <p:bldP spid="11" grpId="0"/>
      <p:bldP spid="20" grpId="0"/>
      <p:bldP spid="21"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19CC-72A4-D341-B694-51B4DFA4549C}"/>
              </a:ext>
            </a:extLst>
          </p:cNvPr>
          <p:cNvSpPr>
            <a:spLocks noGrp="1"/>
          </p:cNvSpPr>
          <p:nvPr>
            <p:ph type="title"/>
          </p:nvPr>
        </p:nvSpPr>
        <p:spPr>
          <a:xfrm>
            <a:off x="295701" y="313898"/>
            <a:ext cx="7924800" cy="542547"/>
          </a:xfrm>
        </p:spPr>
        <p:txBody>
          <a:bodyPr/>
          <a:lstStyle/>
          <a:p>
            <a:r>
              <a:rPr lang="en-US" b="1" dirty="0"/>
              <a:t>Methods</a:t>
            </a:r>
          </a:p>
        </p:txBody>
      </p:sp>
      <p:sp>
        <p:nvSpPr>
          <p:cNvPr id="4" name="Slide Number Placeholder 3">
            <a:extLst>
              <a:ext uri="{FF2B5EF4-FFF2-40B4-BE49-F238E27FC236}">
                <a16:creationId xmlns:a16="http://schemas.microsoft.com/office/drawing/2014/main" id="{AFA3E01B-AEC7-954A-9583-253BDCE298FF}"/>
              </a:ext>
            </a:extLst>
          </p:cNvPr>
          <p:cNvSpPr>
            <a:spLocks noGrp="1"/>
          </p:cNvSpPr>
          <p:nvPr>
            <p:ph type="sldNum" sz="quarter" idx="12"/>
          </p:nvPr>
        </p:nvSpPr>
        <p:spPr/>
        <p:txBody>
          <a:bodyPr/>
          <a:lstStyle/>
          <a:p>
            <a:fld id="{39C1FE27-065A-134B-B8FA-80AF2DF9353C}" type="slidenum">
              <a:rPr lang="en-US" smtClean="0"/>
              <a:t>5</a:t>
            </a:fld>
            <a:endParaRPr lang="en-US" dirty="0"/>
          </a:p>
        </p:txBody>
      </p:sp>
      <p:sp>
        <p:nvSpPr>
          <p:cNvPr id="8" name="Freeform 7">
            <a:extLst>
              <a:ext uri="{FF2B5EF4-FFF2-40B4-BE49-F238E27FC236}">
                <a16:creationId xmlns:a16="http://schemas.microsoft.com/office/drawing/2014/main" id="{2F3DFF87-F9D5-244C-BBD3-D79BA2E715CE}"/>
              </a:ext>
            </a:extLst>
          </p:cNvPr>
          <p:cNvSpPr/>
          <p:nvPr/>
        </p:nvSpPr>
        <p:spPr>
          <a:xfrm>
            <a:off x="2712203" y="1080616"/>
            <a:ext cx="3688597" cy="865070"/>
          </a:xfrm>
          <a:custGeom>
            <a:avLst/>
            <a:gdLst>
              <a:gd name="connsiteX0" fmla="*/ 0 w 2306853"/>
              <a:gd name="connsiteY0" fmla="*/ 57671 h 576713"/>
              <a:gd name="connsiteX1" fmla="*/ 57671 w 2306853"/>
              <a:gd name="connsiteY1" fmla="*/ 0 h 576713"/>
              <a:gd name="connsiteX2" fmla="*/ 2249182 w 2306853"/>
              <a:gd name="connsiteY2" fmla="*/ 0 h 576713"/>
              <a:gd name="connsiteX3" fmla="*/ 2306853 w 2306853"/>
              <a:gd name="connsiteY3" fmla="*/ 57671 h 576713"/>
              <a:gd name="connsiteX4" fmla="*/ 2306853 w 2306853"/>
              <a:gd name="connsiteY4" fmla="*/ 519042 h 576713"/>
              <a:gd name="connsiteX5" fmla="*/ 2249182 w 2306853"/>
              <a:gd name="connsiteY5" fmla="*/ 576713 h 576713"/>
              <a:gd name="connsiteX6" fmla="*/ 57671 w 2306853"/>
              <a:gd name="connsiteY6" fmla="*/ 576713 h 576713"/>
              <a:gd name="connsiteX7" fmla="*/ 0 w 2306853"/>
              <a:gd name="connsiteY7" fmla="*/ 519042 h 576713"/>
              <a:gd name="connsiteX8" fmla="*/ 0 w 2306853"/>
              <a:gd name="connsiteY8" fmla="*/ 57671 h 57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6853" h="576713">
                <a:moveTo>
                  <a:pt x="0" y="57671"/>
                </a:moveTo>
                <a:cubicBezTo>
                  <a:pt x="0" y="25820"/>
                  <a:pt x="25820" y="0"/>
                  <a:pt x="57671" y="0"/>
                </a:cubicBezTo>
                <a:lnTo>
                  <a:pt x="2249182" y="0"/>
                </a:lnTo>
                <a:cubicBezTo>
                  <a:pt x="2281033" y="0"/>
                  <a:pt x="2306853" y="25820"/>
                  <a:pt x="2306853" y="57671"/>
                </a:cubicBezTo>
                <a:lnTo>
                  <a:pt x="2306853" y="519042"/>
                </a:lnTo>
                <a:cubicBezTo>
                  <a:pt x="2306853" y="550893"/>
                  <a:pt x="2281033" y="576713"/>
                  <a:pt x="2249182" y="576713"/>
                </a:cubicBezTo>
                <a:lnTo>
                  <a:pt x="57671" y="576713"/>
                </a:lnTo>
                <a:cubicBezTo>
                  <a:pt x="25820" y="576713"/>
                  <a:pt x="0" y="550893"/>
                  <a:pt x="0" y="519042"/>
                </a:cubicBezTo>
                <a:lnTo>
                  <a:pt x="0" y="5767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471" tIns="85471" rIns="85471" bIns="85471" numCol="1" spcCol="1270" anchor="ctr" anchorCtr="0">
            <a:noAutofit/>
          </a:bodyPr>
          <a:lstStyle/>
          <a:p>
            <a:pPr marL="0" lvl="0" indent="0" algn="ct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a:t>Recruitment</a:t>
            </a:r>
          </a:p>
          <a:p>
            <a:pPr marL="0" lvl="0" indent="0" algn="ctr" defTabSz="800100">
              <a:lnSpc>
                <a:spcPct val="90000"/>
              </a:lnSpc>
              <a:spcBef>
                <a:spcPct val="0"/>
              </a:spcBef>
              <a:spcAft>
                <a:spcPct val="35000"/>
              </a:spcAft>
              <a:buNone/>
            </a:pPr>
            <a:r>
              <a:rPr lang="en-US" dirty="0"/>
              <a:t>Neurotypicals = 48 and ASD=32</a:t>
            </a:r>
            <a:endParaRPr lang="en-US" sz="1800" kern="1200" dirty="0"/>
          </a:p>
          <a:p>
            <a:pPr marL="0" lvl="0" indent="0" algn="ctr" defTabSz="800100">
              <a:lnSpc>
                <a:spcPct val="90000"/>
              </a:lnSpc>
              <a:spcBef>
                <a:spcPct val="0"/>
              </a:spcBef>
              <a:spcAft>
                <a:spcPct val="35000"/>
              </a:spcAft>
              <a:buNone/>
            </a:pPr>
            <a:endParaRPr lang="en-US" sz="1800" kern="1200" dirty="0"/>
          </a:p>
        </p:txBody>
      </p:sp>
      <p:sp>
        <p:nvSpPr>
          <p:cNvPr id="9" name="Freeform 8">
            <a:extLst>
              <a:ext uri="{FF2B5EF4-FFF2-40B4-BE49-F238E27FC236}">
                <a16:creationId xmlns:a16="http://schemas.microsoft.com/office/drawing/2014/main" id="{BABE481B-F3F6-1441-BBC9-9569B629A687}"/>
              </a:ext>
            </a:extLst>
          </p:cNvPr>
          <p:cNvSpPr/>
          <p:nvPr/>
        </p:nvSpPr>
        <p:spPr>
          <a:xfrm>
            <a:off x="4535004" y="1981729"/>
            <a:ext cx="259521" cy="216268"/>
          </a:xfrm>
          <a:custGeom>
            <a:avLst/>
            <a:gdLst>
              <a:gd name="connsiteX0" fmla="*/ 0 w 216267"/>
              <a:gd name="connsiteY0" fmla="*/ 51904 h 259520"/>
              <a:gd name="connsiteX1" fmla="*/ 108134 w 216267"/>
              <a:gd name="connsiteY1" fmla="*/ 51904 h 259520"/>
              <a:gd name="connsiteX2" fmla="*/ 108134 w 216267"/>
              <a:gd name="connsiteY2" fmla="*/ 0 h 259520"/>
              <a:gd name="connsiteX3" fmla="*/ 216267 w 216267"/>
              <a:gd name="connsiteY3" fmla="*/ 129760 h 259520"/>
              <a:gd name="connsiteX4" fmla="*/ 108134 w 216267"/>
              <a:gd name="connsiteY4" fmla="*/ 259520 h 259520"/>
              <a:gd name="connsiteX5" fmla="*/ 108134 w 216267"/>
              <a:gd name="connsiteY5" fmla="*/ 207616 h 259520"/>
              <a:gd name="connsiteX6" fmla="*/ 0 w 216267"/>
              <a:gd name="connsiteY6" fmla="*/ 207616 h 259520"/>
              <a:gd name="connsiteX7" fmla="*/ 0 w 216267"/>
              <a:gd name="connsiteY7" fmla="*/ 51904 h 2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67" h="259520">
                <a:moveTo>
                  <a:pt x="173013" y="1"/>
                </a:moveTo>
                <a:lnTo>
                  <a:pt x="173013" y="129761"/>
                </a:lnTo>
                <a:lnTo>
                  <a:pt x="216267" y="129761"/>
                </a:lnTo>
                <a:lnTo>
                  <a:pt x="108134" y="259519"/>
                </a:lnTo>
                <a:lnTo>
                  <a:pt x="0" y="129761"/>
                </a:lnTo>
                <a:lnTo>
                  <a:pt x="43254" y="129761"/>
                </a:lnTo>
                <a:lnTo>
                  <a:pt x="43254" y="1"/>
                </a:lnTo>
                <a:lnTo>
                  <a:pt x="173013" y="1"/>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1905" tIns="0" rIns="51904" bIns="64881"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10" name="Freeform 9">
            <a:extLst>
              <a:ext uri="{FF2B5EF4-FFF2-40B4-BE49-F238E27FC236}">
                <a16:creationId xmlns:a16="http://schemas.microsoft.com/office/drawing/2014/main" id="{94ED8808-B76C-9341-AB66-76FE765BD1F6}"/>
              </a:ext>
            </a:extLst>
          </p:cNvPr>
          <p:cNvSpPr/>
          <p:nvPr/>
        </p:nvSpPr>
        <p:spPr>
          <a:xfrm>
            <a:off x="92765" y="2234042"/>
            <a:ext cx="8865705" cy="1108904"/>
          </a:xfrm>
          <a:custGeom>
            <a:avLst/>
            <a:gdLst>
              <a:gd name="connsiteX0" fmla="*/ 0 w 7739261"/>
              <a:gd name="connsiteY0" fmla="*/ 110890 h 1108904"/>
              <a:gd name="connsiteX1" fmla="*/ 110890 w 7739261"/>
              <a:gd name="connsiteY1" fmla="*/ 0 h 1108904"/>
              <a:gd name="connsiteX2" fmla="*/ 7628371 w 7739261"/>
              <a:gd name="connsiteY2" fmla="*/ 0 h 1108904"/>
              <a:gd name="connsiteX3" fmla="*/ 7739261 w 7739261"/>
              <a:gd name="connsiteY3" fmla="*/ 110890 h 1108904"/>
              <a:gd name="connsiteX4" fmla="*/ 7739261 w 7739261"/>
              <a:gd name="connsiteY4" fmla="*/ 998014 h 1108904"/>
              <a:gd name="connsiteX5" fmla="*/ 7628371 w 7739261"/>
              <a:gd name="connsiteY5" fmla="*/ 1108904 h 1108904"/>
              <a:gd name="connsiteX6" fmla="*/ 110890 w 7739261"/>
              <a:gd name="connsiteY6" fmla="*/ 1108904 h 1108904"/>
              <a:gd name="connsiteX7" fmla="*/ 0 w 7739261"/>
              <a:gd name="connsiteY7" fmla="*/ 998014 h 1108904"/>
              <a:gd name="connsiteX8" fmla="*/ 0 w 7739261"/>
              <a:gd name="connsiteY8" fmla="*/ 110890 h 110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9261" h="1108904">
                <a:moveTo>
                  <a:pt x="0" y="110890"/>
                </a:moveTo>
                <a:cubicBezTo>
                  <a:pt x="0" y="49647"/>
                  <a:pt x="49647" y="0"/>
                  <a:pt x="110890" y="0"/>
                </a:cubicBezTo>
                <a:lnTo>
                  <a:pt x="7628371" y="0"/>
                </a:lnTo>
                <a:cubicBezTo>
                  <a:pt x="7689614" y="0"/>
                  <a:pt x="7739261" y="49647"/>
                  <a:pt x="7739261" y="110890"/>
                </a:cubicBezTo>
                <a:lnTo>
                  <a:pt x="7739261" y="998014"/>
                </a:lnTo>
                <a:cubicBezTo>
                  <a:pt x="7739261" y="1059257"/>
                  <a:pt x="7689614" y="1108904"/>
                  <a:pt x="7628371" y="1108904"/>
                </a:cubicBezTo>
                <a:lnTo>
                  <a:pt x="110890" y="1108904"/>
                </a:lnTo>
                <a:cubicBezTo>
                  <a:pt x="49647" y="1108904"/>
                  <a:pt x="0" y="1059257"/>
                  <a:pt x="0" y="998014"/>
                </a:cubicBezTo>
                <a:lnTo>
                  <a:pt x="0" y="110890"/>
                </a:lnTo>
                <a:close/>
              </a:path>
            </a:pathLst>
          </a:custGeom>
        </p:spPr>
        <p:style>
          <a:lnRef idx="2">
            <a:schemeClr val="lt1">
              <a:hueOff val="0"/>
              <a:satOff val="0"/>
              <a:lumOff val="0"/>
              <a:alphaOff val="0"/>
            </a:schemeClr>
          </a:lnRef>
          <a:fillRef idx="1">
            <a:schemeClr val="accent4">
              <a:hueOff val="1882662"/>
              <a:satOff val="-4655"/>
              <a:lumOff val="-2471"/>
              <a:alphaOff val="0"/>
            </a:schemeClr>
          </a:fillRef>
          <a:effectRef idx="0">
            <a:schemeClr val="accent4">
              <a:hueOff val="1882662"/>
              <a:satOff val="-4655"/>
              <a:lumOff val="-2471"/>
              <a:alphaOff val="0"/>
            </a:schemeClr>
          </a:effectRef>
          <a:fontRef idx="minor">
            <a:schemeClr val="lt1"/>
          </a:fontRef>
        </p:style>
        <p:txBody>
          <a:bodyPr spcFirstLastPara="0" vert="horz" wrap="square" lIns="101059" tIns="101059" rIns="101059" bIns="101059" numCol="1" spcCol="1270" anchor="ctr" anchorCtr="0">
            <a:noAutofit/>
          </a:bodyPr>
          <a:lstStyle/>
          <a:p>
            <a:pPr marL="0" lvl="0" indent="0" algn="ctr" defTabSz="800100">
              <a:lnSpc>
                <a:spcPct val="90000"/>
              </a:lnSpc>
              <a:spcBef>
                <a:spcPct val="0"/>
              </a:spcBef>
              <a:spcAft>
                <a:spcPct val="35000"/>
              </a:spcAft>
              <a:buNone/>
            </a:pPr>
            <a:r>
              <a:rPr lang="en-US" sz="1800" b="1" kern="1200" dirty="0"/>
              <a:t>Autism Diagnostic Observation Schedule (ADOS) Assessments and/or Questionnaires </a:t>
            </a:r>
          </a:p>
          <a:p>
            <a:pPr marL="0" lvl="0" indent="0" algn="ctr" defTabSz="800100">
              <a:lnSpc>
                <a:spcPct val="90000"/>
              </a:lnSpc>
              <a:spcBef>
                <a:spcPct val="0"/>
              </a:spcBef>
              <a:spcAft>
                <a:spcPct val="35000"/>
              </a:spcAft>
              <a:buNone/>
            </a:pPr>
            <a:r>
              <a:rPr lang="en-US" sz="1800" kern="1200" dirty="0"/>
              <a:t>The Autism Quotient (AQ) &amp; Sensory Processing Questionnaire (SPQ)</a:t>
            </a:r>
          </a:p>
          <a:p>
            <a:pPr marL="0" lvl="0" indent="0" algn="ctr" defTabSz="800100">
              <a:lnSpc>
                <a:spcPct val="90000"/>
              </a:lnSpc>
              <a:spcBef>
                <a:spcPct val="0"/>
              </a:spcBef>
              <a:spcAft>
                <a:spcPct val="35000"/>
              </a:spcAft>
              <a:buNone/>
            </a:pPr>
            <a:r>
              <a:rPr lang="en-US" sz="1800" kern="1200" dirty="0"/>
              <a:t>(~30mins)</a:t>
            </a:r>
          </a:p>
        </p:txBody>
      </p:sp>
      <p:sp>
        <p:nvSpPr>
          <p:cNvPr id="11" name="Freeform 10">
            <a:extLst>
              <a:ext uri="{FF2B5EF4-FFF2-40B4-BE49-F238E27FC236}">
                <a16:creationId xmlns:a16="http://schemas.microsoft.com/office/drawing/2014/main" id="{CE769805-CF98-434D-A06F-5607AC85BAEA}"/>
              </a:ext>
            </a:extLst>
          </p:cNvPr>
          <p:cNvSpPr/>
          <p:nvPr/>
        </p:nvSpPr>
        <p:spPr>
          <a:xfrm>
            <a:off x="4535004" y="3378990"/>
            <a:ext cx="259521" cy="216268"/>
          </a:xfrm>
          <a:custGeom>
            <a:avLst/>
            <a:gdLst>
              <a:gd name="connsiteX0" fmla="*/ 0 w 216267"/>
              <a:gd name="connsiteY0" fmla="*/ 51904 h 259520"/>
              <a:gd name="connsiteX1" fmla="*/ 108134 w 216267"/>
              <a:gd name="connsiteY1" fmla="*/ 51904 h 259520"/>
              <a:gd name="connsiteX2" fmla="*/ 108134 w 216267"/>
              <a:gd name="connsiteY2" fmla="*/ 0 h 259520"/>
              <a:gd name="connsiteX3" fmla="*/ 216267 w 216267"/>
              <a:gd name="connsiteY3" fmla="*/ 129760 h 259520"/>
              <a:gd name="connsiteX4" fmla="*/ 108134 w 216267"/>
              <a:gd name="connsiteY4" fmla="*/ 259520 h 259520"/>
              <a:gd name="connsiteX5" fmla="*/ 108134 w 216267"/>
              <a:gd name="connsiteY5" fmla="*/ 207616 h 259520"/>
              <a:gd name="connsiteX6" fmla="*/ 0 w 216267"/>
              <a:gd name="connsiteY6" fmla="*/ 207616 h 259520"/>
              <a:gd name="connsiteX7" fmla="*/ 0 w 216267"/>
              <a:gd name="connsiteY7" fmla="*/ 51904 h 2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67" h="259520">
                <a:moveTo>
                  <a:pt x="173013" y="1"/>
                </a:moveTo>
                <a:lnTo>
                  <a:pt x="173013" y="129761"/>
                </a:lnTo>
                <a:lnTo>
                  <a:pt x="216267" y="129761"/>
                </a:lnTo>
                <a:lnTo>
                  <a:pt x="108134" y="259519"/>
                </a:lnTo>
                <a:lnTo>
                  <a:pt x="0" y="129761"/>
                </a:lnTo>
                <a:lnTo>
                  <a:pt x="43254" y="129761"/>
                </a:lnTo>
                <a:lnTo>
                  <a:pt x="43254" y="1"/>
                </a:lnTo>
                <a:lnTo>
                  <a:pt x="173013" y="1"/>
                </a:lnTo>
                <a:close/>
              </a:path>
            </a:pathLst>
          </a:custGeom>
        </p:spPr>
        <p:style>
          <a:lnRef idx="0">
            <a:schemeClr val="lt1">
              <a:hueOff val="0"/>
              <a:satOff val="0"/>
              <a:lumOff val="0"/>
              <a:alphaOff val="0"/>
            </a:schemeClr>
          </a:lnRef>
          <a:fillRef idx="1">
            <a:schemeClr val="accent4">
              <a:hueOff val="2353328"/>
              <a:satOff val="-5819"/>
              <a:lumOff val="-3088"/>
              <a:alphaOff val="0"/>
            </a:schemeClr>
          </a:fillRef>
          <a:effectRef idx="0">
            <a:schemeClr val="accent4">
              <a:hueOff val="2353328"/>
              <a:satOff val="-5819"/>
              <a:lumOff val="-3088"/>
              <a:alphaOff val="0"/>
            </a:schemeClr>
          </a:effectRef>
          <a:fontRef idx="minor">
            <a:schemeClr val="lt1"/>
          </a:fontRef>
        </p:style>
        <p:txBody>
          <a:bodyPr spcFirstLastPara="0" vert="horz" wrap="square" lIns="51905" tIns="0" rIns="51904" bIns="64881"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12" name="Freeform 11">
            <a:extLst>
              <a:ext uri="{FF2B5EF4-FFF2-40B4-BE49-F238E27FC236}">
                <a16:creationId xmlns:a16="http://schemas.microsoft.com/office/drawing/2014/main" id="{0B078443-F3B7-A64F-A11D-6F0D2FB3AE24}"/>
              </a:ext>
            </a:extLst>
          </p:cNvPr>
          <p:cNvSpPr/>
          <p:nvPr/>
        </p:nvSpPr>
        <p:spPr>
          <a:xfrm>
            <a:off x="2378235" y="3631303"/>
            <a:ext cx="4573059" cy="576713"/>
          </a:xfrm>
          <a:custGeom>
            <a:avLst/>
            <a:gdLst>
              <a:gd name="connsiteX0" fmla="*/ 0 w 4573059"/>
              <a:gd name="connsiteY0" fmla="*/ 57671 h 576713"/>
              <a:gd name="connsiteX1" fmla="*/ 57671 w 4573059"/>
              <a:gd name="connsiteY1" fmla="*/ 0 h 576713"/>
              <a:gd name="connsiteX2" fmla="*/ 4515388 w 4573059"/>
              <a:gd name="connsiteY2" fmla="*/ 0 h 576713"/>
              <a:gd name="connsiteX3" fmla="*/ 4573059 w 4573059"/>
              <a:gd name="connsiteY3" fmla="*/ 57671 h 576713"/>
              <a:gd name="connsiteX4" fmla="*/ 4573059 w 4573059"/>
              <a:gd name="connsiteY4" fmla="*/ 519042 h 576713"/>
              <a:gd name="connsiteX5" fmla="*/ 4515388 w 4573059"/>
              <a:gd name="connsiteY5" fmla="*/ 576713 h 576713"/>
              <a:gd name="connsiteX6" fmla="*/ 57671 w 4573059"/>
              <a:gd name="connsiteY6" fmla="*/ 576713 h 576713"/>
              <a:gd name="connsiteX7" fmla="*/ 0 w 4573059"/>
              <a:gd name="connsiteY7" fmla="*/ 519042 h 576713"/>
              <a:gd name="connsiteX8" fmla="*/ 0 w 4573059"/>
              <a:gd name="connsiteY8" fmla="*/ 57671 h 57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059" h="576713">
                <a:moveTo>
                  <a:pt x="0" y="57671"/>
                </a:moveTo>
                <a:cubicBezTo>
                  <a:pt x="0" y="25820"/>
                  <a:pt x="25820" y="0"/>
                  <a:pt x="57671" y="0"/>
                </a:cubicBezTo>
                <a:lnTo>
                  <a:pt x="4515388" y="0"/>
                </a:lnTo>
                <a:cubicBezTo>
                  <a:pt x="4547239" y="0"/>
                  <a:pt x="4573059" y="25820"/>
                  <a:pt x="4573059" y="57671"/>
                </a:cubicBezTo>
                <a:lnTo>
                  <a:pt x="4573059" y="519042"/>
                </a:lnTo>
                <a:cubicBezTo>
                  <a:pt x="4573059" y="550893"/>
                  <a:pt x="4547239" y="576713"/>
                  <a:pt x="4515388" y="576713"/>
                </a:cubicBezTo>
                <a:lnTo>
                  <a:pt x="57671" y="576713"/>
                </a:lnTo>
                <a:cubicBezTo>
                  <a:pt x="25820" y="576713"/>
                  <a:pt x="0" y="550893"/>
                  <a:pt x="0" y="519042"/>
                </a:cubicBezTo>
                <a:lnTo>
                  <a:pt x="0" y="57671"/>
                </a:lnTo>
                <a:close/>
              </a:path>
            </a:pathLst>
          </a:custGeom>
        </p:spPr>
        <p:style>
          <a:lnRef idx="2">
            <a:schemeClr val="lt1">
              <a:hueOff val="0"/>
              <a:satOff val="0"/>
              <a:lumOff val="0"/>
              <a:alphaOff val="0"/>
            </a:schemeClr>
          </a:lnRef>
          <a:fillRef idx="1">
            <a:schemeClr val="accent4">
              <a:hueOff val="3765325"/>
              <a:satOff val="-9310"/>
              <a:lumOff val="-4941"/>
              <a:alphaOff val="0"/>
            </a:schemeClr>
          </a:fillRef>
          <a:effectRef idx="0">
            <a:schemeClr val="accent4">
              <a:hueOff val="3765325"/>
              <a:satOff val="-9310"/>
              <a:lumOff val="-4941"/>
              <a:alphaOff val="0"/>
            </a:schemeClr>
          </a:effectRef>
          <a:fontRef idx="minor">
            <a:schemeClr val="lt1"/>
          </a:fontRef>
        </p:style>
        <p:txBody>
          <a:bodyPr spcFirstLastPara="0" vert="horz" wrap="square" lIns="85471" tIns="85471" rIns="85471" bIns="85471" numCol="1" spcCol="1270" anchor="ctr" anchorCtr="0">
            <a:noAutofit/>
          </a:bodyPr>
          <a:lstStyle/>
          <a:p>
            <a:pPr marL="0" lvl="0" indent="0" algn="ctr" defTabSz="800100">
              <a:lnSpc>
                <a:spcPct val="90000"/>
              </a:lnSpc>
              <a:spcBef>
                <a:spcPct val="0"/>
              </a:spcBef>
              <a:spcAft>
                <a:spcPct val="35000"/>
              </a:spcAft>
              <a:buNone/>
            </a:pPr>
            <a:r>
              <a:rPr lang="en-US" sz="1800" b="1" kern="1200" dirty="0"/>
              <a:t>Coin-Task Practice </a:t>
            </a:r>
            <a:r>
              <a:rPr lang="en-US" sz="1800" kern="1200" dirty="0"/>
              <a:t>(~10mins)</a:t>
            </a:r>
          </a:p>
        </p:txBody>
      </p:sp>
      <p:sp>
        <p:nvSpPr>
          <p:cNvPr id="13" name="Freeform 12">
            <a:extLst>
              <a:ext uri="{FF2B5EF4-FFF2-40B4-BE49-F238E27FC236}">
                <a16:creationId xmlns:a16="http://schemas.microsoft.com/office/drawing/2014/main" id="{AB4C260B-241A-2C45-B655-594EA1455F58}"/>
              </a:ext>
            </a:extLst>
          </p:cNvPr>
          <p:cNvSpPr/>
          <p:nvPr/>
        </p:nvSpPr>
        <p:spPr>
          <a:xfrm>
            <a:off x="4535004" y="4244060"/>
            <a:ext cx="259521" cy="216268"/>
          </a:xfrm>
          <a:custGeom>
            <a:avLst/>
            <a:gdLst>
              <a:gd name="connsiteX0" fmla="*/ 0 w 216267"/>
              <a:gd name="connsiteY0" fmla="*/ 51904 h 259520"/>
              <a:gd name="connsiteX1" fmla="*/ 108134 w 216267"/>
              <a:gd name="connsiteY1" fmla="*/ 51904 h 259520"/>
              <a:gd name="connsiteX2" fmla="*/ 108134 w 216267"/>
              <a:gd name="connsiteY2" fmla="*/ 0 h 259520"/>
              <a:gd name="connsiteX3" fmla="*/ 216267 w 216267"/>
              <a:gd name="connsiteY3" fmla="*/ 129760 h 259520"/>
              <a:gd name="connsiteX4" fmla="*/ 108134 w 216267"/>
              <a:gd name="connsiteY4" fmla="*/ 259520 h 259520"/>
              <a:gd name="connsiteX5" fmla="*/ 108134 w 216267"/>
              <a:gd name="connsiteY5" fmla="*/ 207616 h 259520"/>
              <a:gd name="connsiteX6" fmla="*/ 0 w 216267"/>
              <a:gd name="connsiteY6" fmla="*/ 207616 h 259520"/>
              <a:gd name="connsiteX7" fmla="*/ 0 w 216267"/>
              <a:gd name="connsiteY7" fmla="*/ 51904 h 2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67" h="259520">
                <a:moveTo>
                  <a:pt x="173013" y="1"/>
                </a:moveTo>
                <a:lnTo>
                  <a:pt x="173013" y="129761"/>
                </a:lnTo>
                <a:lnTo>
                  <a:pt x="216267" y="129761"/>
                </a:lnTo>
                <a:lnTo>
                  <a:pt x="108134" y="259519"/>
                </a:lnTo>
                <a:lnTo>
                  <a:pt x="0" y="129761"/>
                </a:lnTo>
                <a:lnTo>
                  <a:pt x="43254" y="129761"/>
                </a:lnTo>
                <a:lnTo>
                  <a:pt x="43254" y="1"/>
                </a:lnTo>
                <a:lnTo>
                  <a:pt x="173013" y="1"/>
                </a:lnTo>
                <a:close/>
              </a:path>
            </a:pathLst>
          </a:custGeom>
        </p:spPr>
        <p:style>
          <a:lnRef idx="0">
            <a:schemeClr val="lt1">
              <a:hueOff val="0"/>
              <a:satOff val="0"/>
              <a:lumOff val="0"/>
              <a:alphaOff val="0"/>
            </a:schemeClr>
          </a:lnRef>
          <a:fillRef idx="1">
            <a:schemeClr val="accent4">
              <a:hueOff val="4706656"/>
              <a:satOff val="-11638"/>
              <a:lumOff val="-6177"/>
              <a:alphaOff val="0"/>
            </a:schemeClr>
          </a:fillRef>
          <a:effectRef idx="0">
            <a:schemeClr val="accent4">
              <a:hueOff val="4706656"/>
              <a:satOff val="-11638"/>
              <a:lumOff val="-6177"/>
              <a:alphaOff val="0"/>
            </a:schemeClr>
          </a:effectRef>
          <a:fontRef idx="minor">
            <a:schemeClr val="lt1"/>
          </a:fontRef>
        </p:style>
        <p:txBody>
          <a:bodyPr spcFirstLastPara="0" vert="horz" wrap="square" lIns="51905" tIns="0" rIns="51904" bIns="64881"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
        <p:nvSpPr>
          <p:cNvPr id="14" name="Freeform 13">
            <a:extLst>
              <a:ext uri="{FF2B5EF4-FFF2-40B4-BE49-F238E27FC236}">
                <a16:creationId xmlns:a16="http://schemas.microsoft.com/office/drawing/2014/main" id="{B5E21972-95E2-4540-BF10-76EBB6C97F74}"/>
              </a:ext>
            </a:extLst>
          </p:cNvPr>
          <p:cNvSpPr/>
          <p:nvPr/>
        </p:nvSpPr>
        <p:spPr>
          <a:xfrm>
            <a:off x="2239087" y="4467875"/>
            <a:ext cx="4573059" cy="576713"/>
          </a:xfrm>
          <a:custGeom>
            <a:avLst/>
            <a:gdLst>
              <a:gd name="connsiteX0" fmla="*/ 0 w 4573059"/>
              <a:gd name="connsiteY0" fmla="*/ 57671 h 576713"/>
              <a:gd name="connsiteX1" fmla="*/ 57671 w 4573059"/>
              <a:gd name="connsiteY1" fmla="*/ 0 h 576713"/>
              <a:gd name="connsiteX2" fmla="*/ 4515388 w 4573059"/>
              <a:gd name="connsiteY2" fmla="*/ 0 h 576713"/>
              <a:gd name="connsiteX3" fmla="*/ 4573059 w 4573059"/>
              <a:gd name="connsiteY3" fmla="*/ 57671 h 576713"/>
              <a:gd name="connsiteX4" fmla="*/ 4573059 w 4573059"/>
              <a:gd name="connsiteY4" fmla="*/ 519042 h 576713"/>
              <a:gd name="connsiteX5" fmla="*/ 4515388 w 4573059"/>
              <a:gd name="connsiteY5" fmla="*/ 576713 h 576713"/>
              <a:gd name="connsiteX6" fmla="*/ 57671 w 4573059"/>
              <a:gd name="connsiteY6" fmla="*/ 576713 h 576713"/>
              <a:gd name="connsiteX7" fmla="*/ 0 w 4573059"/>
              <a:gd name="connsiteY7" fmla="*/ 519042 h 576713"/>
              <a:gd name="connsiteX8" fmla="*/ 0 w 4573059"/>
              <a:gd name="connsiteY8" fmla="*/ 57671 h 57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059" h="576713">
                <a:moveTo>
                  <a:pt x="0" y="57671"/>
                </a:moveTo>
                <a:cubicBezTo>
                  <a:pt x="0" y="25820"/>
                  <a:pt x="25820" y="0"/>
                  <a:pt x="57671" y="0"/>
                </a:cubicBezTo>
                <a:lnTo>
                  <a:pt x="4515388" y="0"/>
                </a:lnTo>
                <a:cubicBezTo>
                  <a:pt x="4547239" y="0"/>
                  <a:pt x="4573059" y="25820"/>
                  <a:pt x="4573059" y="57671"/>
                </a:cubicBezTo>
                <a:lnTo>
                  <a:pt x="4573059" y="519042"/>
                </a:lnTo>
                <a:cubicBezTo>
                  <a:pt x="4573059" y="550893"/>
                  <a:pt x="4547239" y="576713"/>
                  <a:pt x="4515388" y="576713"/>
                </a:cubicBezTo>
                <a:lnTo>
                  <a:pt x="57671" y="576713"/>
                </a:lnTo>
                <a:cubicBezTo>
                  <a:pt x="25820" y="576713"/>
                  <a:pt x="0" y="550893"/>
                  <a:pt x="0" y="519042"/>
                </a:cubicBezTo>
                <a:lnTo>
                  <a:pt x="0" y="57671"/>
                </a:lnTo>
                <a:close/>
              </a:path>
            </a:pathLst>
          </a:custGeom>
        </p:spPr>
        <p:style>
          <a:lnRef idx="2">
            <a:schemeClr val="lt1">
              <a:hueOff val="0"/>
              <a:satOff val="0"/>
              <a:lumOff val="0"/>
              <a:alphaOff val="0"/>
            </a:schemeClr>
          </a:lnRef>
          <a:fillRef idx="1">
            <a:schemeClr val="accent4">
              <a:hueOff val="5647988"/>
              <a:satOff val="-13966"/>
              <a:lumOff val="-7412"/>
              <a:alphaOff val="0"/>
            </a:schemeClr>
          </a:fillRef>
          <a:effectRef idx="0">
            <a:schemeClr val="accent4">
              <a:hueOff val="5647988"/>
              <a:satOff val="-13966"/>
              <a:lumOff val="-7412"/>
              <a:alphaOff val="0"/>
            </a:schemeClr>
          </a:effectRef>
          <a:fontRef idx="minor">
            <a:schemeClr val="lt1"/>
          </a:fontRef>
        </p:style>
        <p:txBody>
          <a:bodyPr spcFirstLastPara="0" vert="horz" wrap="square" lIns="85471" tIns="85471" rIns="85471" bIns="85471" numCol="1" spcCol="1270" anchor="ctr" anchorCtr="0">
            <a:noAutofit/>
          </a:bodyPr>
          <a:lstStyle/>
          <a:p>
            <a:pPr marL="0" lvl="0" indent="0" algn="ctr" defTabSz="800100">
              <a:lnSpc>
                <a:spcPct val="90000"/>
              </a:lnSpc>
              <a:spcBef>
                <a:spcPct val="0"/>
              </a:spcBef>
              <a:spcAft>
                <a:spcPct val="35000"/>
              </a:spcAft>
              <a:buNone/>
            </a:pPr>
            <a:r>
              <a:rPr lang="en-US" sz="1800" b="1" kern="1200" dirty="0"/>
              <a:t>fMRI Session with Coin-Task </a:t>
            </a:r>
            <a:r>
              <a:rPr lang="en-US" sz="1800" kern="1200" dirty="0"/>
              <a:t> (&lt;1 </a:t>
            </a:r>
            <a:r>
              <a:rPr lang="en-US" sz="1800" kern="1200" dirty="0" err="1"/>
              <a:t>hr</a:t>
            </a:r>
            <a:r>
              <a:rPr lang="en-US" sz="1800" kern="1200" dirty="0"/>
              <a:t>)</a:t>
            </a:r>
          </a:p>
        </p:txBody>
      </p:sp>
      <p:sp>
        <p:nvSpPr>
          <p:cNvPr id="15" name="Freeform 14">
            <a:extLst>
              <a:ext uri="{FF2B5EF4-FFF2-40B4-BE49-F238E27FC236}">
                <a16:creationId xmlns:a16="http://schemas.microsoft.com/office/drawing/2014/main" id="{80A02746-BB9F-D24C-9637-D9EA9BAE75FF}"/>
              </a:ext>
            </a:extLst>
          </p:cNvPr>
          <p:cNvSpPr/>
          <p:nvPr/>
        </p:nvSpPr>
        <p:spPr>
          <a:xfrm>
            <a:off x="2378235" y="5489027"/>
            <a:ext cx="4573059" cy="576713"/>
          </a:xfrm>
          <a:custGeom>
            <a:avLst/>
            <a:gdLst>
              <a:gd name="connsiteX0" fmla="*/ 0 w 4573059"/>
              <a:gd name="connsiteY0" fmla="*/ 57671 h 576713"/>
              <a:gd name="connsiteX1" fmla="*/ 57671 w 4573059"/>
              <a:gd name="connsiteY1" fmla="*/ 0 h 576713"/>
              <a:gd name="connsiteX2" fmla="*/ 4515388 w 4573059"/>
              <a:gd name="connsiteY2" fmla="*/ 0 h 576713"/>
              <a:gd name="connsiteX3" fmla="*/ 4573059 w 4573059"/>
              <a:gd name="connsiteY3" fmla="*/ 57671 h 576713"/>
              <a:gd name="connsiteX4" fmla="*/ 4573059 w 4573059"/>
              <a:gd name="connsiteY4" fmla="*/ 519042 h 576713"/>
              <a:gd name="connsiteX5" fmla="*/ 4515388 w 4573059"/>
              <a:gd name="connsiteY5" fmla="*/ 576713 h 576713"/>
              <a:gd name="connsiteX6" fmla="*/ 57671 w 4573059"/>
              <a:gd name="connsiteY6" fmla="*/ 576713 h 576713"/>
              <a:gd name="connsiteX7" fmla="*/ 0 w 4573059"/>
              <a:gd name="connsiteY7" fmla="*/ 519042 h 576713"/>
              <a:gd name="connsiteX8" fmla="*/ 0 w 4573059"/>
              <a:gd name="connsiteY8" fmla="*/ 57671 h 57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059" h="576713">
                <a:moveTo>
                  <a:pt x="0" y="57671"/>
                </a:moveTo>
                <a:cubicBezTo>
                  <a:pt x="0" y="25820"/>
                  <a:pt x="25820" y="0"/>
                  <a:pt x="57671" y="0"/>
                </a:cubicBezTo>
                <a:lnTo>
                  <a:pt x="4515388" y="0"/>
                </a:lnTo>
                <a:cubicBezTo>
                  <a:pt x="4547239" y="0"/>
                  <a:pt x="4573059" y="25820"/>
                  <a:pt x="4573059" y="57671"/>
                </a:cubicBezTo>
                <a:lnTo>
                  <a:pt x="4573059" y="519042"/>
                </a:lnTo>
                <a:cubicBezTo>
                  <a:pt x="4573059" y="550893"/>
                  <a:pt x="4547239" y="576713"/>
                  <a:pt x="4515388" y="576713"/>
                </a:cubicBezTo>
                <a:lnTo>
                  <a:pt x="57671" y="576713"/>
                </a:lnTo>
                <a:cubicBezTo>
                  <a:pt x="25820" y="576713"/>
                  <a:pt x="0" y="550893"/>
                  <a:pt x="0" y="519042"/>
                </a:cubicBezTo>
                <a:lnTo>
                  <a:pt x="0" y="57671"/>
                </a:lnTo>
                <a:close/>
              </a:path>
            </a:pathLst>
          </a:custGeom>
          <a:solidFill>
            <a:srgbClr val="178D8F"/>
          </a:solidFill>
        </p:spPr>
        <p:style>
          <a:lnRef idx="2">
            <a:schemeClr val="lt1">
              <a:hueOff val="0"/>
              <a:satOff val="0"/>
              <a:lumOff val="0"/>
              <a:alphaOff val="0"/>
            </a:schemeClr>
          </a:lnRef>
          <a:fillRef idx="1">
            <a:schemeClr val="accent4">
              <a:hueOff val="5647988"/>
              <a:satOff val="-13966"/>
              <a:lumOff val="-7412"/>
              <a:alphaOff val="0"/>
            </a:schemeClr>
          </a:fillRef>
          <a:effectRef idx="0">
            <a:schemeClr val="accent4">
              <a:hueOff val="5647988"/>
              <a:satOff val="-13966"/>
              <a:lumOff val="-7412"/>
              <a:alphaOff val="0"/>
            </a:schemeClr>
          </a:effectRef>
          <a:fontRef idx="minor">
            <a:schemeClr val="lt1"/>
          </a:fontRef>
        </p:style>
        <p:txBody>
          <a:bodyPr spcFirstLastPara="0" vert="horz" wrap="square" lIns="85471" tIns="85471" rIns="85471" bIns="85471" numCol="1" spcCol="1270" anchor="ctr" anchorCtr="0">
            <a:noAutofit/>
          </a:bodyPr>
          <a:lstStyle/>
          <a:p>
            <a:pPr marL="0" lvl="0" indent="0" algn="ctr" defTabSz="800100">
              <a:lnSpc>
                <a:spcPct val="90000"/>
              </a:lnSpc>
              <a:spcBef>
                <a:spcPct val="0"/>
              </a:spcBef>
              <a:spcAft>
                <a:spcPct val="35000"/>
              </a:spcAft>
              <a:buNone/>
            </a:pPr>
            <a:r>
              <a:rPr lang="en-US" b="1" dirty="0"/>
              <a:t>Likelihood Only Task</a:t>
            </a:r>
            <a:endParaRPr lang="en-US" sz="1800" b="1" kern="1200" dirty="0"/>
          </a:p>
          <a:p>
            <a:pPr marL="0" lvl="0" indent="0" algn="ctr" defTabSz="800100">
              <a:lnSpc>
                <a:spcPct val="90000"/>
              </a:lnSpc>
              <a:spcBef>
                <a:spcPct val="0"/>
              </a:spcBef>
              <a:spcAft>
                <a:spcPct val="35000"/>
              </a:spcAft>
              <a:buNone/>
            </a:pPr>
            <a:r>
              <a:rPr lang="en-US" dirty="0"/>
              <a:t>(~15mins</a:t>
            </a:r>
            <a:r>
              <a:rPr lang="en-US" sz="1800" kern="1200" dirty="0"/>
              <a:t>)</a:t>
            </a:r>
          </a:p>
        </p:txBody>
      </p:sp>
      <p:sp>
        <p:nvSpPr>
          <p:cNvPr id="16" name="Freeform 15">
            <a:extLst>
              <a:ext uri="{FF2B5EF4-FFF2-40B4-BE49-F238E27FC236}">
                <a16:creationId xmlns:a16="http://schemas.microsoft.com/office/drawing/2014/main" id="{E5F0B4C6-E8E0-154C-8F89-A0A3CE39E0E0}"/>
              </a:ext>
            </a:extLst>
          </p:cNvPr>
          <p:cNvSpPr/>
          <p:nvPr/>
        </p:nvSpPr>
        <p:spPr>
          <a:xfrm>
            <a:off x="4556501" y="5172922"/>
            <a:ext cx="259521" cy="216268"/>
          </a:xfrm>
          <a:custGeom>
            <a:avLst/>
            <a:gdLst>
              <a:gd name="connsiteX0" fmla="*/ 0 w 216267"/>
              <a:gd name="connsiteY0" fmla="*/ 51904 h 259520"/>
              <a:gd name="connsiteX1" fmla="*/ 108134 w 216267"/>
              <a:gd name="connsiteY1" fmla="*/ 51904 h 259520"/>
              <a:gd name="connsiteX2" fmla="*/ 108134 w 216267"/>
              <a:gd name="connsiteY2" fmla="*/ 0 h 259520"/>
              <a:gd name="connsiteX3" fmla="*/ 216267 w 216267"/>
              <a:gd name="connsiteY3" fmla="*/ 129760 h 259520"/>
              <a:gd name="connsiteX4" fmla="*/ 108134 w 216267"/>
              <a:gd name="connsiteY4" fmla="*/ 259520 h 259520"/>
              <a:gd name="connsiteX5" fmla="*/ 108134 w 216267"/>
              <a:gd name="connsiteY5" fmla="*/ 207616 h 259520"/>
              <a:gd name="connsiteX6" fmla="*/ 0 w 216267"/>
              <a:gd name="connsiteY6" fmla="*/ 207616 h 259520"/>
              <a:gd name="connsiteX7" fmla="*/ 0 w 216267"/>
              <a:gd name="connsiteY7" fmla="*/ 51904 h 2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67" h="259520">
                <a:moveTo>
                  <a:pt x="173013" y="1"/>
                </a:moveTo>
                <a:lnTo>
                  <a:pt x="173013" y="129761"/>
                </a:lnTo>
                <a:lnTo>
                  <a:pt x="216267" y="129761"/>
                </a:lnTo>
                <a:lnTo>
                  <a:pt x="108134" y="259519"/>
                </a:lnTo>
                <a:lnTo>
                  <a:pt x="0" y="129761"/>
                </a:lnTo>
                <a:lnTo>
                  <a:pt x="43254" y="129761"/>
                </a:lnTo>
                <a:lnTo>
                  <a:pt x="43254" y="1"/>
                </a:lnTo>
                <a:lnTo>
                  <a:pt x="173013" y="1"/>
                </a:lnTo>
                <a:close/>
              </a:path>
            </a:pathLst>
          </a:custGeom>
          <a:solidFill>
            <a:srgbClr val="178D8F"/>
          </a:solidFill>
        </p:spPr>
        <p:style>
          <a:lnRef idx="0">
            <a:schemeClr val="lt1">
              <a:hueOff val="0"/>
              <a:satOff val="0"/>
              <a:lumOff val="0"/>
              <a:alphaOff val="0"/>
            </a:schemeClr>
          </a:lnRef>
          <a:fillRef idx="1">
            <a:schemeClr val="accent4">
              <a:hueOff val="4706656"/>
              <a:satOff val="-11638"/>
              <a:lumOff val="-6177"/>
              <a:alphaOff val="0"/>
            </a:schemeClr>
          </a:fillRef>
          <a:effectRef idx="0">
            <a:schemeClr val="accent4">
              <a:hueOff val="4706656"/>
              <a:satOff val="-11638"/>
              <a:lumOff val="-6177"/>
              <a:alphaOff val="0"/>
            </a:schemeClr>
          </a:effectRef>
          <a:fontRef idx="minor">
            <a:schemeClr val="lt1"/>
          </a:fontRef>
        </p:style>
        <p:txBody>
          <a:bodyPr spcFirstLastPara="0" vert="horz" wrap="square" lIns="51905" tIns="0" rIns="51904" bIns="64881"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spTree>
    <p:extLst>
      <p:ext uri="{BB962C8B-B14F-4D97-AF65-F5344CB8AC3E}">
        <p14:creationId xmlns:p14="http://schemas.microsoft.com/office/powerpoint/2010/main" val="25462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0148-D7D9-DD41-8D87-51BAE74C2F8D}"/>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36F01C95-AC6E-874B-A19E-B47B4E622D82}"/>
              </a:ext>
            </a:extLst>
          </p:cNvPr>
          <p:cNvSpPr>
            <a:spLocks noGrp="1"/>
          </p:cNvSpPr>
          <p:nvPr>
            <p:ph idx="1"/>
          </p:nvPr>
        </p:nvSpPr>
        <p:spPr/>
        <p:txBody>
          <a:bodyPr/>
          <a:lstStyle/>
          <a:p>
            <a:endParaRPr lang="en-AU"/>
          </a:p>
        </p:txBody>
      </p:sp>
      <p:sp>
        <p:nvSpPr>
          <p:cNvPr id="4" name="Slide Number Placeholder 3">
            <a:extLst>
              <a:ext uri="{FF2B5EF4-FFF2-40B4-BE49-F238E27FC236}">
                <a16:creationId xmlns:a16="http://schemas.microsoft.com/office/drawing/2014/main" id="{A963FDB6-91DB-8346-B29A-B82F0154A889}"/>
              </a:ext>
            </a:extLst>
          </p:cNvPr>
          <p:cNvSpPr>
            <a:spLocks noGrp="1"/>
          </p:cNvSpPr>
          <p:nvPr>
            <p:ph type="sldNum" sz="quarter" idx="12"/>
          </p:nvPr>
        </p:nvSpPr>
        <p:spPr/>
        <p:txBody>
          <a:bodyPr/>
          <a:lstStyle/>
          <a:p>
            <a:fld id="{39C1FE27-065A-134B-B8FA-80AF2DF9353C}" type="slidenum">
              <a:rPr lang="en-US" smtClean="0"/>
              <a:t>6</a:t>
            </a:fld>
            <a:endParaRPr lang="en-US" dirty="0"/>
          </a:p>
        </p:txBody>
      </p:sp>
    </p:spTree>
    <p:extLst>
      <p:ext uri="{BB962C8B-B14F-4D97-AF65-F5344CB8AC3E}">
        <p14:creationId xmlns:p14="http://schemas.microsoft.com/office/powerpoint/2010/main" val="212939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CoinTaskDemo_HD">
            <a:hlinkClick r:id="" action="ppaction://media"/>
            <a:extLst>
              <a:ext uri="{FF2B5EF4-FFF2-40B4-BE49-F238E27FC236}">
                <a16:creationId xmlns:a16="http://schemas.microsoft.com/office/drawing/2014/main" id="{614F821E-4CBF-C945-ADF6-F95BB3063A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82681"/>
            <a:ext cx="9144000" cy="5143500"/>
          </a:xfrm>
          <a:prstGeom prst="rect">
            <a:avLst/>
          </a:prstGeom>
        </p:spPr>
      </p:pic>
      <p:sp>
        <p:nvSpPr>
          <p:cNvPr id="2" name="Slide Number Placeholder 1">
            <a:extLst>
              <a:ext uri="{FF2B5EF4-FFF2-40B4-BE49-F238E27FC236}">
                <a16:creationId xmlns:a16="http://schemas.microsoft.com/office/drawing/2014/main" id="{D746E2A7-4156-7243-9B82-4B65C26CE861}"/>
              </a:ext>
            </a:extLst>
          </p:cNvPr>
          <p:cNvSpPr>
            <a:spLocks noGrp="1"/>
          </p:cNvSpPr>
          <p:nvPr>
            <p:ph type="sldNum" sz="quarter" idx="12"/>
          </p:nvPr>
        </p:nvSpPr>
        <p:spPr/>
        <p:txBody>
          <a:bodyPr/>
          <a:lstStyle/>
          <a:p>
            <a:fld id="{38237106-F2ED-405E-BC33-CC3CF426205F}" type="slidenum">
              <a:rPr lang="en-US" smtClean="0"/>
              <a:pPr/>
              <a:t>7</a:t>
            </a:fld>
            <a:endParaRPr lang="en-US" dirty="0"/>
          </a:p>
        </p:txBody>
      </p:sp>
    </p:spTree>
    <p:extLst>
      <p:ext uri="{BB962C8B-B14F-4D97-AF65-F5344CB8AC3E}">
        <p14:creationId xmlns:p14="http://schemas.microsoft.com/office/powerpoint/2010/main" val="8430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B8D3A1-7F0E-FD47-89F7-28310BA23930}"/>
              </a:ext>
            </a:extLst>
          </p:cNvPr>
          <p:cNvSpPr>
            <a:spLocks noGrp="1"/>
          </p:cNvSpPr>
          <p:nvPr>
            <p:ph type="sldNum" sz="quarter" idx="12"/>
          </p:nvPr>
        </p:nvSpPr>
        <p:spPr/>
        <p:txBody>
          <a:bodyPr/>
          <a:lstStyle/>
          <a:p>
            <a:fld id="{39C1FE27-065A-134B-B8FA-80AF2DF9353C}" type="slidenum">
              <a:rPr lang="en-US" smtClean="0"/>
              <a:t>8</a:t>
            </a:fld>
            <a:endParaRPr lang="en-US" dirty="0"/>
          </a:p>
        </p:txBody>
      </p:sp>
      <p:sp>
        <p:nvSpPr>
          <p:cNvPr id="5" name="Rectangle 4">
            <a:extLst>
              <a:ext uri="{FF2B5EF4-FFF2-40B4-BE49-F238E27FC236}">
                <a16:creationId xmlns:a16="http://schemas.microsoft.com/office/drawing/2014/main" id="{5CB2A891-F242-7B4C-A965-6FEE2C93290E}"/>
              </a:ext>
            </a:extLst>
          </p:cNvPr>
          <p:cNvSpPr/>
          <p:nvPr/>
        </p:nvSpPr>
        <p:spPr>
          <a:xfrm>
            <a:off x="2569047" y="2967335"/>
            <a:ext cx="3552767" cy="461665"/>
          </a:xfrm>
          <a:prstGeom prst="rect">
            <a:avLst/>
          </a:prstGeom>
        </p:spPr>
        <p:txBody>
          <a:bodyPr wrap="none">
            <a:spAutoFit/>
          </a:bodyPr>
          <a:lstStyle/>
          <a:p>
            <a:r>
              <a:rPr lang="en-AU" sz="2400" dirty="0"/>
              <a:t>Coin Task (Vilares et al. 2012)</a:t>
            </a:r>
          </a:p>
        </p:txBody>
      </p:sp>
    </p:spTree>
    <p:extLst>
      <p:ext uri="{BB962C8B-B14F-4D97-AF65-F5344CB8AC3E}">
        <p14:creationId xmlns:p14="http://schemas.microsoft.com/office/powerpoint/2010/main" val="7094154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04|-1744.4|1.7"/>
</p:tagLst>
</file>

<file path=ppt/tags/tag2.xml><?xml version="1.0" encoding="utf-8"?>
<p:tagLst xmlns:a="http://schemas.openxmlformats.org/drawingml/2006/main" xmlns:r="http://schemas.openxmlformats.org/officeDocument/2006/relationships" xmlns:p="http://schemas.openxmlformats.org/presentationml/2006/main">
  <p:tag name="TIMING" val="|10.1|68.8|124.9"/>
</p:tagLst>
</file>

<file path=ppt/tags/tag3.xml><?xml version="1.0" encoding="utf-8"?>
<p:tagLst xmlns:a="http://schemas.openxmlformats.org/drawingml/2006/main" xmlns:r="http://schemas.openxmlformats.org/officeDocument/2006/relationships" xmlns:p="http://schemas.openxmlformats.org/presentationml/2006/main">
  <p:tag name="TIMING" val="|18.1|26.9"/>
</p:tagLst>
</file>

<file path=ppt/tags/tag4.xml><?xml version="1.0" encoding="utf-8"?>
<p:tagLst xmlns:a="http://schemas.openxmlformats.org/drawingml/2006/main" xmlns:r="http://schemas.openxmlformats.org/officeDocument/2006/relationships" xmlns:p="http://schemas.openxmlformats.org/presentationml/2006/main">
  <p:tag name="TIMING" val="|11.1|1.3|26.7|4"/>
</p:tagLst>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8458</TotalTime>
  <Words>2350</Words>
  <Application>Microsoft Macintosh PowerPoint</Application>
  <PresentationFormat>On-screen Show (4:3)</PresentationFormat>
  <Paragraphs>317</Paragraphs>
  <Slides>29</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Narrow</vt:lpstr>
      <vt:lpstr>Calibri</vt:lpstr>
      <vt:lpstr>Helvetica</vt:lpstr>
      <vt:lpstr>Times New Roman</vt:lpstr>
      <vt:lpstr>Horizon</vt:lpstr>
      <vt:lpstr>Bayesian Models of Atypical Sensory Perception in the Autism Spectrum</vt:lpstr>
      <vt:lpstr>Abstract</vt:lpstr>
      <vt:lpstr>Bayesian Models of Sensory learning IN ASD:</vt:lpstr>
      <vt:lpstr>Evidence for MODELS IN autism Spectrum</vt:lpstr>
      <vt:lpstr>Research Questions</vt:lpstr>
      <vt:lpstr>Methods</vt:lpstr>
      <vt:lpstr>PowerPoint Presentation</vt:lpstr>
      <vt:lpstr>PowerPoint Presentation</vt:lpstr>
      <vt:lpstr>PowerPoint Presentation</vt:lpstr>
      <vt:lpstr>PowerPoint Presentation</vt:lpstr>
      <vt:lpstr>Results</vt:lpstr>
      <vt:lpstr>PARTICIPANT PROFILE</vt:lpstr>
      <vt:lpstr>PowerPoint Presentation</vt:lpstr>
      <vt:lpstr>Calculating Reliance on Likelihood (sLOPE)</vt:lpstr>
      <vt:lpstr>PowerPoint Presentation</vt:lpstr>
      <vt:lpstr>PowerPoint Presentation</vt:lpstr>
      <vt:lpstr>PowerPoint Presentation</vt:lpstr>
      <vt:lpstr>PowerPoint Presentation</vt:lpstr>
      <vt:lpstr>Subjective Prior Variance</vt:lpstr>
      <vt:lpstr>PowerPoint Presentation</vt:lpstr>
      <vt:lpstr>Coin Task Summary</vt:lpstr>
      <vt:lpstr>All Thanks to..</vt:lpstr>
      <vt:lpstr>References</vt:lpstr>
      <vt:lpstr>PowerPoint Presentation</vt:lpstr>
      <vt:lpstr>Single trial setup</vt:lpstr>
      <vt:lpstr>Calculating the Prior Mean and Variance (Körding et al. 2004/ Vilares et al. 2012)</vt:lpstr>
      <vt:lpstr>OPTIMAL Prior Variance</vt:lpstr>
      <vt:lpstr>Errors on Likelihood Task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Roshini Randeniya</cp:lastModifiedBy>
  <cp:revision>1061</cp:revision>
  <dcterms:created xsi:type="dcterms:W3CDTF">2014-09-16T21:36:11Z</dcterms:created>
  <dcterms:modified xsi:type="dcterms:W3CDTF">2020-04-24T03:58:56Z</dcterms:modified>
</cp:coreProperties>
</file>