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3"/>
  </p:notesMasterIdLst>
  <p:handoutMasterIdLst>
    <p:handoutMasterId r:id="rId4"/>
  </p:handoutMasterIdLst>
  <p:sldIdLst>
    <p:sldId id="258" r:id="rId2"/>
  </p:sldIdLst>
  <p:sldSz cx="43891200" cy="32918400"/>
  <p:notesSz cx="6858000" cy="9144000"/>
  <p:defaultTextStyle>
    <a:defPPr>
      <a:defRPr lang="en-US"/>
    </a:defPPr>
    <a:lvl1pPr marL="0" algn="l" defTabSz="4389120" rtl="0" eaLnBrk="1" latinLnBrk="0" hangingPunct="1">
      <a:defRPr sz="8640" kern="1200">
        <a:solidFill>
          <a:schemeClr val="tx1"/>
        </a:solidFill>
        <a:latin typeface="+mn-lt"/>
        <a:ea typeface="+mn-ea"/>
        <a:cs typeface="+mn-cs"/>
      </a:defRPr>
    </a:lvl1pPr>
    <a:lvl2pPr marL="2194560" algn="l" defTabSz="4389120" rtl="0" eaLnBrk="1" latinLnBrk="0" hangingPunct="1">
      <a:defRPr sz="8640" kern="1200">
        <a:solidFill>
          <a:schemeClr val="tx1"/>
        </a:solidFill>
        <a:latin typeface="+mn-lt"/>
        <a:ea typeface="+mn-ea"/>
        <a:cs typeface="+mn-cs"/>
      </a:defRPr>
    </a:lvl2pPr>
    <a:lvl3pPr marL="4389120" algn="l" defTabSz="4389120" rtl="0" eaLnBrk="1" latinLnBrk="0" hangingPunct="1">
      <a:defRPr sz="8640" kern="1200">
        <a:solidFill>
          <a:schemeClr val="tx1"/>
        </a:solidFill>
        <a:latin typeface="+mn-lt"/>
        <a:ea typeface="+mn-ea"/>
        <a:cs typeface="+mn-cs"/>
      </a:defRPr>
    </a:lvl3pPr>
    <a:lvl4pPr marL="6583680" algn="l" defTabSz="4389120" rtl="0" eaLnBrk="1" latinLnBrk="0" hangingPunct="1">
      <a:defRPr sz="8640" kern="1200">
        <a:solidFill>
          <a:schemeClr val="tx1"/>
        </a:solidFill>
        <a:latin typeface="+mn-lt"/>
        <a:ea typeface="+mn-ea"/>
        <a:cs typeface="+mn-cs"/>
      </a:defRPr>
    </a:lvl4pPr>
    <a:lvl5pPr marL="8778240" algn="l" defTabSz="4389120" rtl="0" eaLnBrk="1" latinLnBrk="0" hangingPunct="1">
      <a:defRPr sz="8640" kern="1200">
        <a:solidFill>
          <a:schemeClr val="tx1"/>
        </a:solidFill>
        <a:latin typeface="+mn-lt"/>
        <a:ea typeface="+mn-ea"/>
        <a:cs typeface="+mn-cs"/>
      </a:defRPr>
    </a:lvl5pPr>
    <a:lvl6pPr marL="10972800" algn="l" defTabSz="4389120" rtl="0" eaLnBrk="1" latinLnBrk="0" hangingPunct="1">
      <a:defRPr sz="8640" kern="1200">
        <a:solidFill>
          <a:schemeClr val="tx1"/>
        </a:solidFill>
        <a:latin typeface="+mn-lt"/>
        <a:ea typeface="+mn-ea"/>
        <a:cs typeface="+mn-cs"/>
      </a:defRPr>
    </a:lvl6pPr>
    <a:lvl7pPr marL="13167360" algn="l" defTabSz="4389120" rtl="0" eaLnBrk="1" latinLnBrk="0" hangingPunct="1">
      <a:defRPr sz="8640" kern="1200">
        <a:solidFill>
          <a:schemeClr val="tx1"/>
        </a:solidFill>
        <a:latin typeface="+mn-lt"/>
        <a:ea typeface="+mn-ea"/>
        <a:cs typeface="+mn-cs"/>
      </a:defRPr>
    </a:lvl7pPr>
    <a:lvl8pPr marL="15361920" algn="l" defTabSz="4389120" rtl="0" eaLnBrk="1" latinLnBrk="0" hangingPunct="1">
      <a:defRPr sz="8640" kern="1200">
        <a:solidFill>
          <a:schemeClr val="tx1"/>
        </a:solidFill>
        <a:latin typeface="+mn-lt"/>
        <a:ea typeface="+mn-ea"/>
        <a:cs typeface="+mn-cs"/>
      </a:defRPr>
    </a:lvl8pPr>
    <a:lvl9pPr marL="17556480" algn="l" defTabSz="4389120" rtl="0" eaLnBrk="1" latinLnBrk="0" hangingPunct="1">
      <a:defRPr sz="864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368" userDrawn="1">
          <p15:clr>
            <a:srgbClr val="A4A3A4"/>
          </p15:clr>
        </p15:guide>
        <p15:guide id="2" pos="1382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arah Shomstein" initials="SS" lastIdx="35" clrIdx="0"/>
  <p:cmAuthor id="7" name="Joseph Nah" initials="JN [7]" lastIdx="1" clrIdx="7">
    <p:extLst/>
  </p:cmAuthor>
  <p:cmAuthor id="1" name="Joseph Nah" initials="JN" lastIdx="18" clrIdx="1">
    <p:extLst/>
  </p:cmAuthor>
  <p:cmAuthor id="8" name="Joseph Nah" initials="JN [8]" lastIdx="1" clrIdx="8">
    <p:extLst/>
  </p:cmAuthor>
  <p:cmAuthor id="2" name="Joseph Nah" initials="JN [2]" lastIdx="1" clrIdx="2">
    <p:extLst/>
  </p:cmAuthor>
  <p:cmAuthor id="9" name="Richard Dubbelde" initials="RD" lastIdx="1" clrIdx="9">
    <p:extLst>
      <p:ext uri="{19B8F6BF-5375-455C-9EA6-DF929625EA0E}">
        <p15:presenceInfo xmlns:p15="http://schemas.microsoft.com/office/powerpoint/2012/main" userId="Richard Dubbelde" providerId="None"/>
      </p:ext>
    </p:extLst>
  </p:cmAuthor>
  <p:cmAuthor id="3" name="Joseph Nah" initials="JN [3]" lastIdx="1" clrIdx="3">
    <p:extLst/>
  </p:cmAuthor>
  <p:cmAuthor id="4" name="Joseph Nah" initials="JN [4]" lastIdx="1" clrIdx="4">
    <p:extLst/>
  </p:cmAuthor>
  <p:cmAuthor id="5" name="Joseph Nah" initials="JN [5]" lastIdx="1" clrIdx="5">
    <p:extLst/>
  </p:cmAuthor>
  <p:cmAuthor id="6" name="Joseph Nah" initials="JN [6]" lastIdx="1" clrIdx="6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CF7BF"/>
    <a:srgbClr val="DFCEF7"/>
    <a:srgbClr val="67898D"/>
    <a:srgbClr val="AF676B"/>
    <a:srgbClr val="6A3323"/>
    <a:srgbClr val="93636A"/>
    <a:srgbClr val="EA96D8"/>
    <a:srgbClr val="70AD47"/>
    <a:srgbClr val="004065"/>
    <a:srgbClr val="0054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111"/>
    <p:restoredTop sz="94643"/>
  </p:normalViewPr>
  <p:slideViewPr>
    <p:cSldViewPr snapToGrid="0" snapToObjects="1">
      <p:cViewPr varScale="1">
        <p:scale>
          <a:sx n="16" d="100"/>
          <a:sy n="16" d="100"/>
        </p:scale>
        <p:origin x="366" y="108"/>
      </p:cViewPr>
      <p:guideLst>
        <p:guide orient="horz" pos="10368"/>
        <p:guide pos="1382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napToObjects="1">
      <p:cViewPr varScale="1">
        <p:scale>
          <a:sx n="121" d="100"/>
          <a:sy n="121" d="100"/>
        </p:scale>
        <p:origin x="5072" y="16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handoutMaster" Target="handoutMasters/handoutMaster1.xml"/><Relationship Id="rId9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Dubbelde\Dropbox\Neuroscience\Various%20Presentations\2nd%20Year%20Brownbag\2nd%20Year%20Brownbag%20Gravve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Dubbelde\Dropbox\Neuroscience\Current%20Projects\M%20and%20P\All%20Analyses\5%20-%20Real%20Objects\Data\Real%20Objects%20DataCompilation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242096158434743"/>
          <c:y val="0.1687314687891886"/>
          <c:w val="0.82458840372226194"/>
          <c:h val="0.698620810987486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'B+I'!$A$2</c:f>
              <c:strCache>
                <c:ptCount val="1"/>
                <c:pt idx="0">
                  <c:v>NT</c:v>
                </c:pt>
              </c:strCache>
            </c:strRef>
          </c:tx>
          <c:spPr>
            <a:solidFill>
              <a:srgbClr val="DFCEF7"/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'B+I'!$H$2:$K$2</c:f>
                <c:numCache>
                  <c:formatCode>General</c:formatCode>
                  <c:ptCount val="4"/>
                  <c:pt idx="0">
                    <c:v>8.1286535831866832E-2</c:v>
                  </c:pt>
                  <c:pt idx="1">
                    <c:v>7.2494845011155093E-2</c:v>
                  </c:pt>
                  <c:pt idx="2">
                    <c:v>6.8770633989361396E-2</c:v>
                  </c:pt>
                  <c:pt idx="3">
                    <c:v>8.1947948557928058E-2</c:v>
                  </c:pt>
                </c:numCache>
              </c:numRef>
            </c:plus>
            <c:minus>
              <c:numRef>
                <c:f>'B+I'!$H$2:$K$2</c:f>
                <c:numCache>
                  <c:formatCode>General</c:formatCode>
                  <c:ptCount val="4"/>
                  <c:pt idx="0">
                    <c:v>8.1286535831866832E-2</c:v>
                  </c:pt>
                  <c:pt idx="1">
                    <c:v>7.2494845011155093E-2</c:v>
                  </c:pt>
                  <c:pt idx="2">
                    <c:v>6.8770633989361396E-2</c:v>
                  </c:pt>
                  <c:pt idx="3">
                    <c:v>8.1947948557928058E-2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'B+I'!$B$1:$E$1</c:f>
              <c:strCache>
                <c:ptCount val="4"/>
                <c:pt idx="0">
                  <c:v>Gap</c:v>
                </c:pt>
                <c:pt idx="1">
                  <c:v>Blink</c:v>
                </c:pt>
                <c:pt idx="2">
                  <c:v>Gap</c:v>
                </c:pt>
                <c:pt idx="3">
                  <c:v>Blink</c:v>
                </c:pt>
              </c:strCache>
            </c:strRef>
          </c:cat>
          <c:val>
            <c:numRef>
              <c:f>'B+I'!$B$2:$E$2</c:f>
              <c:numCache>
                <c:formatCode>General</c:formatCode>
                <c:ptCount val="4"/>
                <c:pt idx="0">
                  <c:v>2.0108635893333329</c:v>
                </c:pt>
                <c:pt idx="1">
                  <c:v>2.9241371466249997</c:v>
                </c:pt>
                <c:pt idx="2">
                  <c:v>1.7676278169629625</c:v>
                </c:pt>
                <c:pt idx="3">
                  <c:v>3.0720175568888881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C70-43E0-80C2-54477F022869}"/>
            </c:ext>
          </c:extLst>
        </c:ser>
        <c:ser>
          <c:idx val="1"/>
          <c:order val="1"/>
          <c:tx>
            <c:strRef>
              <c:f>'B+I'!$A$3</c:f>
              <c:strCache>
                <c:ptCount val="1"/>
                <c:pt idx="0">
                  <c:v>T</c:v>
                </c:pt>
              </c:strCache>
            </c:strRef>
          </c:tx>
          <c:spPr>
            <a:solidFill>
              <a:srgbClr val="BCF7BF"/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'B+I'!$H$3:$K$3</c:f>
                <c:numCache>
                  <c:formatCode>General</c:formatCode>
                  <c:ptCount val="4"/>
                  <c:pt idx="0">
                    <c:v>8.3399605576657862E-2</c:v>
                  </c:pt>
                  <c:pt idx="1">
                    <c:v>7.7175406274499453E-2</c:v>
                  </c:pt>
                  <c:pt idx="2">
                    <c:v>9.7630572365767318E-2</c:v>
                  </c:pt>
                  <c:pt idx="3">
                    <c:v>8.1386089575021567E-2</c:v>
                  </c:pt>
                </c:numCache>
              </c:numRef>
            </c:plus>
            <c:minus>
              <c:numRef>
                <c:f>'B+I'!$H$3:$K$3</c:f>
                <c:numCache>
                  <c:formatCode>General</c:formatCode>
                  <c:ptCount val="4"/>
                  <c:pt idx="0">
                    <c:v>8.3399605576657862E-2</c:v>
                  </c:pt>
                  <c:pt idx="1">
                    <c:v>7.7175406274499453E-2</c:v>
                  </c:pt>
                  <c:pt idx="2">
                    <c:v>9.7630572365767318E-2</c:v>
                  </c:pt>
                  <c:pt idx="3">
                    <c:v>8.1386089575021567E-2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'B+I'!$B$1:$E$1</c:f>
              <c:strCache>
                <c:ptCount val="4"/>
                <c:pt idx="0">
                  <c:v>Gap</c:v>
                </c:pt>
                <c:pt idx="1">
                  <c:v>Blink</c:v>
                </c:pt>
                <c:pt idx="2">
                  <c:v>Gap</c:v>
                </c:pt>
                <c:pt idx="3">
                  <c:v>Blink</c:v>
                </c:pt>
              </c:strCache>
            </c:strRef>
          </c:cat>
          <c:val>
            <c:numRef>
              <c:f>'B+I'!$B$3:$E$3</c:f>
              <c:numCache>
                <c:formatCode>General</c:formatCode>
                <c:ptCount val="4"/>
                <c:pt idx="0">
                  <c:v>1.80518495875</c:v>
                </c:pt>
                <c:pt idx="1">
                  <c:v>2.9904849570416672</c:v>
                </c:pt>
                <c:pt idx="2">
                  <c:v>1.7034885847407408</c:v>
                </c:pt>
                <c:pt idx="3">
                  <c:v>2.9264207915925917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C70-43E0-80C2-54477F0228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31125664"/>
        <c:axId val="2031132320"/>
      </c:barChart>
      <c:catAx>
        <c:axId val="20311256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4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31132320"/>
        <c:crosses val="autoZero"/>
        <c:auto val="1"/>
        <c:lblAlgn val="ctr"/>
        <c:lblOffset val="100"/>
        <c:noMultiLvlLbl val="0"/>
      </c:catAx>
      <c:valAx>
        <c:axId val="2031132320"/>
        <c:scaling>
          <c:orientation val="minMax"/>
          <c:max val="3.5"/>
          <c:min val="1.5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4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d'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4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4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311256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4000"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78926600375064"/>
          <c:y val="3.7453703703703718E-2"/>
          <c:w val="0.79663341385703168"/>
          <c:h val="0.8782950568678915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Red!$M$2</c:f>
              <c:strCache>
                <c:ptCount val="1"/>
                <c:pt idx="0">
                  <c:v>NT</c:v>
                </c:pt>
              </c:strCache>
            </c:strRef>
          </c:tx>
          <c:spPr>
            <a:solidFill>
              <a:srgbClr val="DFCEF7"/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Red!$R$2:$S$2</c:f>
                <c:numCache>
                  <c:formatCode>General</c:formatCode>
                  <c:ptCount val="2"/>
                  <c:pt idx="0">
                    <c:v>5.6403502126025802E-2</c:v>
                  </c:pt>
                  <c:pt idx="1">
                    <c:v>4.3500030927286971E-2</c:v>
                  </c:pt>
                </c:numCache>
              </c:numRef>
            </c:plus>
            <c:minus>
              <c:numRef>
                <c:f>Red!$R$2:$S$2</c:f>
                <c:numCache>
                  <c:formatCode>General</c:formatCode>
                  <c:ptCount val="2"/>
                  <c:pt idx="0">
                    <c:v>5.6403502126025802E-2</c:v>
                  </c:pt>
                  <c:pt idx="1">
                    <c:v>4.3500030927286971E-2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Red!$N$1:$O$1</c:f>
              <c:strCache>
                <c:ptCount val="2"/>
                <c:pt idx="0">
                  <c:v>Red</c:v>
                </c:pt>
                <c:pt idx="1">
                  <c:v>Green</c:v>
                </c:pt>
              </c:strCache>
            </c:strRef>
          </c:cat>
          <c:val>
            <c:numRef>
              <c:f>Red!$N$2:$O$2</c:f>
              <c:numCache>
                <c:formatCode>General</c:formatCode>
                <c:ptCount val="2"/>
                <c:pt idx="0">
                  <c:v>2.2586650830052064</c:v>
                </c:pt>
                <c:pt idx="1">
                  <c:v>2.0667733320370645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1D2-441A-9EFB-742A893F4886}"/>
            </c:ext>
          </c:extLst>
        </c:ser>
        <c:ser>
          <c:idx val="1"/>
          <c:order val="1"/>
          <c:tx>
            <c:strRef>
              <c:f>Red!$M$3</c:f>
              <c:strCache>
                <c:ptCount val="1"/>
                <c:pt idx="0">
                  <c:v>T</c:v>
                </c:pt>
              </c:strCache>
            </c:strRef>
          </c:tx>
          <c:spPr>
            <a:solidFill>
              <a:srgbClr val="BCF7BF"/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Red!$R$3:$S$3</c:f>
                <c:numCache>
                  <c:formatCode>General</c:formatCode>
                  <c:ptCount val="2"/>
                  <c:pt idx="0">
                    <c:v>3.6427280562822524E-2</c:v>
                  </c:pt>
                  <c:pt idx="1">
                    <c:v>4.659587084694549E-2</c:v>
                  </c:pt>
                </c:numCache>
              </c:numRef>
            </c:plus>
            <c:minus>
              <c:numRef>
                <c:f>Red!$R$3:$S$3</c:f>
                <c:numCache>
                  <c:formatCode>General</c:formatCode>
                  <c:ptCount val="2"/>
                  <c:pt idx="0">
                    <c:v>3.6427280562822524E-2</c:v>
                  </c:pt>
                  <c:pt idx="1">
                    <c:v>4.659587084694549E-2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Red!$N$1:$O$1</c:f>
              <c:strCache>
                <c:ptCount val="2"/>
                <c:pt idx="0">
                  <c:v>Red</c:v>
                </c:pt>
                <c:pt idx="1">
                  <c:v>Green</c:v>
                </c:pt>
              </c:strCache>
            </c:strRef>
          </c:cat>
          <c:val>
            <c:numRef>
              <c:f>Red!$N$3:$O$3</c:f>
              <c:numCache>
                <c:formatCode>General</c:formatCode>
                <c:ptCount val="2"/>
                <c:pt idx="0">
                  <c:v>1.9525567201576899</c:v>
                </c:pt>
                <c:pt idx="1">
                  <c:v>1.9217059228770017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1D2-441A-9EFB-742A893F48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31121088"/>
        <c:axId val="2031124000"/>
      </c:barChart>
      <c:catAx>
        <c:axId val="2031121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4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31124000"/>
        <c:crosses val="autoZero"/>
        <c:auto val="1"/>
        <c:lblAlgn val="ctr"/>
        <c:lblOffset val="100"/>
        <c:noMultiLvlLbl val="0"/>
      </c:catAx>
      <c:valAx>
        <c:axId val="2031124000"/>
        <c:scaling>
          <c:orientation val="minMax"/>
          <c:max val="3"/>
          <c:min val="1.5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4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d'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4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4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311210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4000"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'd Gravves'!$P$8</c:f>
              <c:strCache>
                <c:ptCount val="1"/>
                <c:pt idx="0">
                  <c:v>NT</c:v>
                </c:pt>
              </c:strCache>
            </c:strRef>
          </c:tx>
          <c:spPr>
            <a:solidFill>
              <a:srgbClr val="DFCEF7"/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'd Gravves'!$U$8:$V$8</c:f>
                <c:numCache>
                  <c:formatCode>General</c:formatCode>
                  <c:ptCount val="2"/>
                  <c:pt idx="0">
                    <c:v>7.7406604448970712E-2</c:v>
                  </c:pt>
                  <c:pt idx="1">
                    <c:v>7.7532254908364906E-2</c:v>
                  </c:pt>
                </c:numCache>
              </c:numRef>
            </c:plus>
            <c:minus>
              <c:numRef>
                <c:f>'d Gravves'!$U$8:$V$8</c:f>
                <c:numCache>
                  <c:formatCode>General</c:formatCode>
                  <c:ptCount val="2"/>
                  <c:pt idx="0">
                    <c:v>7.7406604448970712E-2</c:v>
                  </c:pt>
                  <c:pt idx="1">
                    <c:v>7.7532254908364906E-2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'd Gravves'!$Q$7:$R$7</c:f>
              <c:strCache>
                <c:ptCount val="2"/>
                <c:pt idx="0">
                  <c:v>Gap</c:v>
                </c:pt>
                <c:pt idx="1">
                  <c:v>Blink</c:v>
                </c:pt>
              </c:strCache>
            </c:strRef>
          </c:cat>
          <c:val>
            <c:numRef>
              <c:f>'d Gravves'!$Q$8:$R$8</c:f>
              <c:numCache>
                <c:formatCode>General</c:formatCode>
                <c:ptCount val="2"/>
                <c:pt idx="0">
                  <c:v>2.0771730622638329</c:v>
                </c:pt>
                <c:pt idx="1">
                  <c:v>2.3479272797219459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ACE-490C-8E5A-E38CA30442B5}"/>
            </c:ext>
          </c:extLst>
        </c:ser>
        <c:ser>
          <c:idx val="1"/>
          <c:order val="1"/>
          <c:tx>
            <c:strRef>
              <c:f>'d Gravves'!$P$9</c:f>
              <c:strCache>
                <c:ptCount val="1"/>
                <c:pt idx="0">
                  <c:v>T</c:v>
                </c:pt>
              </c:strCache>
            </c:strRef>
          </c:tx>
          <c:spPr>
            <a:solidFill>
              <a:srgbClr val="BCF7BF"/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'd Gravves'!$U$9:$V$9</c:f>
                <c:numCache>
                  <c:formatCode>General</c:formatCode>
                  <c:ptCount val="2"/>
                  <c:pt idx="0">
                    <c:v>7.6446067122191527E-2</c:v>
                  </c:pt>
                  <c:pt idx="1">
                    <c:v>7.8610172870413692E-2</c:v>
                  </c:pt>
                </c:numCache>
              </c:numRef>
            </c:plus>
            <c:minus>
              <c:numRef>
                <c:f>'d Gravves'!$U$9:$V$9</c:f>
                <c:numCache>
                  <c:formatCode>General</c:formatCode>
                  <c:ptCount val="2"/>
                  <c:pt idx="0">
                    <c:v>7.6446067122191527E-2</c:v>
                  </c:pt>
                  <c:pt idx="1">
                    <c:v>7.8610172870413692E-2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'd Gravves'!$Q$7:$R$7</c:f>
              <c:strCache>
                <c:ptCount val="2"/>
                <c:pt idx="0">
                  <c:v>Gap</c:v>
                </c:pt>
                <c:pt idx="1">
                  <c:v>Blink</c:v>
                </c:pt>
              </c:strCache>
            </c:strRef>
          </c:cat>
          <c:val>
            <c:numRef>
              <c:f>'d Gravves'!$Q$9:$R$9</c:f>
              <c:numCache>
                <c:formatCode>General</c:formatCode>
                <c:ptCount val="2"/>
                <c:pt idx="0">
                  <c:v>1.625457590441324</c:v>
                </c:pt>
                <c:pt idx="1">
                  <c:v>2.1998430299468206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ACE-490C-8E5A-E38CA30442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67454048"/>
        <c:axId val="767458624"/>
      </c:barChart>
      <c:catAx>
        <c:axId val="7674540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4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67458624"/>
        <c:crosses val="autoZero"/>
        <c:auto val="1"/>
        <c:lblAlgn val="ctr"/>
        <c:lblOffset val="100"/>
        <c:noMultiLvlLbl val="0"/>
      </c:catAx>
      <c:valAx>
        <c:axId val="767458624"/>
        <c:scaling>
          <c:orientation val="minMax"/>
          <c:max val="3.5"/>
          <c:min val="1.5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4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 smtClean="0"/>
                  <a:t>d'</a:t>
                </a:r>
                <a:endParaRPr lang="en-US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4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4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674540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4000"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414181679271075"/>
          <c:y val="7.8003054644048775E-2"/>
          <c:w val="0.76066284314058197"/>
          <c:h val="0.7211981605312758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'RT Graph'!$O$3</c:f>
              <c:strCache>
                <c:ptCount val="1"/>
                <c:pt idx="0">
                  <c:v>NT</c:v>
                </c:pt>
              </c:strCache>
            </c:strRef>
          </c:tx>
          <c:spPr>
            <a:solidFill>
              <a:srgbClr val="DFCEF7"/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'RT Graph'!$T$3:$U$3</c:f>
                <c:numCache>
                  <c:formatCode>General</c:formatCode>
                  <c:ptCount val="2"/>
                  <c:pt idx="0">
                    <c:v>4.7353480927409457</c:v>
                  </c:pt>
                  <c:pt idx="1">
                    <c:v>4.7780224718079625</c:v>
                  </c:pt>
                </c:numCache>
              </c:numRef>
            </c:plus>
            <c:minus>
              <c:numRef>
                <c:f>'RT Graph'!$T$4:$U$4</c:f>
                <c:numCache>
                  <c:formatCode>General</c:formatCode>
                  <c:ptCount val="2"/>
                  <c:pt idx="0">
                    <c:v>4.6096801535181502</c:v>
                  </c:pt>
                  <c:pt idx="1">
                    <c:v>4.3977623995145576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'RT Graph'!$P$2:$Q$2</c:f>
              <c:strCache>
                <c:ptCount val="2"/>
                <c:pt idx="0">
                  <c:v>Short</c:v>
                </c:pt>
                <c:pt idx="1">
                  <c:v>Long</c:v>
                </c:pt>
              </c:strCache>
            </c:strRef>
          </c:cat>
          <c:val>
            <c:numRef>
              <c:f>'RT Graph'!$P$3:$Q$3</c:f>
              <c:numCache>
                <c:formatCode>General</c:formatCode>
                <c:ptCount val="2"/>
                <c:pt idx="0">
                  <c:v>645.69803182113242</c:v>
                </c:pt>
                <c:pt idx="1">
                  <c:v>619.07044161211195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043-4A21-8FBA-19046E0CDB69}"/>
            </c:ext>
          </c:extLst>
        </c:ser>
        <c:ser>
          <c:idx val="1"/>
          <c:order val="1"/>
          <c:tx>
            <c:strRef>
              <c:f>'RT Graph'!$O$4</c:f>
              <c:strCache>
                <c:ptCount val="1"/>
                <c:pt idx="0">
                  <c:v>T</c:v>
                </c:pt>
              </c:strCache>
            </c:strRef>
          </c:tx>
          <c:spPr>
            <a:solidFill>
              <a:srgbClr val="BCF7BF"/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'RT Graph'!$T$4:$U$4</c:f>
                <c:numCache>
                  <c:formatCode>General</c:formatCode>
                  <c:ptCount val="2"/>
                  <c:pt idx="0">
                    <c:v>4.6096801535181502</c:v>
                  </c:pt>
                  <c:pt idx="1">
                    <c:v>4.3977623995145576</c:v>
                  </c:pt>
                </c:numCache>
              </c:numRef>
            </c:plus>
            <c:minus>
              <c:numRef>
                <c:f>'RT Graph'!$T$4:$U$4</c:f>
                <c:numCache>
                  <c:formatCode>General</c:formatCode>
                  <c:ptCount val="2"/>
                  <c:pt idx="0">
                    <c:v>4.6096801535181502</c:v>
                  </c:pt>
                  <c:pt idx="1">
                    <c:v>4.3977623995145576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'RT Graph'!$P$2:$Q$2</c:f>
              <c:strCache>
                <c:ptCount val="2"/>
                <c:pt idx="0">
                  <c:v>Short</c:v>
                </c:pt>
                <c:pt idx="1">
                  <c:v>Long</c:v>
                </c:pt>
              </c:strCache>
            </c:strRef>
          </c:cat>
          <c:val>
            <c:numRef>
              <c:f>'RT Graph'!$P$4:$Q$4</c:f>
              <c:numCache>
                <c:formatCode>General</c:formatCode>
                <c:ptCount val="2"/>
                <c:pt idx="0">
                  <c:v>631.42016461175081</c:v>
                </c:pt>
                <c:pt idx="1">
                  <c:v>617.18036487907443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043-4A21-8FBA-19046E0CDB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3599519"/>
        <c:axId val="103598687"/>
      </c:barChart>
      <c:catAx>
        <c:axId val="1035995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4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3598687"/>
        <c:crosses val="autoZero"/>
        <c:auto val="1"/>
        <c:lblAlgn val="ctr"/>
        <c:lblOffset val="100"/>
        <c:noMultiLvlLbl val="0"/>
      </c:catAx>
      <c:valAx>
        <c:axId val="103598687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4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 smtClean="0"/>
                  <a:t>RT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4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4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359951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40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B8298F-8632-7C4E-87C5-0FA46BEC8241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D997C7-9504-A442-BADD-513BF1BA82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0464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95A8BD-ED7B-D64D-9579-451EB81B1344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93E6B8-0760-E54C-9EA6-0AD3088DC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1908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3891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3E6B8-0760-E54C-9EA6-0AD3088DC3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3891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79397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sionHo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14917" y="1367959"/>
            <a:ext cx="4957042" cy="3783005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8680704" y="1108100"/>
            <a:ext cx="2652979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600" dirty="0">
                <a:solidFill>
                  <a:schemeClr val="bg1"/>
                </a:solidFill>
                <a:latin typeface="Avenir Next" charset="0"/>
                <a:ea typeface="Avenir Next" charset="0"/>
                <a:cs typeface="Avenir Next" charset="0"/>
              </a:rPr>
              <a:t>Semantic Relationships of Real-World Objects</a:t>
            </a:r>
          </a:p>
          <a:p>
            <a:pPr algn="ctr"/>
            <a:r>
              <a:rPr lang="en-US" sz="9600" dirty="0">
                <a:solidFill>
                  <a:schemeClr val="bg1"/>
                </a:solidFill>
                <a:latin typeface="Avenir Next" charset="0"/>
                <a:ea typeface="Avenir Next" charset="0"/>
                <a:cs typeface="Avenir Next" charset="0"/>
              </a:rPr>
              <a:t>Bias Visual Attention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11586276" y="4210491"/>
            <a:ext cx="20718658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320" dirty="0">
                <a:solidFill>
                  <a:schemeClr val="bg1"/>
                </a:solidFill>
                <a:latin typeface="Avenir Next" charset="0"/>
                <a:ea typeface="Avenir Next" charset="0"/>
                <a:cs typeface="Avenir Next" charset="0"/>
              </a:rPr>
              <a:t>George L. Malcolm</a:t>
            </a:r>
            <a:r>
              <a:rPr lang="en-US" sz="4320" baseline="30000" dirty="0">
                <a:solidFill>
                  <a:schemeClr val="bg1"/>
                </a:solidFill>
                <a:latin typeface="Avenir Next" charset="0"/>
                <a:ea typeface="Avenir Next" charset="0"/>
                <a:cs typeface="Avenir Next" charset="0"/>
              </a:rPr>
              <a:t>1</a:t>
            </a:r>
            <a:r>
              <a:rPr lang="en-US" sz="4320" dirty="0">
                <a:solidFill>
                  <a:schemeClr val="bg1"/>
                </a:solidFill>
                <a:latin typeface="Avenir Next" charset="0"/>
                <a:ea typeface="Avenir Next" charset="0"/>
                <a:cs typeface="Avenir Next" charset="0"/>
              </a:rPr>
              <a:t>, Chong-In Nah</a:t>
            </a:r>
            <a:r>
              <a:rPr lang="en-US" sz="4320" baseline="30000" dirty="0">
                <a:solidFill>
                  <a:schemeClr val="bg1"/>
                </a:solidFill>
                <a:latin typeface="Avenir Next" charset="0"/>
                <a:ea typeface="Avenir Next" charset="0"/>
                <a:cs typeface="Avenir Next" charset="0"/>
              </a:rPr>
              <a:t>2</a:t>
            </a:r>
            <a:r>
              <a:rPr lang="en-US" sz="4320" dirty="0">
                <a:solidFill>
                  <a:schemeClr val="bg1"/>
                </a:solidFill>
                <a:latin typeface="Avenir Next" charset="0"/>
                <a:ea typeface="Avenir Next" charset="0"/>
                <a:cs typeface="Avenir Next" charset="0"/>
              </a:rPr>
              <a:t>, Summer Sheremata</a:t>
            </a:r>
            <a:r>
              <a:rPr lang="en-US" sz="4320" baseline="30000" dirty="0">
                <a:solidFill>
                  <a:schemeClr val="bg1"/>
                </a:solidFill>
                <a:latin typeface="Avenir Next" charset="0"/>
                <a:ea typeface="Avenir Next" charset="0"/>
                <a:cs typeface="Avenir Next" charset="0"/>
              </a:rPr>
              <a:t>3</a:t>
            </a:r>
            <a:r>
              <a:rPr lang="en-US" sz="4320" dirty="0">
                <a:solidFill>
                  <a:schemeClr val="bg1"/>
                </a:solidFill>
                <a:latin typeface="Avenir Next" charset="0"/>
                <a:ea typeface="Avenir Next" charset="0"/>
                <a:cs typeface="Avenir Next" charset="0"/>
              </a:rPr>
              <a:t>, &amp; Sarah Shomstein</a:t>
            </a:r>
            <a:r>
              <a:rPr lang="en-US" sz="4320" baseline="30000" dirty="0">
                <a:solidFill>
                  <a:schemeClr val="bg1"/>
                </a:solidFill>
                <a:latin typeface="Avenir Next" charset="0"/>
                <a:ea typeface="Avenir Next" charset="0"/>
                <a:cs typeface="Avenir Next" charset="0"/>
              </a:rPr>
              <a:t>2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12993472" y="5150965"/>
            <a:ext cx="17904259" cy="609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360" baseline="30000" dirty="0">
                <a:solidFill>
                  <a:schemeClr val="bg1"/>
                </a:solidFill>
              </a:rPr>
              <a:t>1</a:t>
            </a:r>
            <a:r>
              <a:rPr lang="en-US" sz="3360" dirty="0">
                <a:solidFill>
                  <a:schemeClr val="bg1"/>
                </a:solidFill>
              </a:rPr>
              <a:t>National Institutes of Mental Health, </a:t>
            </a:r>
            <a:r>
              <a:rPr lang="en-US" sz="3360" baseline="30000" dirty="0">
                <a:solidFill>
                  <a:schemeClr val="bg1"/>
                </a:solidFill>
              </a:rPr>
              <a:t>2</a:t>
            </a:r>
            <a:r>
              <a:rPr lang="en-US" sz="3360" dirty="0">
                <a:solidFill>
                  <a:schemeClr val="bg1"/>
                </a:solidFill>
              </a:rPr>
              <a:t>George Washington University, </a:t>
            </a:r>
            <a:r>
              <a:rPr lang="en-US" sz="3360" baseline="30000" dirty="0">
                <a:solidFill>
                  <a:schemeClr val="bg1"/>
                </a:solidFill>
              </a:rPr>
              <a:t>3</a:t>
            </a:r>
            <a:r>
              <a:rPr lang="en-US" sz="3360" dirty="0">
                <a:solidFill>
                  <a:schemeClr val="bg1"/>
                </a:solidFill>
              </a:rPr>
              <a:t>Florida Atlantic University</a:t>
            </a:r>
          </a:p>
        </p:txBody>
      </p:sp>
      <p:sp>
        <p:nvSpPr>
          <p:cNvPr id="12" name="Rounded Rectangle 11"/>
          <p:cNvSpPr/>
          <p:nvPr userDrawn="1"/>
        </p:nvSpPr>
        <p:spPr>
          <a:xfrm>
            <a:off x="419828" y="6755415"/>
            <a:ext cx="9840451" cy="25507673"/>
          </a:xfrm>
          <a:prstGeom prst="roundRect">
            <a:avLst>
              <a:gd name="adj" fmla="val 578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1473" dirty="0"/>
          </a:p>
        </p:txBody>
      </p:sp>
      <p:sp>
        <p:nvSpPr>
          <p:cNvPr id="13" name="Rounded Rectangle 12"/>
          <p:cNvSpPr/>
          <p:nvPr userDrawn="1"/>
        </p:nvSpPr>
        <p:spPr>
          <a:xfrm>
            <a:off x="10671757" y="6755417"/>
            <a:ext cx="32780779" cy="19235059"/>
          </a:xfrm>
          <a:prstGeom prst="roundRect">
            <a:avLst>
              <a:gd name="adj" fmla="val 2997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1473" dirty="0">
              <a:solidFill>
                <a:srgbClr val="E31937"/>
              </a:solidFill>
            </a:endParaRPr>
          </a:p>
        </p:txBody>
      </p:sp>
      <p:sp>
        <p:nvSpPr>
          <p:cNvPr id="14" name="Rounded Rectangle 13"/>
          <p:cNvSpPr/>
          <p:nvPr userDrawn="1"/>
        </p:nvSpPr>
        <p:spPr>
          <a:xfrm>
            <a:off x="32885715" y="6755417"/>
            <a:ext cx="10566821" cy="19246008"/>
          </a:xfrm>
          <a:prstGeom prst="roundRect">
            <a:avLst>
              <a:gd name="adj" fmla="val 5417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1473" dirty="0">
              <a:solidFill>
                <a:srgbClr val="E31937"/>
              </a:solidFill>
            </a:endParaRPr>
          </a:p>
        </p:txBody>
      </p:sp>
      <p:sp>
        <p:nvSpPr>
          <p:cNvPr id="15" name="Rounded Rectangle 14"/>
          <p:cNvSpPr/>
          <p:nvPr userDrawn="1"/>
        </p:nvSpPr>
        <p:spPr>
          <a:xfrm>
            <a:off x="10671758" y="6744468"/>
            <a:ext cx="10566821" cy="19246013"/>
          </a:xfrm>
          <a:prstGeom prst="roundRect">
            <a:avLst>
              <a:gd name="adj" fmla="val 5417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1473" dirty="0">
              <a:solidFill>
                <a:srgbClr val="E31937"/>
              </a:solidFill>
            </a:endParaRPr>
          </a:p>
        </p:txBody>
      </p:sp>
      <p:sp>
        <p:nvSpPr>
          <p:cNvPr id="16" name="Rounded Rectangle 15"/>
          <p:cNvSpPr/>
          <p:nvPr userDrawn="1"/>
        </p:nvSpPr>
        <p:spPr>
          <a:xfrm>
            <a:off x="21778736" y="6744463"/>
            <a:ext cx="10566821" cy="19246008"/>
          </a:xfrm>
          <a:prstGeom prst="roundRect">
            <a:avLst>
              <a:gd name="adj" fmla="val 5417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1473" dirty="0">
              <a:solidFill>
                <a:srgbClr val="E3193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97272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8" y="2194560"/>
            <a:ext cx="14156054" cy="7680960"/>
          </a:xfrm>
          <a:prstGeom prst="rect">
            <a:avLst/>
          </a:prstGeom>
        </p:spPr>
        <p:txBody>
          <a:bodyPr anchor="b"/>
          <a:lstStyle>
            <a:lvl1pPr>
              <a:defRPr sz="153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59478" y="4739647"/>
            <a:ext cx="22219920" cy="23393400"/>
          </a:xfrm>
          <a:prstGeom prst="rect">
            <a:avLst/>
          </a:prstGeom>
        </p:spPr>
        <p:txBody>
          <a:bodyPr/>
          <a:lstStyle>
            <a:lvl1pPr>
              <a:defRPr sz="15360"/>
            </a:lvl1pPr>
            <a:lvl2pPr>
              <a:defRPr sz="13440"/>
            </a:lvl2pPr>
            <a:lvl3pPr>
              <a:defRPr sz="11520"/>
            </a:lvl3pPr>
            <a:lvl4pPr>
              <a:defRPr sz="9600"/>
            </a:lvl4pPr>
            <a:lvl5pPr>
              <a:defRPr sz="9600"/>
            </a:lvl5pPr>
            <a:lvl6pPr>
              <a:defRPr sz="9600"/>
            </a:lvl6pPr>
            <a:lvl7pPr>
              <a:defRPr sz="9600"/>
            </a:lvl7pPr>
            <a:lvl8pPr>
              <a:defRPr sz="9600"/>
            </a:lvl8pPr>
            <a:lvl9pPr>
              <a:defRPr sz="9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23238" y="9875520"/>
            <a:ext cx="14156054" cy="1829562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680"/>
            </a:lvl1pPr>
            <a:lvl2pPr marL="2194629" indent="0">
              <a:buNone/>
              <a:defRPr sz="6720"/>
            </a:lvl2pPr>
            <a:lvl3pPr marL="4389257" indent="0">
              <a:buNone/>
              <a:defRPr sz="5760"/>
            </a:lvl3pPr>
            <a:lvl4pPr marL="6583886" indent="0">
              <a:buNone/>
              <a:defRPr sz="4800"/>
            </a:lvl4pPr>
            <a:lvl5pPr marL="8778514" indent="0">
              <a:buNone/>
              <a:defRPr sz="4800"/>
            </a:lvl5pPr>
            <a:lvl6pPr marL="10973143" indent="0">
              <a:buNone/>
              <a:defRPr sz="4800"/>
            </a:lvl6pPr>
            <a:lvl7pPr marL="13167771" indent="0">
              <a:buNone/>
              <a:defRPr sz="4800"/>
            </a:lvl7pPr>
            <a:lvl8pPr marL="15362400" indent="0">
              <a:buNone/>
              <a:defRPr sz="4800"/>
            </a:lvl8pPr>
            <a:lvl9pPr marL="17557029" indent="0">
              <a:buNone/>
              <a:defRPr sz="4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17520" y="30510487"/>
            <a:ext cx="9875520" cy="1752600"/>
          </a:xfrm>
          <a:prstGeom prst="rect">
            <a:avLst/>
          </a:prstGeom>
        </p:spPr>
        <p:txBody>
          <a:bodyPr/>
          <a:lstStyle/>
          <a:p>
            <a:fld id="{EE959A22-2FA4-0145-8A1C-89F1AFC13CB1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538960" y="30510487"/>
            <a:ext cx="1481328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0998160" y="30510487"/>
            <a:ext cx="9875520" cy="1752600"/>
          </a:xfrm>
          <a:prstGeom prst="rect">
            <a:avLst/>
          </a:prstGeom>
        </p:spPr>
        <p:txBody>
          <a:bodyPr/>
          <a:lstStyle/>
          <a:p>
            <a:fld id="{AC5B7824-CC24-D645-A3D6-1069DA2DA7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336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8" y="2194560"/>
            <a:ext cx="14156054" cy="7680960"/>
          </a:xfrm>
          <a:prstGeom prst="rect">
            <a:avLst/>
          </a:prstGeom>
        </p:spPr>
        <p:txBody>
          <a:bodyPr anchor="b"/>
          <a:lstStyle>
            <a:lvl1pPr>
              <a:defRPr sz="153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659478" y="4739647"/>
            <a:ext cx="22219920" cy="233934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5360"/>
            </a:lvl1pPr>
            <a:lvl2pPr marL="2194629" indent="0">
              <a:buNone/>
              <a:defRPr sz="13440"/>
            </a:lvl2pPr>
            <a:lvl3pPr marL="4389257" indent="0">
              <a:buNone/>
              <a:defRPr sz="11520"/>
            </a:lvl3pPr>
            <a:lvl4pPr marL="6583886" indent="0">
              <a:buNone/>
              <a:defRPr sz="9600"/>
            </a:lvl4pPr>
            <a:lvl5pPr marL="8778514" indent="0">
              <a:buNone/>
              <a:defRPr sz="9600"/>
            </a:lvl5pPr>
            <a:lvl6pPr marL="10973143" indent="0">
              <a:buNone/>
              <a:defRPr sz="9600"/>
            </a:lvl6pPr>
            <a:lvl7pPr marL="13167771" indent="0">
              <a:buNone/>
              <a:defRPr sz="9600"/>
            </a:lvl7pPr>
            <a:lvl8pPr marL="15362400" indent="0">
              <a:buNone/>
              <a:defRPr sz="9600"/>
            </a:lvl8pPr>
            <a:lvl9pPr marL="17557029" indent="0">
              <a:buNone/>
              <a:defRPr sz="9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23238" y="9875520"/>
            <a:ext cx="14156054" cy="1829562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680"/>
            </a:lvl1pPr>
            <a:lvl2pPr marL="2194629" indent="0">
              <a:buNone/>
              <a:defRPr sz="6720"/>
            </a:lvl2pPr>
            <a:lvl3pPr marL="4389257" indent="0">
              <a:buNone/>
              <a:defRPr sz="5760"/>
            </a:lvl3pPr>
            <a:lvl4pPr marL="6583886" indent="0">
              <a:buNone/>
              <a:defRPr sz="4800"/>
            </a:lvl4pPr>
            <a:lvl5pPr marL="8778514" indent="0">
              <a:buNone/>
              <a:defRPr sz="4800"/>
            </a:lvl5pPr>
            <a:lvl6pPr marL="10973143" indent="0">
              <a:buNone/>
              <a:defRPr sz="4800"/>
            </a:lvl6pPr>
            <a:lvl7pPr marL="13167771" indent="0">
              <a:buNone/>
              <a:defRPr sz="4800"/>
            </a:lvl7pPr>
            <a:lvl8pPr marL="15362400" indent="0">
              <a:buNone/>
              <a:defRPr sz="4800"/>
            </a:lvl8pPr>
            <a:lvl9pPr marL="17557029" indent="0">
              <a:buNone/>
              <a:defRPr sz="4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17520" y="30510487"/>
            <a:ext cx="9875520" cy="1752600"/>
          </a:xfrm>
          <a:prstGeom prst="rect">
            <a:avLst/>
          </a:prstGeom>
        </p:spPr>
        <p:txBody>
          <a:bodyPr/>
          <a:lstStyle/>
          <a:p>
            <a:fld id="{EE959A22-2FA4-0145-8A1C-89F1AFC13CB1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538960" y="30510487"/>
            <a:ext cx="1481328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0998160" y="30510487"/>
            <a:ext cx="9875520" cy="1752600"/>
          </a:xfrm>
          <a:prstGeom prst="rect">
            <a:avLst/>
          </a:prstGeom>
        </p:spPr>
        <p:txBody>
          <a:bodyPr/>
          <a:lstStyle/>
          <a:p>
            <a:fld id="{AC5B7824-CC24-D645-A3D6-1069DA2DA7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629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0" y="1752607"/>
            <a:ext cx="37856160" cy="636270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7520" y="8763000"/>
            <a:ext cx="37856160" cy="2088642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17520" y="30510487"/>
            <a:ext cx="9875520" cy="1752600"/>
          </a:xfrm>
          <a:prstGeom prst="rect">
            <a:avLst/>
          </a:prstGeom>
        </p:spPr>
        <p:txBody>
          <a:bodyPr/>
          <a:lstStyle/>
          <a:p>
            <a:fld id="{EE959A22-2FA4-0145-8A1C-89F1AFC13CB1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8960" y="30510487"/>
            <a:ext cx="1481328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0998160" y="30510487"/>
            <a:ext cx="9875520" cy="1752600"/>
          </a:xfrm>
          <a:prstGeom prst="rect">
            <a:avLst/>
          </a:prstGeom>
        </p:spPr>
        <p:txBody>
          <a:bodyPr/>
          <a:lstStyle/>
          <a:p>
            <a:fld id="{AC5B7824-CC24-D645-A3D6-1069DA2DA7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2235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409641" y="1752600"/>
            <a:ext cx="9464041" cy="27896822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7522" y="1752600"/>
            <a:ext cx="27843481" cy="2789682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17520" y="30510487"/>
            <a:ext cx="9875520" cy="1752600"/>
          </a:xfrm>
          <a:prstGeom prst="rect">
            <a:avLst/>
          </a:prstGeom>
        </p:spPr>
        <p:txBody>
          <a:bodyPr/>
          <a:lstStyle/>
          <a:p>
            <a:fld id="{EE959A22-2FA4-0145-8A1C-89F1AFC13CB1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8960" y="30510487"/>
            <a:ext cx="1481328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0998160" y="30510487"/>
            <a:ext cx="9875520" cy="1752600"/>
          </a:xfrm>
          <a:prstGeom prst="rect">
            <a:avLst/>
          </a:prstGeom>
        </p:spPr>
        <p:txBody>
          <a:bodyPr/>
          <a:lstStyle/>
          <a:p>
            <a:fld id="{AC5B7824-CC24-D645-A3D6-1069DA2DA7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8486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86400" y="17289782"/>
            <a:ext cx="32918400" cy="794765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1520"/>
            </a:lvl1pPr>
            <a:lvl2pPr marL="2194629" indent="0" algn="ctr">
              <a:buNone/>
              <a:defRPr sz="9600"/>
            </a:lvl2pPr>
            <a:lvl3pPr marL="4389257" indent="0" algn="ctr">
              <a:buNone/>
              <a:defRPr sz="8640"/>
            </a:lvl3pPr>
            <a:lvl4pPr marL="6583886" indent="0" algn="ctr">
              <a:buNone/>
              <a:defRPr sz="7680"/>
            </a:lvl4pPr>
            <a:lvl5pPr marL="8778514" indent="0" algn="ctr">
              <a:buNone/>
              <a:defRPr sz="7680"/>
            </a:lvl5pPr>
            <a:lvl6pPr marL="10973143" indent="0" algn="ctr">
              <a:buNone/>
              <a:defRPr sz="7680"/>
            </a:lvl6pPr>
            <a:lvl7pPr marL="13167771" indent="0" algn="ctr">
              <a:buNone/>
              <a:defRPr sz="7680"/>
            </a:lvl7pPr>
            <a:lvl8pPr marL="15362400" indent="0" algn="ctr">
              <a:buNone/>
              <a:defRPr sz="7680"/>
            </a:lvl8pPr>
            <a:lvl9pPr marL="17557029" indent="0" algn="ctr">
              <a:buNone/>
              <a:defRPr sz="768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17520" y="30510487"/>
            <a:ext cx="9875520" cy="1752600"/>
          </a:xfrm>
          <a:prstGeom prst="rect">
            <a:avLst/>
          </a:prstGeom>
        </p:spPr>
        <p:txBody>
          <a:bodyPr/>
          <a:lstStyle/>
          <a:p>
            <a:fld id="{EE959A22-2FA4-0145-8A1C-89F1AFC13CB1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8960" y="30510487"/>
            <a:ext cx="1481328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0998160" y="30510487"/>
            <a:ext cx="9875520" cy="1752600"/>
          </a:xfrm>
          <a:prstGeom prst="rect">
            <a:avLst/>
          </a:prstGeom>
        </p:spPr>
        <p:txBody>
          <a:bodyPr/>
          <a:lstStyle/>
          <a:p>
            <a:fld id="{AC5B7824-CC24-D645-A3D6-1069DA2DA7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361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rgbClr val="0040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3987" y="224635"/>
            <a:ext cx="4687613" cy="3577388"/>
          </a:xfrm>
          <a:prstGeom prst="rect">
            <a:avLst/>
          </a:prstGeom>
          <a:solidFill>
            <a:srgbClr val="004065"/>
          </a:solidFill>
        </p:spPr>
      </p:pic>
      <p:sp>
        <p:nvSpPr>
          <p:cNvPr id="8" name="Rectangle 7"/>
          <p:cNvSpPr/>
          <p:nvPr userDrawn="1"/>
        </p:nvSpPr>
        <p:spPr>
          <a:xfrm>
            <a:off x="5361600" y="320374"/>
            <a:ext cx="33026467" cy="1323439"/>
          </a:xfrm>
          <a:prstGeom prst="rect">
            <a:avLst/>
          </a:prstGeom>
          <a:solidFill>
            <a:srgbClr val="004065"/>
          </a:solidFill>
        </p:spPr>
        <p:txBody>
          <a:bodyPr wrap="square">
            <a:spAutoFit/>
          </a:bodyPr>
          <a:lstStyle/>
          <a:p>
            <a:pPr algn="ctr"/>
            <a:r>
              <a:rPr lang="en-US" sz="8000" dirty="0" smtClean="0">
                <a:solidFill>
                  <a:schemeClr val="bg1"/>
                </a:solidFill>
                <a:latin typeface="Avenir Next" charset="0"/>
                <a:ea typeface="Avenir Next" charset="0"/>
                <a:cs typeface="Avenir Next" charset="0"/>
              </a:rPr>
              <a:t>Mugs and Plants: </a:t>
            </a:r>
            <a:r>
              <a:rPr lang="en-US" sz="8000" dirty="0" smtClean="0">
                <a:solidFill>
                  <a:schemeClr val="bg1"/>
                </a:solidFill>
                <a:latin typeface="Avenir Next" charset="0"/>
                <a:ea typeface="Avenir Next" charset="0"/>
                <a:cs typeface="Avenir Next" charset="0"/>
              </a:rPr>
              <a:t>Objects’ Action Associations</a:t>
            </a:r>
            <a:r>
              <a:rPr lang="en-US" sz="8000" baseline="0" dirty="0" smtClean="0">
                <a:solidFill>
                  <a:schemeClr val="bg1"/>
                </a:solidFill>
                <a:latin typeface="Avenir Next" charset="0"/>
                <a:ea typeface="Avenir Next" charset="0"/>
                <a:cs typeface="Avenir Next" charset="0"/>
              </a:rPr>
              <a:t> Bias Perception</a:t>
            </a:r>
            <a:endParaRPr lang="en-US" sz="8000" dirty="0">
              <a:solidFill>
                <a:schemeClr val="bg1"/>
              </a:solidFill>
              <a:latin typeface="Avenir Next" charset="0"/>
              <a:ea typeface="Avenir Next" charset="0"/>
              <a:cs typeface="Avenir Next" charset="0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9676229" y="1871150"/>
            <a:ext cx="24538743" cy="757130"/>
          </a:xfrm>
          <a:prstGeom prst="rect">
            <a:avLst/>
          </a:prstGeom>
          <a:solidFill>
            <a:srgbClr val="004065"/>
          </a:solidFill>
        </p:spPr>
        <p:txBody>
          <a:bodyPr wrap="square">
            <a:spAutoFit/>
          </a:bodyPr>
          <a:lstStyle/>
          <a:p>
            <a:pPr algn="ctr"/>
            <a:r>
              <a:rPr lang="en-US" sz="4320" dirty="0" smtClean="0">
                <a:solidFill>
                  <a:schemeClr val="bg1"/>
                </a:solidFill>
                <a:latin typeface="Avenir Next" charset="0"/>
                <a:ea typeface="Avenir Next" charset="0"/>
                <a:cs typeface="Avenir Next" charset="0"/>
              </a:rPr>
              <a:t>Dick</a:t>
            </a:r>
            <a:r>
              <a:rPr lang="en-US" sz="4320" baseline="0" dirty="0" smtClean="0">
                <a:solidFill>
                  <a:schemeClr val="bg1"/>
                </a:solidFill>
                <a:latin typeface="Avenir Next" charset="0"/>
                <a:ea typeface="Avenir Next" charset="0"/>
                <a:cs typeface="Avenir Next" charset="0"/>
              </a:rPr>
              <a:t> Dubbelde </a:t>
            </a:r>
            <a:r>
              <a:rPr lang="en-US" sz="4320" dirty="0" smtClean="0">
                <a:solidFill>
                  <a:schemeClr val="bg1"/>
                </a:solidFill>
                <a:latin typeface="Avenir Next" charset="0"/>
                <a:ea typeface="Avenir Next" charset="0"/>
                <a:cs typeface="Avenir Next" charset="0"/>
              </a:rPr>
              <a:t>&amp; </a:t>
            </a:r>
            <a:r>
              <a:rPr lang="en-US" sz="4320" dirty="0">
                <a:solidFill>
                  <a:schemeClr val="bg1"/>
                </a:solidFill>
                <a:latin typeface="Avenir Next" charset="0"/>
                <a:ea typeface="Avenir Next" charset="0"/>
                <a:cs typeface="Avenir Next" charset="0"/>
              </a:rPr>
              <a:t>Sarah Shomstein</a:t>
            </a:r>
            <a:endParaRPr lang="en-US" sz="4320" baseline="30000" dirty="0">
              <a:solidFill>
                <a:schemeClr val="bg1"/>
              </a:solidFill>
              <a:latin typeface="Avenir Next" charset="0"/>
              <a:ea typeface="Avenir Next" charset="0"/>
              <a:cs typeface="Avenir Next" charset="0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11291158" y="3192624"/>
            <a:ext cx="21308885" cy="609398"/>
          </a:xfrm>
          <a:prstGeom prst="rect">
            <a:avLst/>
          </a:prstGeom>
          <a:solidFill>
            <a:srgbClr val="004065"/>
          </a:solidFill>
        </p:spPr>
        <p:txBody>
          <a:bodyPr wrap="square">
            <a:spAutoFit/>
          </a:bodyPr>
          <a:lstStyle/>
          <a:p>
            <a:pPr algn="ctr"/>
            <a:r>
              <a:rPr lang="en-US" sz="3360" baseline="30000" dirty="0">
                <a:solidFill>
                  <a:schemeClr val="bg1"/>
                </a:solidFill>
              </a:rPr>
              <a:t> </a:t>
            </a:r>
            <a:r>
              <a:rPr lang="en-US" sz="3360" baseline="0" dirty="0">
                <a:solidFill>
                  <a:schemeClr val="bg1"/>
                </a:solidFill>
              </a:rPr>
              <a:t>The G</a:t>
            </a:r>
            <a:r>
              <a:rPr lang="en-US" sz="3360" dirty="0">
                <a:solidFill>
                  <a:schemeClr val="bg1"/>
                </a:solidFill>
              </a:rPr>
              <a:t>eorge Washington University</a:t>
            </a:r>
          </a:p>
        </p:txBody>
      </p:sp>
      <p:sp>
        <p:nvSpPr>
          <p:cNvPr id="12" name="Rounded Rectangle 11"/>
          <p:cNvSpPr>
            <a:spLocks/>
          </p:cNvSpPr>
          <p:nvPr userDrawn="1"/>
        </p:nvSpPr>
        <p:spPr>
          <a:xfrm>
            <a:off x="583501" y="4084042"/>
            <a:ext cx="21581631" cy="15794220"/>
          </a:xfrm>
          <a:prstGeom prst="roundRect">
            <a:avLst>
              <a:gd name="adj" fmla="val 2813"/>
            </a:avLst>
          </a:prstGeom>
          <a:solidFill>
            <a:schemeClr val="bg1"/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1473" dirty="0"/>
          </a:p>
        </p:txBody>
      </p:sp>
      <p:sp>
        <p:nvSpPr>
          <p:cNvPr id="20" name="Rounded Rectangle 19"/>
          <p:cNvSpPr>
            <a:spLocks/>
          </p:cNvSpPr>
          <p:nvPr userDrawn="1"/>
        </p:nvSpPr>
        <p:spPr>
          <a:xfrm>
            <a:off x="22740817" y="13260788"/>
            <a:ext cx="20403170" cy="5148813"/>
          </a:xfrm>
          <a:prstGeom prst="roundRect">
            <a:avLst>
              <a:gd name="adj" fmla="val 11139"/>
            </a:avLst>
          </a:prstGeom>
          <a:solidFill>
            <a:schemeClr val="bg1"/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1473" dirty="0"/>
          </a:p>
        </p:txBody>
      </p:sp>
      <p:sp>
        <p:nvSpPr>
          <p:cNvPr id="55" name="Rounded Rectangle 54">
            <a:extLst>
              <a:ext uri="{FF2B5EF4-FFF2-40B4-BE49-F238E27FC236}">
                <a16:creationId xmlns:a16="http://schemas.microsoft.com/office/drawing/2014/main" id="{EBF8ABB6-AAA5-AF4A-9406-C6FABB7635EF}"/>
              </a:ext>
            </a:extLst>
          </p:cNvPr>
          <p:cNvSpPr/>
          <p:nvPr userDrawn="1"/>
        </p:nvSpPr>
        <p:spPr>
          <a:xfrm>
            <a:off x="22740817" y="4117164"/>
            <a:ext cx="20403170" cy="8836695"/>
          </a:xfrm>
          <a:prstGeom prst="roundRect">
            <a:avLst>
              <a:gd name="adj" fmla="val 683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1473" dirty="0">
              <a:solidFill>
                <a:srgbClr val="E31937"/>
              </a:solidFill>
            </a:endParaRPr>
          </a:p>
        </p:txBody>
      </p:sp>
      <p:sp>
        <p:nvSpPr>
          <p:cNvPr id="30" name="Rectangle 29"/>
          <p:cNvSpPr/>
          <p:nvPr userDrawn="1"/>
        </p:nvSpPr>
        <p:spPr>
          <a:xfrm>
            <a:off x="11291158" y="2506824"/>
            <a:ext cx="21308885" cy="609398"/>
          </a:xfrm>
          <a:prstGeom prst="rect">
            <a:avLst/>
          </a:prstGeom>
          <a:solidFill>
            <a:srgbClr val="004065"/>
          </a:solidFill>
        </p:spPr>
        <p:txBody>
          <a:bodyPr wrap="square">
            <a:spAutoFit/>
          </a:bodyPr>
          <a:lstStyle/>
          <a:p>
            <a:pPr algn="ctr"/>
            <a:r>
              <a:rPr lang="en-US" sz="3360" baseline="30000" dirty="0">
                <a:solidFill>
                  <a:schemeClr val="bg1"/>
                </a:solidFill>
              </a:rPr>
              <a:t> </a:t>
            </a:r>
            <a:r>
              <a:rPr lang="en-US" sz="3360" baseline="0" dirty="0" smtClean="0">
                <a:solidFill>
                  <a:schemeClr val="bg1"/>
                </a:solidFill>
              </a:rPr>
              <a:t>Department of Psychological and Brain Sciences</a:t>
            </a:r>
          </a:p>
        </p:txBody>
      </p:sp>
      <p:sp>
        <p:nvSpPr>
          <p:cNvPr id="38" name="Rounded Rectangle 37"/>
          <p:cNvSpPr>
            <a:spLocks/>
          </p:cNvSpPr>
          <p:nvPr userDrawn="1"/>
        </p:nvSpPr>
        <p:spPr>
          <a:xfrm>
            <a:off x="616630" y="20255324"/>
            <a:ext cx="21581631" cy="12060108"/>
          </a:xfrm>
          <a:prstGeom prst="roundRect">
            <a:avLst>
              <a:gd name="adj" fmla="val 2813"/>
            </a:avLst>
          </a:prstGeom>
          <a:solidFill>
            <a:schemeClr val="bg1"/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1473" dirty="0"/>
          </a:p>
        </p:txBody>
      </p:sp>
      <p:sp>
        <p:nvSpPr>
          <p:cNvPr id="13" name="Rounded Rectangle 12"/>
          <p:cNvSpPr>
            <a:spLocks/>
          </p:cNvSpPr>
          <p:nvPr userDrawn="1"/>
        </p:nvSpPr>
        <p:spPr>
          <a:xfrm>
            <a:off x="22756057" y="18762428"/>
            <a:ext cx="20403170" cy="5148813"/>
          </a:xfrm>
          <a:prstGeom prst="roundRect">
            <a:avLst>
              <a:gd name="adj" fmla="val 11139"/>
            </a:avLst>
          </a:prstGeom>
          <a:solidFill>
            <a:schemeClr val="bg1"/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1473" dirty="0"/>
          </a:p>
        </p:txBody>
      </p:sp>
      <p:sp>
        <p:nvSpPr>
          <p:cNvPr id="14" name="Rounded Rectangle 13"/>
          <p:cNvSpPr>
            <a:spLocks/>
          </p:cNvSpPr>
          <p:nvPr userDrawn="1"/>
        </p:nvSpPr>
        <p:spPr>
          <a:xfrm>
            <a:off x="22801777" y="24294548"/>
            <a:ext cx="20403170" cy="5148813"/>
          </a:xfrm>
          <a:prstGeom prst="roundRect">
            <a:avLst>
              <a:gd name="adj" fmla="val 11139"/>
            </a:avLst>
          </a:prstGeom>
          <a:solidFill>
            <a:schemeClr val="bg1"/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1473" dirty="0"/>
          </a:p>
        </p:txBody>
      </p:sp>
      <p:sp>
        <p:nvSpPr>
          <p:cNvPr id="15" name="Rounded Rectangle 14"/>
          <p:cNvSpPr>
            <a:spLocks/>
          </p:cNvSpPr>
          <p:nvPr userDrawn="1"/>
        </p:nvSpPr>
        <p:spPr>
          <a:xfrm>
            <a:off x="22862737" y="29811250"/>
            <a:ext cx="20403170" cy="2481991"/>
          </a:xfrm>
          <a:prstGeom prst="roundRect">
            <a:avLst>
              <a:gd name="adj" fmla="val 11139"/>
            </a:avLst>
          </a:prstGeom>
          <a:solidFill>
            <a:schemeClr val="bg1"/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1473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85819" y="322967"/>
            <a:ext cx="3489861" cy="3489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6998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rgbClr val="0040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94787" y="1367959"/>
            <a:ext cx="4957042" cy="3783005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8680704" y="1108098"/>
            <a:ext cx="2652979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600" dirty="0">
                <a:solidFill>
                  <a:schemeClr val="bg1"/>
                </a:solidFill>
                <a:latin typeface="Avenir Next" charset="0"/>
                <a:ea typeface="Avenir Next" charset="0"/>
                <a:cs typeface="Avenir Next" charset="0"/>
              </a:rPr>
              <a:t>Task-Irrelevant Semantic Relationships Between Objects and Scene Guide Visual Attention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9676229" y="4210490"/>
            <a:ext cx="24538743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320" dirty="0">
                <a:solidFill>
                  <a:schemeClr val="bg1"/>
                </a:solidFill>
                <a:latin typeface="Avenir Next" charset="0"/>
                <a:ea typeface="Avenir Next" charset="0"/>
                <a:cs typeface="Avenir Next" charset="0"/>
              </a:rPr>
              <a:t>Joseph C. Nah &amp; Sarah </a:t>
            </a:r>
            <a:r>
              <a:rPr lang="en-US" sz="4320" dirty="0" err="1">
                <a:solidFill>
                  <a:schemeClr val="bg1"/>
                </a:solidFill>
                <a:latin typeface="Avenir Next" charset="0"/>
                <a:ea typeface="Avenir Next" charset="0"/>
                <a:cs typeface="Avenir Next" charset="0"/>
              </a:rPr>
              <a:t>Shomstein</a:t>
            </a:r>
            <a:endParaRPr lang="en-US" sz="4320" baseline="30000" dirty="0">
              <a:solidFill>
                <a:schemeClr val="bg1"/>
              </a:solidFill>
              <a:latin typeface="Avenir Next" charset="0"/>
              <a:ea typeface="Avenir Next" charset="0"/>
              <a:cs typeface="Avenir Next" charset="0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11291158" y="5150964"/>
            <a:ext cx="21308885" cy="609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360" baseline="30000" dirty="0">
                <a:solidFill>
                  <a:schemeClr val="bg1"/>
                </a:solidFill>
              </a:rPr>
              <a:t> </a:t>
            </a:r>
            <a:r>
              <a:rPr lang="en-US" sz="3360" baseline="0" dirty="0">
                <a:solidFill>
                  <a:schemeClr val="bg1"/>
                </a:solidFill>
              </a:rPr>
              <a:t>The G</a:t>
            </a:r>
            <a:r>
              <a:rPr lang="en-US" sz="3360" dirty="0">
                <a:solidFill>
                  <a:schemeClr val="bg1"/>
                </a:solidFill>
              </a:rPr>
              <a:t>eorge Washington University</a:t>
            </a:r>
          </a:p>
        </p:txBody>
      </p:sp>
      <p:sp>
        <p:nvSpPr>
          <p:cNvPr id="12" name="Rounded Rectangle 11"/>
          <p:cNvSpPr>
            <a:spLocks/>
          </p:cNvSpPr>
          <p:nvPr userDrawn="1"/>
        </p:nvSpPr>
        <p:spPr>
          <a:xfrm>
            <a:off x="392868" y="6755070"/>
            <a:ext cx="9838944" cy="9181216"/>
          </a:xfrm>
          <a:prstGeom prst="roundRect">
            <a:avLst>
              <a:gd name="adj" fmla="val 2813"/>
            </a:avLst>
          </a:prstGeom>
          <a:solidFill>
            <a:schemeClr val="bg1"/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1473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391360" y="11753670"/>
            <a:ext cx="9840451" cy="891316"/>
          </a:xfrm>
          <a:prstGeom prst="rect">
            <a:avLst/>
          </a:prstGeom>
          <a:solidFill>
            <a:srgbClr val="E319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latin typeface="Avenir Next" charset="0"/>
                <a:ea typeface="Avenir Next" charset="0"/>
                <a:cs typeface="Avenir Next" charset="0"/>
              </a:rPr>
              <a:t>Research Questions</a:t>
            </a:r>
          </a:p>
        </p:txBody>
      </p:sp>
      <p:sp>
        <p:nvSpPr>
          <p:cNvPr id="20" name="Rounded Rectangle 19"/>
          <p:cNvSpPr>
            <a:spLocks/>
          </p:cNvSpPr>
          <p:nvPr userDrawn="1"/>
        </p:nvSpPr>
        <p:spPr>
          <a:xfrm>
            <a:off x="391361" y="16423727"/>
            <a:ext cx="9840451" cy="15305955"/>
          </a:xfrm>
          <a:prstGeom prst="roundRect">
            <a:avLst>
              <a:gd name="adj" fmla="val 2757"/>
            </a:avLst>
          </a:prstGeom>
          <a:solidFill>
            <a:schemeClr val="bg1"/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1473" dirty="0"/>
          </a:p>
        </p:txBody>
      </p:sp>
      <p:sp>
        <p:nvSpPr>
          <p:cNvPr id="21" name="Round Diagonal Corner Rectangle 20"/>
          <p:cNvSpPr/>
          <p:nvPr userDrawn="1"/>
        </p:nvSpPr>
        <p:spPr>
          <a:xfrm>
            <a:off x="391361" y="16423727"/>
            <a:ext cx="5728453" cy="1023596"/>
          </a:xfrm>
          <a:prstGeom prst="round2DiagRect">
            <a:avLst>
              <a:gd name="adj1" fmla="val 26297"/>
              <a:gd name="adj2" fmla="val 0"/>
            </a:avLst>
          </a:prstGeom>
          <a:solidFill>
            <a:srgbClr val="C8B1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00" b="1" dirty="0">
                <a:latin typeface="Avenir Next" charset="0"/>
                <a:ea typeface="Avenir Next" charset="0"/>
                <a:cs typeface="Avenir Next" charset="0"/>
              </a:rPr>
              <a:t>GENERAL</a:t>
            </a:r>
            <a:r>
              <a:rPr lang="en-US" sz="3800" b="1" baseline="0" dirty="0">
                <a:latin typeface="Avenir Next" charset="0"/>
                <a:ea typeface="Avenir Next" charset="0"/>
                <a:cs typeface="Avenir Next" charset="0"/>
              </a:rPr>
              <a:t> PARADIGM</a:t>
            </a:r>
            <a:endParaRPr lang="en-US" sz="3800" b="1" dirty="0">
              <a:latin typeface="Avenir Next" charset="0"/>
              <a:ea typeface="Avenir Next" charset="0"/>
              <a:cs typeface="Avenir Next" charset="0"/>
            </a:endParaRPr>
          </a:p>
        </p:txBody>
      </p:sp>
      <p:sp>
        <p:nvSpPr>
          <p:cNvPr id="22" name="Round Diagonal Corner Rectangle 21"/>
          <p:cNvSpPr/>
          <p:nvPr userDrawn="1"/>
        </p:nvSpPr>
        <p:spPr>
          <a:xfrm>
            <a:off x="391361" y="6755069"/>
            <a:ext cx="5728453" cy="995878"/>
          </a:xfrm>
          <a:prstGeom prst="round2DiagRect">
            <a:avLst>
              <a:gd name="adj1" fmla="val 25515"/>
              <a:gd name="adj2" fmla="val 0"/>
            </a:avLst>
          </a:prstGeom>
          <a:solidFill>
            <a:srgbClr val="C8B1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Avenir Next" charset="0"/>
                <a:ea typeface="Avenir Next" charset="0"/>
                <a:cs typeface="Avenir Next" charset="0"/>
              </a:rPr>
              <a:t>INTRODUCTION</a:t>
            </a: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2C89A7F3-EAD6-8246-972B-9B72FF376CF5}"/>
              </a:ext>
            </a:extLst>
          </p:cNvPr>
          <p:cNvSpPr/>
          <p:nvPr userDrawn="1"/>
        </p:nvSpPr>
        <p:spPr>
          <a:xfrm>
            <a:off x="10671754" y="6755415"/>
            <a:ext cx="7450070" cy="19760815"/>
          </a:xfrm>
          <a:prstGeom prst="roundRect">
            <a:avLst>
              <a:gd name="adj" fmla="val 341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1473" dirty="0">
              <a:solidFill>
                <a:srgbClr val="E31937"/>
              </a:solidFill>
            </a:endParaRP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921B4939-B0D3-C94C-BBC0-C34C82E42116}"/>
              </a:ext>
            </a:extLst>
          </p:cNvPr>
          <p:cNvSpPr/>
          <p:nvPr userDrawn="1"/>
        </p:nvSpPr>
        <p:spPr>
          <a:xfrm>
            <a:off x="10671755" y="26998865"/>
            <a:ext cx="32780779" cy="4730817"/>
          </a:xfrm>
          <a:prstGeom prst="roundRect">
            <a:avLst>
              <a:gd name="adj" fmla="val 566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1473" dirty="0">
              <a:solidFill>
                <a:srgbClr val="E31937"/>
              </a:solidFill>
            </a:endParaRPr>
          </a:p>
        </p:txBody>
      </p:sp>
      <p:sp>
        <p:nvSpPr>
          <p:cNvPr id="23" name="Round Diagonal Corner Rectangle 22">
            <a:extLst>
              <a:ext uri="{FF2B5EF4-FFF2-40B4-BE49-F238E27FC236}">
                <a16:creationId xmlns:a16="http://schemas.microsoft.com/office/drawing/2014/main" id="{A1297404-1A04-5149-AEF1-A54008E5E546}"/>
              </a:ext>
            </a:extLst>
          </p:cNvPr>
          <p:cNvSpPr/>
          <p:nvPr userDrawn="1"/>
        </p:nvSpPr>
        <p:spPr>
          <a:xfrm>
            <a:off x="10671755" y="6755069"/>
            <a:ext cx="5728453" cy="995878"/>
          </a:xfrm>
          <a:prstGeom prst="round2DiagRect">
            <a:avLst>
              <a:gd name="adj1" fmla="val 25515"/>
              <a:gd name="adj2" fmla="val 0"/>
            </a:avLst>
          </a:prstGeom>
          <a:solidFill>
            <a:srgbClr val="C8B1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Avenir Next" charset="0"/>
                <a:ea typeface="Avenir Next" charset="0"/>
                <a:cs typeface="Avenir Next" charset="0"/>
              </a:rPr>
              <a:t>STIMULI</a:t>
            </a:r>
          </a:p>
        </p:txBody>
      </p:sp>
      <p:sp>
        <p:nvSpPr>
          <p:cNvPr id="24" name="Round Diagonal Corner Rectangle 23">
            <a:extLst>
              <a:ext uri="{FF2B5EF4-FFF2-40B4-BE49-F238E27FC236}">
                <a16:creationId xmlns:a16="http://schemas.microsoft.com/office/drawing/2014/main" id="{024B9CDC-DE4E-6445-8AB9-8C6BA39C86C7}"/>
              </a:ext>
            </a:extLst>
          </p:cNvPr>
          <p:cNvSpPr/>
          <p:nvPr userDrawn="1"/>
        </p:nvSpPr>
        <p:spPr>
          <a:xfrm>
            <a:off x="10671755" y="26991573"/>
            <a:ext cx="5728453" cy="995878"/>
          </a:xfrm>
          <a:prstGeom prst="round2DiagRect">
            <a:avLst>
              <a:gd name="adj1" fmla="val 25515"/>
              <a:gd name="adj2" fmla="val 0"/>
            </a:avLst>
          </a:prstGeom>
          <a:solidFill>
            <a:srgbClr val="C8B1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Avenir Next" charset="0"/>
                <a:ea typeface="Avenir Next" charset="0"/>
                <a:cs typeface="Avenir Next" charset="0"/>
              </a:rPr>
              <a:t>CONCLUSION</a:t>
            </a:r>
          </a:p>
        </p:txBody>
      </p:sp>
      <p:sp>
        <p:nvSpPr>
          <p:cNvPr id="46" name="Rounded Rectangle 45">
            <a:extLst>
              <a:ext uri="{FF2B5EF4-FFF2-40B4-BE49-F238E27FC236}">
                <a16:creationId xmlns:a16="http://schemas.microsoft.com/office/drawing/2014/main" id="{4C664601-D95A-F747-942D-5A0352FEFDDF}"/>
              </a:ext>
            </a:extLst>
          </p:cNvPr>
          <p:cNvSpPr/>
          <p:nvPr userDrawn="1"/>
        </p:nvSpPr>
        <p:spPr>
          <a:xfrm>
            <a:off x="18561766" y="6755069"/>
            <a:ext cx="24890768" cy="19760815"/>
          </a:xfrm>
          <a:prstGeom prst="roundRect">
            <a:avLst>
              <a:gd name="adj" fmla="val 128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1473" dirty="0">
              <a:solidFill>
                <a:srgbClr val="E31937"/>
              </a:solidFill>
            </a:endParaRPr>
          </a:p>
        </p:txBody>
      </p:sp>
      <p:sp>
        <p:nvSpPr>
          <p:cNvPr id="47" name="Round Diagonal Corner Rectangle 46">
            <a:extLst>
              <a:ext uri="{FF2B5EF4-FFF2-40B4-BE49-F238E27FC236}">
                <a16:creationId xmlns:a16="http://schemas.microsoft.com/office/drawing/2014/main" id="{694BDDB6-102A-1242-940F-917199E7FF2F}"/>
              </a:ext>
            </a:extLst>
          </p:cNvPr>
          <p:cNvSpPr/>
          <p:nvPr userDrawn="1"/>
        </p:nvSpPr>
        <p:spPr>
          <a:xfrm>
            <a:off x="18561767" y="6754723"/>
            <a:ext cx="5728453" cy="995878"/>
          </a:xfrm>
          <a:prstGeom prst="round2DiagRect">
            <a:avLst>
              <a:gd name="adj1" fmla="val 25515"/>
              <a:gd name="adj2" fmla="val 0"/>
            </a:avLst>
          </a:prstGeom>
          <a:solidFill>
            <a:srgbClr val="C8B1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Avenir Next" charset="0"/>
                <a:ea typeface="Avenir Next" charset="0"/>
                <a:cs typeface="Avenir Next" charset="0"/>
              </a:rPr>
              <a:t>EXPERIMENTS</a:t>
            </a:r>
          </a:p>
        </p:txBody>
      </p:sp>
    </p:spTree>
    <p:extLst>
      <p:ext uri="{BB962C8B-B14F-4D97-AF65-F5344CB8AC3E}">
        <p14:creationId xmlns:p14="http://schemas.microsoft.com/office/powerpoint/2010/main" val="3205751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rgbClr val="0040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94787" y="1367959"/>
            <a:ext cx="4957042" cy="3783005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8680704" y="1108098"/>
            <a:ext cx="2652979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600" dirty="0">
                <a:solidFill>
                  <a:schemeClr val="bg1"/>
                </a:solidFill>
                <a:latin typeface="Avenir Next" charset="0"/>
                <a:ea typeface="Avenir Next" charset="0"/>
                <a:cs typeface="Avenir Next" charset="0"/>
              </a:rPr>
              <a:t>Task-Irrelevant Semantic Relationships Between Objects and Scene Guide Visual Attention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9676229" y="4210490"/>
            <a:ext cx="24538743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320" dirty="0">
                <a:solidFill>
                  <a:schemeClr val="bg1"/>
                </a:solidFill>
                <a:latin typeface="Avenir Next" charset="0"/>
                <a:ea typeface="Avenir Next" charset="0"/>
                <a:cs typeface="Avenir Next" charset="0"/>
              </a:rPr>
              <a:t>Joseph C. Nah &amp; Sarah </a:t>
            </a:r>
            <a:r>
              <a:rPr lang="en-US" sz="4320" dirty="0" err="1">
                <a:solidFill>
                  <a:schemeClr val="bg1"/>
                </a:solidFill>
                <a:latin typeface="Avenir Next" charset="0"/>
                <a:ea typeface="Avenir Next" charset="0"/>
                <a:cs typeface="Avenir Next" charset="0"/>
              </a:rPr>
              <a:t>Shomstein</a:t>
            </a:r>
            <a:endParaRPr lang="en-US" sz="4320" baseline="30000" dirty="0">
              <a:solidFill>
                <a:schemeClr val="bg1"/>
              </a:solidFill>
              <a:latin typeface="Avenir Next" charset="0"/>
              <a:ea typeface="Avenir Next" charset="0"/>
              <a:cs typeface="Avenir Next" charset="0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11291158" y="5150964"/>
            <a:ext cx="21308885" cy="609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360" baseline="30000" dirty="0">
                <a:solidFill>
                  <a:schemeClr val="bg1"/>
                </a:solidFill>
              </a:rPr>
              <a:t> </a:t>
            </a:r>
            <a:r>
              <a:rPr lang="en-US" sz="3360" baseline="0" dirty="0">
                <a:solidFill>
                  <a:schemeClr val="bg1"/>
                </a:solidFill>
              </a:rPr>
              <a:t>The G</a:t>
            </a:r>
            <a:r>
              <a:rPr lang="en-US" sz="3360" dirty="0">
                <a:solidFill>
                  <a:schemeClr val="bg1"/>
                </a:solidFill>
              </a:rPr>
              <a:t>eorge Washington University</a:t>
            </a:r>
          </a:p>
        </p:txBody>
      </p:sp>
      <p:sp>
        <p:nvSpPr>
          <p:cNvPr id="12" name="Rounded Rectangle 11"/>
          <p:cNvSpPr>
            <a:spLocks/>
          </p:cNvSpPr>
          <p:nvPr userDrawn="1"/>
        </p:nvSpPr>
        <p:spPr>
          <a:xfrm>
            <a:off x="392868" y="6755070"/>
            <a:ext cx="9838944" cy="9181216"/>
          </a:xfrm>
          <a:prstGeom prst="roundRect">
            <a:avLst>
              <a:gd name="adj" fmla="val 2813"/>
            </a:avLst>
          </a:prstGeom>
          <a:solidFill>
            <a:schemeClr val="bg1"/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1473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391360" y="11753670"/>
            <a:ext cx="9840451" cy="891316"/>
          </a:xfrm>
          <a:prstGeom prst="rect">
            <a:avLst/>
          </a:prstGeom>
          <a:solidFill>
            <a:srgbClr val="E319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latin typeface="Avenir Next" charset="0"/>
                <a:ea typeface="Avenir Next" charset="0"/>
                <a:cs typeface="Avenir Next" charset="0"/>
              </a:rPr>
              <a:t>Research Questions</a:t>
            </a:r>
          </a:p>
        </p:txBody>
      </p:sp>
      <p:sp>
        <p:nvSpPr>
          <p:cNvPr id="20" name="Rounded Rectangle 19"/>
          <p:cNvSpPr>
            <a:spLocks/>
          </p:cNvSpPr>
          <p:nvPr userDrawn="1"/>
        </p:nvSpPr>
        <p:spPr>
          <a:xfrm>
            <a:off x="391361" y="16423727"/>
            <a:ext cx="9840451" cy="15305955"/>
          </a:xfrm>
          <a:prstGeom prst="roundRect">
            <a:avLst>
              <a:gd name="adj" fmla="val 2757"/>
            </a:avLst>
          </a:prstGeom>
          <a:solidFill>
            <a:schemeClr val="bg1"/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1473" dirty="0"/>
          </a:p>
        </p:txBody>
      </p:sp>
      <p:sp>
        <p:nvSpPr>
          <p:cNvPr id="21" name="Round Diagonal Corner Rectangle 20"/>
          <p:cNvSpPr/>
          <p:nvPr userDrawn="1"/>
        </p:nvSpPr>
        <p:spPr>
          <a:xfrm>
            <a:off x="391361" y="16423727"/>
            <a:ext cx="5728453" cy="1023596"/>
          </a:xfrm>
          <a:prstGeom prst="round2DiagRect">
            <a:avLst>
              <a:gd name="adj1" fmla="val 26297"/>
              <a:gd name="adj2" fmla="val 0"/>
            </a:avLst>
          </a:prstGeom>
          <a:solidFill>
            <a:srgbClr val="C8B1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00" b="1" dirty="0">
                <a:latin typeface="Avenir Next" charset="0"/>
                <a:ea typeface="Avenir Next" charset="0"/>
                <a:cs typeface="Avenir Next" charset="0"/>
              </a:rPr>
              <a:t>GENERAL</a:t>
            </a:r>
            <a:r>
              <a:rPr lang="en-US" sz="3800" b="1" baseline="0" dirty="0">
                <a:latin typeface="Avenir Next" charset="0"/>
                <a:ea typeface="Avenir Next" charset="0"/>
                <a:cs typeface="Avenir Next" charset="0"/>
              </a:rPr>
              <a:t> PARADIGM</a:t>
            </a:r>
            <a:endParaRPr lang="en-US" sz="3800" b="1" dirty="0">
              <a:latin typeface="Avenir Next" charset="0"/>
              <a:ea typeface="Avenir Next" charset="0"/>
              <a:cs typeface="Avenir Next" charset="0"/>
            </a:endParaRPr>
          </a:p>
        </p:txBody>
      </p:sp>
      <p:sp>
        <p:nvSpPr>
          <p:cNvPr id="22" name="Round Diagonal Corner Rectangle 21"/>
          <p:cNvSpPr/>
          <p:nvPr userDrawn="1"/>
        </p:nvSpPr>
        <p:spPr>
          <a:xfrm>
            <a:off x="391361" y="6755069"/>
            <a:ext cx="5728453" cy="995878"/>
          </a:xfrm>
          <a:prstGeom prst="round2DiagRect">
            <a:avLst>
              <a:gd name="adj1" fmla="val 25515"/>
              <a:gd name="adj2" fmla="val 0"/>
            </a:avLst>
          </a:prstGeom>
          <a:solidFill>
            <a:srgbClr val="C8B1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Avenir Next" charset="0"/>
                <a:ea typeface="Avenir Next" charset="0"/>
                <a:cs typeface="Avenir Next" charset="0"/>
              </a:rPr>
              <a:t>INTRODUCTION</a:t>
            </a: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2C89A7F3-EAD6-8246-972B-9B72FF376CF5}"/>
              </a:ext>
            </a:extLst>
          </p:cNvPr>
          <p:cNvSpPr/>
          <p:nvPr userDrawn="1"/>
        </p:nvSpPr>
        <p:spPr>
          <a:xfrm>
            <a:off x="10671753" y="6755415"/>
            <a:ext cx="32780779" cy="19760815"/>
          </a:xfrm>
          <a:prstGeom prst="roundRect">
            <a:avLst>
              <a:gd name="adj" fmla="val 151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1473" dirty="0">
              <a:solidFill>
                <a:srgbClr val="E31937"/>
              </a:solidFill>
            </a:endParaRP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921B4939-B0D3-C94C-BBC0-C34C82E42116}"/>
              </a:ext>
            </a:extLst>
          </p:cNvPr>
          <p:cNvSpPr/>
          <p:nvPr userDrawn="1"/>
        </p:nvSpPr>
        <p:spPr>
          <a:xfrm>
            <a:off x="10671755" y="26998865"/>
            <a:ext cx="32780779" cy="4730817"/>
          </a:xfrm>
          <a:prstGeom prst="roundRect">
            <a:avLst>
              <a:gd name="adj" fmla="val 566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1473" dirty="0">
              <a:solidFill>
                <a:srgbClr val="E31937"/>
              </a:solidFill>
            </a:endParaRPr>
          </a:p>
        </p:txBody>
      </p:sp>
      <p:sp>
        <p:nvSpPr>
          <p:cNvPr id="23" name="Round Diagonal Corner Rectangle 22">
            <a:extLst>
              <a:ext uri="{FF2B5EF4-FFF2-40B4-BE49-F238E27FC236}">
                <a16:creationId xmlns:a16="http://schemas.microsoft.com/office/drawing/2014/main" id="{A1297404-1A04-5149-AEF1-A54008E5E546}"/>
              </a:ext>
            </a:extLst>
          </p:cNvPr>
          <p:cNvSpPr/>
          <p:nvPr userDrawn="1"/>
        </p:nvSpPr>
        <p:spPr>
          <a:xfrm>
            <a:off x="10671755" y="6755069"/>
            <a:ext cx="5728453" cy="995878"/>
          </a:xfrm>
          <a:prstGeom prst="round2DiagRect">
            <a:avLst>
              <a:gd name="adj1" fmla="val 25515"/>
              <a:gd name="adj2" fmla="val 0"/>
            </a:avLst>
          </a:prstGeom>
          <a:solidFill>
            <a:srgbClr val="C8B1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Avenir Next" charset="0"/>
                <a:ea typeface="Avenir Next" charset="0"/>
                <a:cs typeface="Avenir Next" charset="0"/>
              </a:rPr>
              <a:t>EXPERIMENTS</a:t>
            </a:r>
          </a:p>
        </p:txBody>
      </p:sp>
      <p:sp>
        <p:nvSpPr>
          <p:cNvPr id="24" name="Round Diagonal Corner Rectangle 23">
            <a:extLst>
              <a:ext uri="{FF2B5EF4-FFF2-40B4-BE49-F238E27FC236}">
                <a16:creationId xmlns:a16="http://schemas.microsoft.com/office/drawing/2014/main" id="{024B9CDC-DE4E-6445-8AB9-8C6BA39C86C7}"/>
              </a:ext>
            </a:extLst>
          </p:cNvPr>
          <p:cNvSpPr/>
          <p:nvPr userDrawn="1"/>
        </p:nvSpPr>
        <p:spPr>
          <a:xfrm>
            <a:off x="10671755" y="26991573"/>
            <a:ext cx="5728453" cy="995878"/>
          </a:xfrm>
          <a:prstGeom prst="round2DiagRect">
            <a:avLst>
              <a:gd name="adj1" fmla="val 25515"/>
              <a:gd name="adj2" fmla="val 0"/>
            </a:avLst>
          </a:prstGeom>
          <a:solidFill>
            <a:srgbClr val="C8B1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Avenir Next" charset="0"/>
                <a:ea typeface="Avenir Next" charset="0"/>
                <a:cs typeface="Avenir Next" charset="0"/>
              </a:rPr>
              <a:t>CONCLUSION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169615A3-C78A-0D41-A720-EDBC9FDCCA10}"/>
              </a:ext>
            </a:extLst>
          </p:cNvPr>
          <p:cNvCxnSpPr>
            <a:cxnSpLocks/>
          </p:cNvCxnSpPr>
          <p:nvPr userDrawn="1"/>
        </p:nvCxnSpPr>
        <p:spPr>
          <a:xfrm>
            <a:off x="18121823" y="6986592"/>
            <a:ext cx="0" cy="19209732"/>
          </a:xfrm>
          <a:prstGeom prst="line">
            <a:avLst/>
          </a:prstGeom>
          <a:ln w="38100">
            <a:solidFill>
              <a:srgbClr val="00406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0976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4662" y="8206749"/>
            <a:ext cx="37856160" cy="13693138"/>
          </a:xfrm>
          <a:prstGeom prst="rect">
            <a:avLst/>
          </a:prstGeom>
        </p:spPr>
        <p:txBody>
          <a:bodyPr anchor="b"/>
          <a:lstStyle>
            <a:lvl1pPr>
              <a:defRPr sz="2880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94662" y="22029429"/>
            <a:ext cx="37856160" cy="720089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520">
                <a:solidFill>
                  <a:schemeClr val="tx1"/>
                </a:solidFill>
              </a:defRPr>
            </a:lvl1pPr>
            <a:lvl2pPr marL="2194629" indent="0">
              <a:buNone/>
              <a:defRPr sz="9600">
                <a:solidFill>
                  <a:schemeClr val="tx1">
                    <a:tint val="75000"/>
                  </a:schemeClr>
                </a:solidFill>
              </a:defRPr>
            </a:lvl2pPr>
            <a:lvl3pPr marL="4389257" indent="0">
              <a:buNone/>
              <a:defRPr sz="8640">
                <a:solidFill>
                  <a:schemeClr val="tx1">
                    <a:tint val="75000"/>
                  </a:schemeClr>
                </a:solidFill>
              </a:defRPr>
            </a:lvl3pPr>
            <a:lvl4pPr marL="6583886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4pPr>
            <a:lvl5pPr marL="8778514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5pPr>
            <a:lvl6pPr marL="10973143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6pPr>
            <a:lvl7pPr marL="13167771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7pPr>
            <a:lvl8pPr marL="1536240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8pPr>
            <a:lvl9pPr marL="17557029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17520" y="30510487"/>
            <a:ext cx="9875520" cy="1752600"/>
          </a:xfrm>
          <a:prstGeom prst="rect">
            <a:avLst/>
          </a:prstGeom>
        </p:spPr>
        <p:txBody>
          <a:bodyPr/>
          <a:lstStyle/>
          <a:p>
            <a:fld id="{EE959A22-2FA4-0145-8A1C-89F1AFC13CB1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8960" y="30510487"/>
            <a:ext cx="1481328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0998160" y="30510487"/>
            <a:ext cx="9875520" cy="1752600"/>
          </a:xfrm>
          <a:prstGeom prst="rect">
            <a:avLst/>
          </a:prstGeom>
        </p:spPr>
        <p:txBody>
          <a:bodyPr/>
          <a:lstStyle/>
          <a:p>
            <a:fld id="{AC5B7824-CC24-D645-A3D6-1069DA2DA7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7041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0" y="1752607"/>
            <a:ext cx="37856160" cy="636270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7520" y="8763000"/>
            <a:ext cx="18653760" cy="2088642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219920" y="8763000"/>
            <a:ext cx="18653760" cy="2088642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17520" y="30510487"/>
            <a:ext cx="9875520" cy="1752600"/>
          </a:xfrm>
          <a:prstGeom prst="rect">
            <a:avLst/>
          </a:prstGeom>
        </p:spPr>
        <p:txBody>
          <a:bodyPr/>
          <a:lstStyle/>
          <a:p>
            <a:fld id="{EE959A22-2FA4-0145-8A1C-89F1AFC13CB1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538960" y="30510487"/>
            <a:ext cx="1481328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0998160" y="30510487"/>
            <a:ext cx="9875520" cy="1752600"/>
          </a:xfrm>
          <a:prstGeom prst="rect">
            <a:avLst/>
          </a:prstGeom>
        </p:spPr>
        <p:txBody>
          <a:bodyPr/>
          <a:lstStyle/>
          <a:p>
            <a:fld id="{AC5B7824-CC24-D645-A3D6-1069DA2DA7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938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1752607"/>
            <a:ext cx="37856160" cy="636270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23242" y="8069582"/>
            <a:ext cx="18568032" cy="395477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1520" b="1"/>
            </a:lvl1pPr>
            <a:lvl2pPr marL="2194629" indent="0">
              <a:buNone/>
              <a:defRPr sz="9600" b="1"/>
            </a:lvl2pPr>
            <a:lvl3pPr marL="4389257" indent="0">
              <a:buNone/>
              <a:defRPr sz="8640" b="1"/>
            </a:lvl3pPr>
            <a:lvl4pPr marL="6583886" indent="0">
              <a:buNone/>
              <a:defRPr sz="7680" b="1"/>
            </a:lvl4pPr>
            <a:lvl5pPr marL="8778514" indent="0">
              <a:buNone/>
              <a:defRPr sz="7680" b="1"/>
            </a:lvl5pPr>
            <a:lvl6pPr marL="10973143" indent="0">
              <a:buNone/>
              <a:defRPr sz="7680" b="1"/>
            </a:lvl6pPr>
            <a:lvl7pPr marL="13167771" indent="0">
              <a:buNone/>
              <a:defRPr sz="7680" b="1"/>
            </a:lvl7pPr>
            <a:lvl8pPr marL="15362400" indent="0">
              <a:buNone/>
              <a:defRPr sz="7680" b="1"/>
            </a:lvl8pPr>
            <a:lvl9pPr marL="17557029" indent="0">
              <a:buNone/>
              <a:defRPr sz="76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23242" y="12024360"/>
            <a:ext cx="18568032" cy="1768602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19922" y="8069582"/>
            <a:ext cx="18659477" cy="395477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1520" b="1"/>
            </a:lvl1pPr>
            <a:lvl2pPr marL="2194629" indent="0">
              <a:buNone/>
              <a:defRPr sz="9600" b="1"/>
            </a:lvl2pPr>
            <a:lvl3pPr marL="4389257" indent="0">
              <a:buNone/>
              <a:defRPr sz="8640" b="1"/>
            </a:lvl3pPr>
            <a:lvl4pPr marL="6583886" indent="0">
              <a:buNone/>
              <a:defRPr sz="7680" b="1"/>
            </a:lvl4pPr>
            <a:lvl5pPr marL="8778514" indent="0">
              <a:buNone/>
              <a:defRPr sz="7680" b="1"/>
            </a:lvl5pPr>
            <a:lvl6pPr marL="10973143" indent="0">
              <a:buNone/>
              <a:defRPr sz="7680" b="1"/>
            </a:lvl6pPr>
            <a:lvl7pPr marL="13167771" indent="0">
              <a:buNone/>
              <a:defRPr sz="7680" b="1"/>
            </a:lvl7pPr>
            <a:lvl8pPr marL="15362400" indent="0">
              <a:buNone/>
              <a:defRPr sz="7680" b="1"/>
            </a:lvl8pPr>
            <a:lvl9pPr marL="17557029" indent="0">
              <a:buNone/>
              <a:defRPr sz="76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19922" y="12024360"/>
            <a:ext cx="18659477" cy="1768602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017520" y="30510487"/>
            <a:ext cx="9875520" cy="1752600"/>
          </a:xfrm>
          <a:prstGeom prst="rect">
            <a:avLst/>
          </a:prstGeom>
        </p:spPr>
        <p:txBody>
          <a:bodyPr/>
          <a:lstStyle/>
          <a:p>
            <a:fld id="{EE959A22-2FA4-0145-8A1C-89F1AFC13CB1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4538960" y="30510487"/>
            <a:ext cx="1481328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30998160" y="30510487"/>
            <a:ext cx="9875520" cy="1752600"/>
          </a:xfrm>
          <a:prstGeom prst="rect">
            <a:avLst/>
          </a:prstGeom>
        </p:spPr>
        <p:txBody>
          <a:bodyPr/>
          <a:lstStyle/>
          <a:p>
            <a:fld id="{AC5B7824-CC24-D645-A3D6-1069DA2DA7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324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0" y="1752607"/>
            <a:ext cx="37856160" cy="636270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017520" y="30510487"/>
            <a:ext cx="9875520" cy="1752600"/>
          </a:xfrm>
          <a:prstGeom prst="rect">
            <a:avLst/>
          </a:prstGeom>
        </p:spPr>
        <p:txBody>
          <a:bodyPr/>
          <a:lstStyle/>
          <a:p>
            <a:fld id="{EE959A22-2FA4-0145-8A1C-89F1AFC13CB1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4538960" y="30510487"/>
            <a:ext cx="1481328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0998160" y="30510487"/>
            <a:ext cx="9875520" cy="1752600"/>
          </a:xfrm>
          <a:prstGeom prst="rect">
            <a:avLst/>
          </a:prstGeom>
        </p:spPr>
        <p:txBody>
          <a:bodyPr/>
          <a:lstStyle/>
          <a:p>
            <a:fld id="{AC5B7824-CC24-D645-A3D6-1069DA2DA7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0675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017520" y="30510487"/>
            <a:ext cx="9875520" cy="1752600"/>
          </a:xfrm>
          <a:prstGeom prst="rect">
            <a:avLst/>
          </a:prstGeom>
        </p:spPr>
        <p:txBody>
          <a:bodyPr/>
          <a:lstStyle/>
          <a:p>
            <a:fld id="{EE959A22-2FA4-0145-8A1C-89F1AFC13CB1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4538960" y="30510487"/>
            <a:ext cx="1481328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0998160" y="30510487"/>
            <a:ext cx="9875520" cy="1752600"/>
          </a:xfrm>
          <a:prstGeom prst="rect">
            <a:avLst/>
          </a:prstGeom>
        </p:spPr>
        <p:txBody>
          <a:bodyPr/>
          <a:lstStyle/>
          <a:p>
            <a:fld id="{AC5B7824-CC24-D645-A3D6-1069DA2DA7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3619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0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5198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86" r:id="rId3"/>
    <p:sldLayoutId id="2147483685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</p:sldLayoutIdLst>
  <p:txStyles>
    <p:titleStyle>
      <a:lvl1pPr algn="l" defTabSz="4389257" rtl="0" eaLnBrk="1" latinLnBrk="0" hangingPunct="1">
        <a:lnSpc>
          <a:spcPct val="90000"/>
        </a:lnSpc>
        <a:spcBef>
          <a:spcPct val="0"/>
        </a:spcBef>
        <a:buNone/>
        <a:defRPr sz="2112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97314" indent="-1097314" algn="l" defTabSz="4389257" rtl="0" eaLnBrk="1" latinLnBrk="0" hangingPunct="1">
        <a:lnSpc>
          <a:spcPct val="90000"/>
        </a:lnSpc>
        <a:spcBef>
          <a:spcPts val="4800"/>
        </a:spcBef>
        <a:buFont typeface="Arial" panose="020B0604020202020204" pitchFamily="34" charset="0"/>
        <a:buChar char="•"/>
        <a:defRPr sz="13440" kern="1200">
          <a:solidFill>
            <a:schemeClr val="tx1"/>
          </a:solidFill>
          <a:latin typeface="+mn-lt"/>
          <a:ea typeface="+mn-ea"/>
          <a:cs typeface="+mn-cs"/>
        </a:defRPr>
      </a:lvl1pPr>
      <a:lvl2pPr marL="3291943" indent="-1097314" algn="l" defTabSz="4389257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11520" kern="1200">
          <a:solidFill>
            <a:schemeClr val="tx1"/>
          </a:solidFill>
          <a:latin typeface="+mn-lt"/>
          <a:ea typeface="+mn-ea"/>
          <a:cs typeface="+mn-cs"/>
        </a:defRPr>
      </a:lvl2pPr>
      <a:lvl3pPr marL="5486571" indent="-1097314" algn="l" defTabSz="4389257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3pPr>
      <a:lvl4pPr marL="7681200" indent="-1097314" algn="l" defTabSz="4389257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4pPr>
      <a:lvl5pPr marL="9875829" indent="-1097314" algn="l" defTabSz="4389257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457" indent="-1097314" algn="l" defTabSz="4389257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6pPr>
      <a:lvl7pPr marL="14265086" indent="-1097314" algn="l" defTabSz="4389257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7pPr>
      <a:lvl8pPr marL="16459714" indent="-1097314" algn="l" defTabSz="4389257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8pPr>
      <a:lvl9pPr marL="18654343" indent="-1097314" algn="l" defTabSz="4389257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89257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1pPr>
      <a:lvl2pPr marL="2194629" algn="l" defTabSz="4389257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2pPr>
      <a:lvl3pPr marL="4389257" algn="l" defTabSz="4389257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3pPr>
      <a:lvl4pPr marL="6583886" algn="l" defTabSz="4389257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4pPr>
      <a:lvl5pPr marL="8778514" algn="l" defTabSz="4389257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5pPr>
      <a:lvl6pPr marL="10973143" algn="l" defTabSz="4389257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6pPr>
      <a:lvl7pPr marL="13167771" algn="l" defTabSz="4389257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7pPr>
      <a:lvl8pPr marL="15362400" algn="l" defTabSz="4389257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8pPr>
      <a:lvl9pPr marL="17557029" algn="l" defTabSz="4389257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26" Type="http://schemas.openxmlformats.org/officeDocument/2006/relationships/image" Target="../media/image26.png"/><Relationship Id="rId39" Type="http://schemas.openxmlformats.org/officeDocument/2006/relationships/image" Target="../media/image36.png"/><Relationship Id="rId21" Type="http://schemas.openxmlformats.org/officeDocument/2006/relationships/image" Target="../media/image21.png"/><Relationship Id="rId34" Type="http://schemas.openxmlformats.org/officeDocument/2006/relationships/image" Target="../media/image31.png"/><Relationship Id="rId42" Type="http://schemas.openxmlformats.org/officeDocument/2006/relationships/image" Target="../media/image39.png"/><Relationship Id="rId47" Type="http://schemas.openxmlformats.org/officeDocument/2006/relationships/image" Target="../media/image44.png"/><Relationship Id="rId50" Type="http://schemas.openxmlformats.org/officeDocument/2006/relationships/chart" Target="../charts/chart4.xml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6.png"/><Relationship Id="rId29" Type="http://schemas.openxmlformats.org/officeDocument/2006/relationships/chart" Target="../charts/chart3.xml"/><Relationship Id="rId11" Type="http://schemas.openxmlformats.org/officeDocument/2006/relationships/image" Target="../media/image11.png"/><Relationship Id="rId24" Type="http://schemas.openxmlformats.org/officeDocument/2006/relationships/image" Target="../media/image24.png"/><Relationship Id="rId32" Type="http://schemas.openxmlformats.org/officeDocument/2006/relationships/image" Target="../media/image29.png"/><Relationship Id="rId37" Type="http://schemas.openxmlformats.org/officeDocument/2006/relationships/image" Target="../media/image34.png"/><Relationship Id="rId40" Type="http://schemas.openxmlformats.org/officeDocument/2006/relationships/image" Target="../media/image37.png"/><Relationship Id="rId45" Type="http://schemas.openxmlformats.org/officeDocument/2006/relationships/image" Target="../media/image42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28" Type="http://schemas.openxmlformats.org/officeDocument/2006/relationships/chart" Target="../charts/chart2.xml"/><Relationship Id="rId36" Type="http://schemas.openxmlformats.org/officeDocument/2006/relationships/image" Target="../media/image33.png"/><Relationship Id="rId49" Type="http://schemas.openxmlformats.org/officeDocument/2006/relationships/image" Target="../media/image46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31" Type="http://schemas.openxmlformats.org/officeDocument/2006/relationships/image" Target="../media/image28.png"/><Relationship Id="rId44" Type="http://schemas.openxmlformats.org/officeDocument/2006/relationships/image" Target="../media/image41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Relationship Id="rId27" Type="http://schemas.openxmlformats.org/officeDocument/2006/relationships/chart" Target="../charts/chart1.xml"/><Relationship Id="rId30" Type="http://schemas.openxmlformats.org/officeDocument/2006/relationships/image" Target="../media/image27.png"/><Relationship Id="rId35" Type="http://schemas.openxmlformats.org/officeDocument/2006/relationships/image" Target="../media/image32.png"/><Relationship Id="rId43" Type="http://schemas.openxmlformats.org/officeDocument/2006/relationships/image" Target="../media/image40.png"/><Relationship Id="rId48" Type="http://schemas.openxmlformats.org/officeDocument/2006/relationships/image" Target="../media/image45.png"/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5" Type="http://schemas.openxmlformats.org/officeDocument/2006/relationships/image" Target="../media/image25.png"/><Relationship Id="rId33" Type="http://schemas.openxmlformats.org/officeDocument/2006/relationships/image" Target="../media/image30.png"/><Relationship Id="rId38" Type="http://schemas.openxmlformats.org/officeDocument/2006/relationships/image" Target="../media/image35.png"/><Relationship Id="rId46" Type="http://schemas.openxmlformats.org/officeDocument/2006/relationships/image" Target="../media/image43.png"/><Relationship Id="rId20" Type="http://schemas.openxmlformats.org/officeDocument/2006/relationships/image" Target="../media/image20.png"/><Relationship Id="rId41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Rectangle 110"/>
          <p:cNvSpPr/>
          <p:nvPr/>
        </p:nvSpPr>
        <p:spPr>
          <a:xfrm>
            <a:off x="11596896" y="32387590"/>
            <a:ext cx="3178808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spcAft>
                <a:spcPts val="1440"/>
              </a:spcAft>
              <a:buClr>
                <a:prstClr val="black"/>
              </a:buClr>
              <a:defRPr/>
            </a:pPr>
            <a:r>
              <a:rPr lang="en-US" sz="1600" dirty="0">
                <a:solidFill>
                  <a:schemeClr val="bg1"/>
                </a:solidFill>
              </a:rPr>
              <a:t>This work was supported by NSF grants BCS-1534823 and BCS-1921415 to </a:t>
            </a:r>
            <a:r>
              <a:rPr lang="en-US" sz="1600" dirty="0" smtClean="0">
                <a:solidFill>
                  <a:schemeClr val="bg1"/>
                </a:solidFill>
              </a:rPr>
              <a:t>SS.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Avenir Next" charset="0"/>
              <a:cs typeface="Avenir Next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18253" y="16035232"/>
            <a:ext cx="21733134" cy="47602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3891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440"/>
              </a:spcAft>
              <a:buClrTx/>
              <a:buSzTx/>
              <a:buFontTx/>
              <a:buNone/>
              <a:tabLst/>
              <a:defRPr/>
            </a:pPr>
            <a:r>
              <a:rPr lang="en-US" sz="5600" dirty="0" smtClean="0">
                <a:solidFill>
                  <a:prstClr val="black"/>
                </a:solidFill>
                <a:latin typeface="Calibri" panose="020F0502020204030204"/>
                <a:ea typeface="Avenir Next" charset="0"/>
                <a:cs typeface="Avenir Next" charset="0"/>
              </a:rPr>
              <a:t>Objects with strong action associations (</a:t>
            </a:r>
            <a:r>
              <a:rPr kumimoji="0" lang="en-US" sz="5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Avenir Next" charset="0"/>
                <a:cs typeface="Avenir Next" charset="0"/>
              </a:rPr>
              <a:t>tools) are biased toward the dorsal stream (magno-</a:t>
            </a:r>
            <a:r>
              <a:rPr kumimoji="0" lang="en-US" sz="5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Avenir Next" charset="0"/>
                <a:cs typeface="Avenir Next" charset="0"/>
              </a:rPr>
              <a:t> &gt; parvo-cellular), while objects with no such association (non-tools) are </a:t>
            </a:r>
            <a:r>
              <a:rPr kumimoji="0" lang="en-US" sz="5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Avenir Next" charset="0"/>
                <a:cs typeface="Avenir Next" charset="0"/>
              </a:rPr>
              <a:t>biased toward the ventral</a:t>
            </a:r>
            <a:r>
              <a:rPr kumimoji="0" lang="en-US" sz="5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Avenir Next" charset="0"/>
                <a:cs typeface="Avenir Next" charset="0"/>
              </a:rPr>
              <a:t> stream</a:t>
            </a:r>
            <a:r>
              <a:rPr kumimoji="0" lang="en-US" sz="5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Avenir Next" charset="0"/>
                <a:cs typeface="Avenir Next" charset="0"/>
              </a:rPr>
              <a:t>. </a:t>
            </a:r>
          </a:p>
          <a:p>
            <a:pPr marL="0" marR="0" lvl="0" indent="0" algn="ctr" defTabSz="43891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44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Avenir Next" charset="0"/>
                <a:cs typeface="Avenir Next" charset="0"/>
              </a:rPr>
              <a:t>Do</a:t>
            </a:r>
            <a:r>
              <a:rPr kumimoji="0" lang="en-US" sz="56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Avenir Next" charset="0"/>
                <a:cs typeface="Avenir Next" charset="0"/>
              </a:rPr>
              <a:t> these biases</a:t>
            </a:r>
            <a:r>
              <a:rPr kumimoji="0" lang="en-US" sz="5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Avenir Next" charset="0"/>
                <a:cs typeface="Avenir Next" charset="0"/>
              </a:rPr>
              <a:t> influence</a:t>
            </a:r>
            <a:r>
              <a:rPr kumimoji="0" lang="en-US" sz="56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Avenir Next" charset="0"/>
                <a:cs typeface="Avenir Next" charset="0"/>
              </a:rPr>
              <a:t> behavior</a:t>
            </a:r>
            <a:r>
              <a:rPr kumimoji="0" lang="en-US" sz="5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Avenir Next" charset="0"/>
                <a:cs typeface="Avenir Next" charset="0"/>
              </a:rPr>
              <a:t>? </a:t>
            </a:r>
            <a:endParaRPr kumimoji="0" lang="en-US" sz="5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Avenir Next" charset="0"/>
              <a:cs typeface="Avenir Next" charset="0"/>
            </a:endParaRPr>
          </a:p>
          <a:p>
            <a:pPr marL="457214" marR="0" lvl="0" indent="-457214" algn="l" defTabSz="43891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44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sz="5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Avenir Next" charset="0"/>
              <a:cs typeface="Avenir Next" charset="0"/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1721757" y="20245101"/>
            <a:ext cx="20063139" cy="5826576"/>
            <a:chOff x="9205650" y="4930116"/>
            <a:chExt cx="26438181" cy="7611430"/>
          </a:xfrm>
        </p:grpSpPr>
        <p:sp>
          <p:nvSpPr>
            <p:cNvPr id="18" name="TextBox 17"/>
            <p:cNvSpPr txBox="1"/>
            <p:nvPr/>
          </p:nvSpPr>
          <p:spPr>
            <a:xfrm>
              <a:off x="19331788" y="4930116"/>
              <a:ext cx="5068898" cy="13267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3891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Spatial Task</a:t>
              </a:r>
              <a:endPara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38" name="Group 37"/>
            <p:cNvGrpSpPr/>
            <p:nvPr/>
          </p:nvGrpSpPr>
          <p:grpSpPr>
            <a:xfrm>
              <a:off x="13167367" y="6253868"/>
              <a:ext cx="17115897" cy="5163736"/>
              <a:chOff x="13167367" y="6253868"/>
              <a:chExt cx="17115897" cy="5163736"/>
            </a:xfrm>
          </p:grpSpPr>
          <p:grpSp>
            <p:nvGrpSpPr>
              <p:cNvPr id="194" name="Group 193"/>
              <p:cNvGrpSpPr/>
              <p:nvPr/>
            </p:nvGrpSpPr>
            <p:grpSpPr>
              <a:xfrm>
                <a:off x="13167367" y="6253871"/>
                <a:ext cx="4966674" cy="4128413"/>
                <a:chOff x="494456" y="325539"/>
                <a:chExt cx="1660642" cy="1580430"/>
              </a:xfrm>
            </p:grpSpPr>
            <p:sp>
              <p:nvSpPr>
                <p:cNvPr id="222" name="Rectangle 221"/>
                <p:cNvSpPr/>
                <p:nvPr/>
              </p:nvSpPr>
              <p:spPr>
                <a:xfrm>
                  <a:off x="494456" y="325539"/>
                  <a:ext cx="1660642" cy="1580430"/>
                </a:xfrm>
                <a:prstGeom prst="rect">
                  <a:avLst/>
                </a:prstGeom>
                <a:solidFill>
                  <a:srgbClr val="818181"/>
                </a:solidFill>
                <a:ln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438912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pic>
              <p:nvPicPr>
                <p:cNvPr id="223" name="Picture 222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229799" y="1018965"/>
                  <a:ext cx="186220" cy="193576"/>
                </a:xfrm>
                <a:prstGeom prst="rect">
                  <a:avLst/>
                </a:prstGeom>
              </p:spPr>
            </p:pic>
          </p:grpSp>
          <p:grpSp>
            <p:nvGrpSpPr>
              <p:cNvPr id="196" name="Group 195"/>
              <p:cNvGrpSpPr/>
              <p:nvPr/>
            </p:nvGrpSpPr>
            <p:grpSpPr>
              <a:xfrm>
                <a:off x="25316590" y="6253868"/>
                <a:ext cx="4966674" cy="4128413"/>
                <a:chOff x="2132582" y="3835286"/>
                <a:chExt cx="1660642" cy="1580430"/>
              </a:xfrm>
            </p:grpSpPr>
            <p:sp>
              <p:nvSpPr>
                <p:cNvPr id="218" name="Rectangle 217"/>
                <p:cNvSpPr/>
                <p:nvPr/>
              </p:nvSpPr>
              <p:spPr>
                <a:xfrm>
                  <a:off x="2132582" y="3835286"/>
                  <a:ext cx="1660642" cy="1580430"/>
                </a:xfrm>
                <a:prstGeom prst="rect">
                  <a:avLst/>
                </a:prstGeom>
                <a:solidFill>
                  <a:srgbClr val="818181"/>
                </a:solidFill>
                <a:ln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438912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9" name="TextBox 21"/>
                <p:cNvSpPr txBox="1"/>
                <p:nvPr/>
              </p:nvSpPr>
              <p:spPr>
                <a:xfrm>
                  <a:off x="2468735" y="4461745"/>
                  <a:ext cx="1247518" cy="37498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noAutofit/>
                </a:bodyPr>
                <a:lstStyle/>
                <a:p>
                  <a:pPr marL="0" marR="0" lvl="0" indent="0" algn="l" defTabSz="438912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 panose="020F0502020204030204"/>
                      <a:ea typeface="DengXian"/>
                      <a:cs typeface="Times New Roman" panose="02020603050405020304" pitchFamily="18" charset="0"/>
                    </a:rPr>
                    <a:t>Incorrect.</a:t>
                  </a:r>
                  <a:endParaRPr kumimoji="0" lang="en-US" sz="4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Times New Roman" panose="02020603050405020304" pitchFamily="18" charset="0"/>
                    <a:cs typeface="+mn-cs"/>
                  </a:endParaRPr>
                </a:p>
              </p:txBody>
            </p:sp>
          </p:grpSp>
          <p:sp>
            <p:nvSpPr>
              <p:cNvPr id="197" name="TextBox 47"/>
              <p:cNvSpPr txBox="1"/>
              <p:nvPr/>
            </p:nvSpPr>
            <p:spPr>
              <a:xfrm>
                <a:off x="20700491" y="10434567"/>
                <a:ext cx="3508162" cy="98303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0" marR="0" lvl="0" indent="0" algn="l" defTabSz="438912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100 </a:t>
                </a:r>
                <a:r>
                  <a:rPr kumimoji="0" lang="en-US" sz="4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ms</a:t>
                </a:r>
                <a:endPara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Times New Roman" panose="02020603050405020304" pitchFamily="18" charset="0"/>
                  <a:cs typeface="+mn-cs"/>
                </a:endParaRPr>
              </a:p>
            </p:txBody>
          </p:sp>
          <p:sp>
            <p:nvSpPr>
              <p:cNvPr id="198" name="TextBox 36"/>
              <p:cNvSpPr txBox="1"/>
              <p:nvPr/>
            </p:nvSpPr>
            <p:spPr>
              <a:xfrm>
                <a:off x="14418208" y="10420053"/>
                <a:ext cx="3508162" cy="98303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0" marR="0" lvl="0" indent="0" algn="l" defTabSz="438912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1000 </a:t>
                </a:r>
                <a:r>
                  <a:rPr kumimoji="0" lang="en-US" sz="4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ms</a:t>
                </a:r>
                <a:endPara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Times New Roman" panose="02020603050405020304" pitchFamily="18" charset="0"/>
                  <a:cs typeface="+mn-cs"/>
                </a:endParaRPr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19241979" y="6253868"/>
                <a:ext cx="4966674" cy="4128413"/>
                <a:chOff x="19241979" y="8120768"/>
                <a:chExt cx="4966674" cy="4128413"/>
              </a:xfrm>
            </p:grpSpPr>
            <p:grpSp>
              <p:nvGrpSpPr>
                <p:cNvPr id="195" name="Group 194"/>
                <p:cNvGrpSpPr/>
                <p:nvPr/>
              </p:nvGrpSpPr>
              <p:grpSpPr>
                <a:xfrm>
                  <a:off x="19241979" y="8120768"/>
                  <a:ext cx="4966674" cy="4128413"/>
                  <a:chOff x="1393950" y="2063610"/>
                  <a:chExt cx="1660642" cy="1580430"/>
                </a:xfrm>
              </p:grpSpPr>
              <p:sp>
                <p:nvSpPr>
                  <p:cNvPr id="220" name="Rectangle 219"/>
                  <p:cNvSpPr/>
                  <p:nvPr/>
                </p:nvSpPr>
                <p:spPr>
                  <a:xfrm>
                    <a:off x="1393950" y="2063610"/>
                    <a:ext cx="1660642" cy="1580430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l" defTabSz="438912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pic>
                <p:nvPicPr>
                  <p:cNvPr id="221" name="Picture 220"/>
                  <p:cNvPicPr>
                    <a:picLocks noChangeAspect="1"/>
                  </p:cNvPicPr>
                  <p:nvPr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2132582" y="2757036"/>
                    <a:ext cx="186220" cy="193576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70" name="Picture 69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9409503" y="8836419"/>
                  <a:ext cx="2219574" cy="2219574"/>
                </a:xfrm>
                <a:prstGeom prst="rect">
                  <a:avLst/>
                </a:prstGeom>
              </p:spPr>
            </p:pic>
            <p:sp>
              <p:nvSpPr>
                <p:cNvPr id="25" name="Rectangle 24"/>
                <p:cNvSpPr/>
                <p:nvPr/>
              </p:nvSpPr>
              <p:spPr>
                <a:xfrm>
                  <a:off x="20421600" y="10475574"/>
                  <a:ext cx="190500" cy="1259226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38912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864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125" name="TextBox 124"/>
            <p:cNvSpPr txBox="1"/>
            <p:nvPr/>
          </p:nvSpPr>
          <p:spPr>
            <a:xfrm>
              <a:off x="9205650" y="11455989"/>
              <a:ext cx="26438181" cy="10855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3891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Prediction:  Better performance (higher sensitivity, d’) for non-tools.</a:t>
              </a:r>
              <a:endPara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1406740" y="26403978"/>
            <a:ext cx="19749101" cy="5640369"/>
            <a:chOff x="10909731" y="12439133"/>
            <a:chExt cx="21385215" cy="6649331"/>
          </a:xfrm>
        </p:grpSpPr>
        <p:sp>
          <p:nvSpPr>
            <p:cNvPr id="199" name="Rectangle 198"/>
            <p:cNvSpPr/>
            <p:nvPr/>
          </p:nvSpPr>
          <p:spPr>
            <a:xfrm>
              <a:off x="28324244" y="13516421"/>
              <a:ext cx="3970702" cy="3833294"/>
            </a:xfrm>
            <a:prstGeom prst="rect">
              <a:avLst/>
            </a:prstGeom>
            <a:solidFill>
              <a:srgbClr val="808080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43891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0" name="TextBox 21"/>
            <p:cNvSpPr txBox="1"/>
            <p:nvPr/>
          </p:nvSpPr>
          <p:spPr>
            <a:xfrm>
              <a:off x="28831473" y="14968009"/>
              <a:ext cx="2996681" cy="698595"/>
            </a:xfrm>
            <a:prstGeom prst="rect">
              <a:avLst/>
            </a:prstGeom>
            <a:solidFill>
              <a:srgbClr val="808080"/>
            </a:solidFill>
          </p:spPr>
          <p:txBody>
            <a:bodyPr wrap="square" rtlCol="0">
              <a:noAutofit/>
            </a:bodyPr>
            <a:lstStyle/>
            <a:p>
              <a:pPr marL="0" marR="0" lvl="0" indent="0" algn="l" defTabSz="43891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DengXian"/>
                  <a:cs typeface="Times New Roman" panose="02020603050405020304" pitchFamily="18" charset="0"/>
                </a:rPr>
                <a:t>Incorrect.</a:t>
              </a:r>
              <a:endPara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</a:endParaRPr>
            </a:p>
          </p:txBody>
        </p:sp>
        <p:sp>
          <p:nvSpPr>
            <p:cNvPr id="201" name="TextBox 9"/>
            <p:cNvSpPr txBox="1"/>
            <p:nvPr/>
          </p:nvSpPr>
          <p:spPr>
            <a:xfrm>
              <a:off x="16072858" y="17349715"/>
              <a:ext cx="280466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3891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Times New Roman" panose="02020603050405020304" pitchFamily="18" charset="0"/>
                  <a:cs typeface="Times New Roman" panose="02020603050405020304" pitchFamily="18" charset="0"/>
                </a:rPr>
                <a:t>80 ms</a:t>
              </a:r>
              <a:endPara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</a:endParaRPr>
            </a:p>
          </p:txBody>
        </p:sp>
        <p:sp>
          <p:nvSpPr>
            <p:cNvPr id="202" name="TextBox 11"/>
            <p:cNvSpPr txBox="1"/>
            <p:nvPr/>
          </p:nvSpPr>
          <p:spPr>
            <a:xfrm>
              <a:off x="24553571" y="17349715"/>
              <a:ext cx="280478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3891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Times New Roman" panose="02020603050405020304" pitchFamily="18" charset="0"/>
                  <a:cs typeface="Times New Roman" panose="02020603050405020304" pitchFamily="18" charset="0"/>
                </a:rPr>
                <a:t>48 ms</a:t>
              </a:r>
              <a:endPara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</a:endParaRPr>
            </a:p>
          </p:txBody>
        </p:sp>
        <p:grpSp>
          <p:nvGrpSpPr>
            <p:cNvPr id="203" name="Group 202"/>
            <p:cNvGrpSpPr/>
            <p:nvPr/>
          </p:nvGrpSpPr>
          <p:grpSpPr>
            <a:xfrm>
              <a:off x="10909731" y="13516424"/>
              <a:ext cx="3970702" cy="3833294"/>
              <a:chOff x="0" y="0"/>
              <a:chExt cx="1549812" cy="1551066"/>
            </a:xfrm>
          </p:grpSpPr>
          <p:sp>
            <p:nvSpPr>
              <p:cNvPr id="216" name="Rectangle 215"/>
              <p:cNvSpPr/>
              <p:nvPr/>
            </p:nvSpPr>
            <p:spPr>
              <a:xfrm>
                <a:off x="0" y="0"/>
                <a:ext cx="1549812" cy="1551066"/>
              </a:xfrm>
              <a:prstGeom prst="rect">
                <a:avLst/>
              </a:prstGeom>
              <a:solidFill>
                <a:srgbClr val="808080"/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438912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217" name="Picture 216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86506" y="681037"/>
                <a:ext cx="176799" cy="188992"/>
              </a:xfrm>
              <a:prstGeom prst="rect">
                <a:avLst/>
              </a:prstGeom>
              <a:solidFill>
                <a:srgbClr val="767171"/>
              </a:solidFill>
              <a:ln>
                <a:noFill/>
              </a:ln>
            </p:spPr>
          </p:pic>
        </p:grpSp>
        <p:grpSp>
          <p:nvGrpSpPr>
            <p:cNvPr id="204" name="Group 203"/>
            <p:cNvGrpSpPr/>
            <p:nvPr/>
          </p:nvGrpSpPr>
          <p:grpSpPr>
            <a:xfrm>
              <a:off x="15263359" y="13516421"/>
              <a:ext cx="3970702" cy="3833294"/>
              <a:chOff x="686506" y="1684859"/>
              <a:chExt cx="1549812" cy="1551066"/>
            </a:xfrm>
          </p:grpSpPr>
          <p:sp>
            <p:nvSpPr>
              <p:cNvPr id="213" name="Rectangle 212"/>
              <p:cNvSpPr/>
              <p:nvPr/>
            </p:nvSpPr>
            <p:spPr>
              <a:xfrm>
                <a:off x="686506" y="1684859"/>
                <a:ext cx="1549812" cy="1551066"/>
              </a:xfrm>
              <a:prstGeom prst="rect">
                <a:avLst/>
              </a:prstGeom>
              <a:solidFill>
                <a:srgbClr val="808080"/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438912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215" name="Picture 214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373012" y="2365896"/>
                <a:ext cx="176799" cy="188992"/>
              </a:xfrm>
              <a:prstGeom prst="rect">
                <a:avLst/>
              </a:prstGeom>
              <a:solidFill>
                <a:srgbClr val="767171"/>
              </a:solidFill>
              <a:ln>
                <a:noFill/>
              </a:ln>
            </p:spPr>
          </p:pic>
        </p:grpSp>
        <p:grpSp>
          <p:nvGrpSpPr>
            <p:cNvPr id="205" name="Group 204"/>
            <p:cNvGrpSpPr/>
            <p:nvPr/>
          </p:nvGrpSpPr>
          <p:grpSpPr>
            <a:xfrm>
              <a:off x="19616988" y="13516421"/>
              <a:ext cx="3970702" cy="3833294"/>
              <a:chOff x="1373012" y="3369718"/>
              <a:chExt cx="1549812" cy="1551066"/>
            </a:xfrm>
          </p:grpSpPr>
          <p:sp>
            <p:nvSpPr>
              <p:cNvPr id="211" name="Rectangle 210"/>
              <p:cNvSpPr/>
              <p:nvPr/>
            </p:nvSpPr>
            <p:spPr>
              <a:xfrm>
                <a:off x="1373012" y="3369718"/>
                <a:ext cx="1549812" cy="1551066"/>
              </a:xfrm>
              <a:prstGeom prst="rect">
                <a:avLst/>
              </a:prstGeom>
              <a:solidFill>
                <a:srgbClr val="808080"/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438912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212" name="Picture 211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059518" y="4050755"/>
                <a:ext cx="176799" cy="188992"/>
              </a:xfrm>
              <a:prstGeom prst="rect">
                <a:avLst/>
              </a:prstGeom>
              <a:solidFill>
                <a:srgbClr val="767171"/>
              </a:solidFill>
              <a:ln>
                <a:noFill/>
              </a:ln>
            </p:spPr>
          </p:pic>
        </p:grpSp>
        <p:grpSp>
          <p:nvGrpSpPr>
            <p:cNvPr id="206" name="Group 205"/>
            <p:cNvGrpSpPr/>
            <p:nvPr/>
          </p:nvGrpSpPr>
          <p:grpSpPr>
            <a:xfrm>
              <a:off x="23970616" y="13516421"/>
              <a:ext cx="3970702" cy="3833294"/>
              <a:chOff x="2059518" y="5054577"/>
              <a:chExt cx="1549812" cy="1551066"/>
            </a:xfrm>
          </p:grpSpPr>
          <p:sp>
            <p:nvSpPr>
              <p:cNvPr id="209" name="Rectangle 208"/>
              <p:cNvSpPr/>
              <p:nvPr/>
            </p:nvSpPr>
            <p:spPr>
              <a:xfrm>
                <a:off x="2059518" y="5054577"/>
                <a:ext cx="1549812" cy="1551066"/>
              </a:xfrm>
              <a:prstGeom prst="rect">
                <a:avLst/>
              </a:prstGeom>
              <a:solidFill>
                <a:srgbClr val="808080"/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438912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210" name="Picture 209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746024" y="5735614"/>
                <a:ext cx="176799" cy="188992"/>
              </a:xfrm>
              <a:prstGeom prst="rect">
                <a:avLst/>
              </a:prstGeom>
              <a:solidFill>
                <a:srgbClr val="767171"/>
              </a:solidFill>
              <a:ln>
                <a:noFill/>
              </a:ln>
            </p:spPr>
          </p:pic>
        </p:grpSp>
        <p:sp>
          <p:nvSpPr>
            <p:cNvPr id="207" name="TextBox 43"/>
            <p:cNvSpPr txBox="1"/>
            <p:nvPr/>
          </p:nvSpPr>
          <p:spPr>
            <a:xfrm>
              <a:off x="11289165" y="17324604"/>
              <a:ext cx="359126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3891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Times New Roman" panose="02020603050405020304" pitchFamily="18" charset="0"/>
                  <a:cs typeface="Times New Roman" panose="02020603050405020304" pitchFamily="18" charset="0"/>
                </a:rPr>
                <a:t>1000 ms</a:t>
              </a:r>
              <a:endPara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</a:endParaRPr>
            </a:p>
          </p:txBody>
        </p:sp>
        <p:sp>
          <p:nvSpPr>
            <p:cNvPr id="208" name="TextBox 45"/>
            <p:cNvSpPr txBox="1"/>
            <p:nvPr/>
          </p:nvSpPr>
          <p:spPr>
            <a:xfrm>
              <a:off x="20199943" y="17349715"/>
              <a:ext cx="280478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3891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Times New Roman" panose="02020603050405020304" pitchFamily="18" charset="0"/>
                  <a:cs typeface="Times New Roman" panose="02020603050405020304" pitchFamily="18" charset="0"/>
                </a:rPr>
                <a:t>16 ms</a:t>
              </a:r>
              <a:endPara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</a:endParaRPr>
            </a:p>
          </p:txBody>
        </p:sp>
        <p:sp>
          <p:nvSpPr>
            <p:cNvPr id="224" name="TextBox 223"/>
            <p:cNvSpPr txBox="1"/>
            <p:nvPr/>
          </p:nvSpPr>
          <p:spPr>
            <a:xfrm>
              <a:off x="19157551" y="12439133"/>
              <a:ext cx="5486053" cy="11973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3891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Temporal Task</a:t>
              </a:r>
              <a:endPara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71" name="Picture 7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159617" y="14089747"/>
              <a:ext cx="2219574" cy="2219574"/>
            </a:xfrm>
            <a:prstGeom prst="rect">
              <a:avLst/>
            </a:prstGeom>
          </p:spPr>
        </p:pic>
        <p:pic>
          <p:nvPicPr>
            <p:cNvPr id="72" name="Picture 7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808317" y="14051647"/>
              <a:ext cx="2219574" cy="2219574"/>
            </a:xfrm>
            <a:prstGeom prst="rect">
              <a:avLst/>
            </a:prstGeom>
          </p:spPr>
        </p:pic>
        <p:sp>
          <p:nvSpPr>
            <p:cNvPr id="127" name="TextBox 126"/>
            <p:cNvSpPr txBox="1"/>
            <p:nvPr/>
          </p:nvSpPr>
          <p:spPr>
            <a:xfrm>
              <a:off x="10928780" y="18257467"/>
              <a:ext cx="2122761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3891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Prediction: Better performance (higher sensitivity, d’) for tools.</a:t>
              </a:r>
              <a:endPara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141" name="Picture 14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240" y="4312159"/>
            <a:ext cx="7986086" cy="10487096"/>
          </a:xfrm>
          <a:prstGeom prst="rect">
            <a:avLst/>
          </a:prstGeom>
        </p:spPr>
      </p:pic>
      <p:sp>
        <p:nvSpPr>
          <p:cNvPr id="142" name="TextBox 141"/>
          <p:cNvSpPr txBox="1"/>
          <p:nvPr/>
        </p:nvSpPr>
        <p:spPr>
          <a:xfrm>
            <a:off x="3171501" y="14798171"/>
            <a:ext cx="32222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/>
              <a:t>Mug with a Plant</a:t>
            </a:r>
            <a:r>
              <a:rPr lang="en-US" sz="2400" b="1" dirty="0"/>
              <a:t>, </a:t>
            </a:r>
            <a:r>
              <a:rPr lang="en-US" sz="2400" b="1" dirty="0" smtClean="0"/>
              <a:t>2019</a:t>
            </a:r>
            <a:endParaRPr lang="en-US" sz="2400" dirty="0" smtClean="0"/>
          </a:p>
          <a:p>
            <a:pPr algn="ctr"/>
            <a:r>
              <a:rPr lang="en-US" sz="2400" dirty="0" smtClean="0"/>
              <a:t>Anna </a:t>
            </a:r>
            <a:r>
              <a:rPr lang="en-US" sz="2400" dirty="0" err="1" smtClean="0"/>
              <a:t>Freerksen</a:t>
            </a:r>
            <a:endParaRPr lang="en-US" sz="2400" dirty="0"/>
          </a:p>
          <a:p>
            <a:pPr algn="ctr"/>
            <a:r>
              <a:rPr lang="en-US" sz="2400" dirty="0" smtClean="0"/>
              <a:t>Oil on canvas </a:t>
            </a:r>
            <a:endParaRPr lang="en-US" sz="2400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9627739" y="4203079"/>
            <a:ext cx="11844966" cy="11155680"/>
            <a:chOff x="8850499" y="4203079"/>
            <a:chExt cx="13387045" cy="1260802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12848" y="7606133"/>
              <a:ext cx="8905630" cy="6359177"/>
            </a:xfrm>
            <a:prstGeom prst="rect">
              <a:avLst/>
            </a:prstGeom>
            <a:effectLst>
              <a:reflection stA="0" endPos="65000" dist="50800" dir="5400000" sy="-100000" algn="bl" rotWithShape="0"/>
            </a:effectLst>
          </p:spPr>
        </p:pic>
        <p:grpSp>
          <p:nvGrpSpPr>
            <p:cNvPr id="225" name="Group 224"/>
            <p:cNvGrpSpPr/>
            <p:nvPr/>
          </p:nvGrpSpPr>
          <p:grpSpPr>
            <a:xfrm>
              <a:off x="8850499" y="10942106"/>
              <a:ext cx="9207476" cy="5868993"/>
              <a:chOff x="-16707000" y="-4183589"/>
              <a:chExt cx="10392800" cy="8271609"/>
            </a:xfrm>
          </p:grpSpPr>
          <p:pic>
            <p:nvPicPr>
              <p:cNvPr id="226" name="Picture 225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16536206" y="-4183589"/>
                <a:ext cx="2118078" cy="2118078"/>
              </a:xfrm>
              <a:prstGeom prst="rect">
                <a:avLst/>
              </a:prstGeom>
            </p:spPr>
          </p:pic>
          <p:pic>
            <p:nvPicPr>
              <p:cNvPr id="227" name="Picture 226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15781142" y="-1853352"/>
                <a:ext cx="2118140" cy="2118140"/>
              </a:xfrm>
              <a:prstGeom prst="rect">
                <a:avLst/>
              </a:prstGeom>
            </p:spPr>
          </p:pic>
          <p:pic>
            <p:nvPicPr>
              <p:cNvPr id="228" name="Picture 227"/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13965211" y="-1009779"/>
                <a:ext cx="2155393" cy="2155393"/>
              </a:xfrm>
              <a:prstGeom prst="rect">
                <a:avLst/>
              </a:prstGeom>
            </p:spPr>
          </p:pic>
          <p:pic>
            <p:nvPicPr>
              <p:cNvPr id="229" name="Picture 228"/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8444460" y="913498"/>
                <a:ext cx="2130260" cy="2130260"/>
              </a:xfrm>
              <a:prstGeom prst="rect">
                <a:avLst/>
              </a:prstGeom>
            </p:spPr>
          </p:pic>
          <p:pic>
            <p:nvPicPr>
              <p:cNvPr id="230" name="Picture 229"/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12289600" y="-649650"/>
                <a:ext cx="2118077" cy="2118077"/>
              </a:xfrm>
              <a:prstGeom prst="rect">
                <a:avLst/>
              </a:prstGeom>
            </p:spPr>
          </p:pic>
          <p:pic>
            <p:nvPicPr>
              <p:cNvPr id="231" name="Picture 230"/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12694870" y="1642994"/>
                <a:ext cx="2219574" cy="2219575"/>
              </a:xfrm>
              <a:prstGeom prst="rect">
                <a:avLst/>
              </a:prstGeom>
            </p:spPr>
          </p:pic>
          <p:pic>
            <p:nvPicPr>
              <p:cNvPr id="232" name="Picture 231"/>
              <p:cNvPicPr>
                <a:picLocks noChangeAspect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14756300" y="1644664"/>
                <a:ext cx="2176485" cy="2176486"/>
              </a:xfrm>
              <a:prstGeom prst="rect">
                <a:avLst/>
              </a:prstGeom>
            </p:spPr>
          </p:pic>
          <p:pic>
            <p:nvPicPr>
              <p:cNvPr id="233" name="Picture 232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10506035" y="-660896"/>
                <a:ext cx="2219574" cy="2219575"/>
              </a:xfrm>
              <a:prstGeom prst="rect">
                <a:avLst/>
              </a:prstGeom>
            </p:spPr>
          </p:pic>
          <p:pic>
            <p:nvPicPr>
              <p:cNvPr id="234" name="Picture 233"/>
              <p:cNvPicPr>
                <a:picLocks noChangeAspect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10344596" y="1952185"/>
                <a:ext cx="2135836" cy="2135835"/>
              </a:xfrm>
              <a:prstGeom prst="rect">
                <a:avLst/>
              </a:prstGeom>
            </p:spPr>
          </p:pic>
          <p:pic>
            <p:nvPicPr>
              <p:cNvPr id="235" name="Picture 234"/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16707000" y="656178"/>
                <a:ext cx="2089834" cy="2089833"/>
              </a:xfrm>
              <a:prstGeom prst="rect">
                <a:avLst/>
              </a:prstGeom>
            </p:spPr>
          </p:pic>
        </p:grpSp>
        <p:grpSp>
          <p:nvGrpSpPr>
            <p:cNvPr id="236" name="Group 235"/>
            <p:cNvGrpSpPr/>
            <p:nvPr/>
          </p:nvGrpSpPr>
          <p:grpSpPr>
            <a:xfrm>
              <a:off x="13291179" y="4203079"/>
              <a:ext cx="8946365" cy="6674016"/>
              <a:chOff x="3797963" y="27681187"/>
              <a:chExt cx="9355004" cy="8321929"/>
            </a:xfrm>
          </p:grpSpPr>
          <p:pic>
            <p:nvPicPr>
              <p:cNvPr id="237" name="Picture 236"/>
              <p:cNvPicPr>
                <a:picLocks noChangeAspect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26063" y="27681187"/>
                <a:ext cx="2219574" cy="2219574"/>
              </a:xfrm>
              <a:prstGeom prst="rect">
                <a:avLst/>
              </a:prstGeom>
            </p:spPr>
          </p:pic>
          <p:pic>
            <p:nvPicPr>
              <p:cNvPr id="238" name="Picture 237"/>
              <p:cNvPicPr>
                <a:picLocks noChangeAspect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825282" y="30834661"/>
                <a:ext cx="2264959" cy="2264959"/>
              </a:xfrm>
              <a:prstGeom prst="rect">
                <a:avLst/>
              </a:prstGeom>
            </p:spPr>
          </p:pic>
          <p:pic>
            <p:nvPicPr>
              <p:cNvPr id="239" name="Picture 238"/>
              <p:cNvPicPr>
                <a:picLocks noChangeAspect="1"/>
              </p:cNvPicPr>
              <p:nvPr/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929177" y="28182053"/>
                <a:ext cx="2223790" cy="2223790"/>
              </a:xfrm>
              <a:prstGeom prst="rect">
                <a:avLst/>
              </a:prstGeom>
            </p:spPr>
          </p:pic>
          <p:pic>
            <p:nvPicPr>
              <p:cNvPr id="240" name="Picture 239"/>
              <p:cNvPicPr>
                <a:picLocks noChangeAspect="1"/>
              </p:cNvPicPr>
              <p:nvPr/>
            </p:nvPicPr>
            <p:blipFill>
              <a:blip r:embed="rId2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509797" y="29415385"/>
                <a:ext cx="2284558" cy="2284558"/>
              </a:xfrm>
              <a:prstGeom prst="rect">
                <a:avLst/>
              </a:prstGeom>
            </p:spPr>
          </p:pic>
          <p:pic>
            <p:nvPicPr>
              <p:cNvPr id="241" name="Picture 240"/>
              <p:cNvPicPr>
                <a:picLocks noChangeAspect="1"/>
              </p:cNvPicPr>
              <p:nvPr/>
            </p:nvPicPr>
            <p:blipFill>
              <a:blip r:embed="rId2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97963" y="29655455"/>
                <a:ext cx="2140715" cy="2140714"/>
              </a:xfrm>
              <a:prstGeom prst="rect">
                <a:avLst/>
              </a:prstGeom>
            </p:spPr>
          </p:pic>
          <p:pic>
            <p:nvPicPr>
              <p:cNvPr id="242" name="Picture 241"/>
              <p:cNvPicPr>
                <a:picLocks noChangeAspect="1"/>
              </p:cNvPicPr>
              <p:nvPr/>
            </p:nvPicPr>
            <p:blipFill>
              <a:blip r:embed="rId2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779868" y="33820665"/>
                <a:ext cx="2182451" cy="2182451"/>
              </a:xfrm>
              <a:prstGeom prst="rect">
                <a:avLst/>
              </a:prstGeom>
            </p:spPr>
          </p:pic>
          <p:pic>
            <p:nvPicPr>
              <p:cNvPr id="243" name="Picture 242"/>
              <p:cNvPicPr>
                <a:picLocks noChangeAspect="1"/>
              </p:cNvPicPr>
              <p:nvPr/>
            </p:nvPicPr>
            <p:blipFill>
              <a:blip r:embed="rId2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53451" y="27711118"/>
                <a:ext cx="2185858" cy="2185858"/>
              </a:xfrm>
              <a:prstGeom prst="rect">
                <a:avLst/>
              </a:prstGeom>
            </p:spPr>
          </p:pic>
          <p:pic>
            <p:nvPicPr>
              <p:cNvPr id="244" name="Picture 243"/>
              <p:cNvPicPr>
                <a:picLocks noChangeAspect="1"/>
              </p:cNvPicPr>
              <p:nvPr/>
            </p:nvPicPr>
            <p:blipFill>
              <a:blip r:embed="rId2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461786" y="27687430"/>
                <a:ext cx="2292023" cy="2292023"/>
              </a:xfrm>
              <a:prstGeom prst="rect">
                <a:avLst/>
              </a:prstGeom>
            </p:spPr>
          </p:pic>
          <p:pic>
            <p:nvPicPr>
              <p:cNvPr id="245" name="Picture 244"/>
              <p:cNvPicPr>
                <a:picLocks noChangeAspect="1"/>
              </p:cNvPicPr>
              <p:nvPr/>
            </p:nvPicPr>
            <p:blipFill>
              <a:blip r:embed="rId2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822849" y="31939295"/>
                <a:ext cx="2337994" cy="2337994"/>
              </a:xfrm>
              <a:prstGeom prst="rect">
                <a:avLst/>
              </a:prstGeom>
            </p:spPr>
          </p:pic>
          <p:pic>
            <p:nvPicPr>
              <p:cNvPr id="246" name="Picture 245"/>
              <p:cNvPicPr>
                <a:picLocks noChangeAspect="1"/>
              </p:cNvPicPr>
              <p:nvPr/>
            </p:nvPicPr>
            <p:blipFill>
              <a:blip r:embed="rId2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63092" y="30154436"/>
                <a:ext cx="2106912" cy="2106912"/>
              </a:xfrm>
              <a:prstGeom prst="rect">
                <a:avLst/>
              </a:prstGeom>
            </p:spPr>
          </p:pic>
        </p:grpSp>
      </p:grpSp>
      <p:grpSp>
        <p:nvGrpSpPr>
          <p:cNvPr id="4" name="Group 3"/>
          <p:cNvGrpSpPr/>
          <p:nvPr/>
        </p:nvGrpSpPr>
        <p:grpSpPr>
          <a:xfrm>
            <a:off x="21523137" y="4158878"/>
            <a:ext cx="21634028" cy="8828756"/>
            <a:chOff x="21523137" y="5108280"/>
            <a:chExt cx="21634028" cy="9760029"/>
          </a:xfrm>
        </p:grpSpPr>
        <p:graphicFrame>
          <p:nvGraphicFramePr>
            <p:cNvPr id="261" name="Chart 260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152096687"/>
                </p:ext>
              </p:extLst>
            </p:nvPr>
          </p:nvGraphicFramePr>
          <p:xfrm>
            <a:off x="21523137" y="5273685"/>
            <a:ext cx="21634028" cy="959462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7"/>
            </a:graphicData>
          </a:graphic>
        </p:graphicFrame>
        <p:grpSp>
          <p:nvGrpSpPr>
            <p:cNvPr id="33" name="Group 32"/>
            <p:cNvGrpSpPr/>
            <p:nvPr/>
          </p:nvGrpSpPr>
          <p:grpSpPr>
            <a:xfrm>
              <a:off x="25643602" y="5108280"/>
              <a:ext cx="16037448" cy="6264570"/>
              <a:chOff x="12940097" y="17377717"/>
              <a:chExt cx="16610652" cy="6264570"/>
            </a:xfrm>
          </p:grpSpPr>
          <p:grpSp>
            <p:nvGrpSpPr>
              <p:cNvPr id="35" name="Group 34"/>
              <p:cNvGrpSpPr/>
              <p:nvPr/>
            </p:nvGrpSpPr>
            <p:grpSpPr>
              <a:xfrm>
                <a:off x="13012867" y="22389728"/>
                <a:ext cx="16537882" cy="1252559"/>
                <a:chOff x="13251409" y="28489108"/>
                <a:chExt cx="16537882" cy="1478008"/>
              </a:xfrm>
            </p:grpSpPr>
            <p:pic>
              <p:nvPicPr>
                <p:cNvPr id="126" name="Picture 125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3251409" y="28516820"/>
                  <a:ext cx="1450296" cy="1450296"/>
                </a:xfrm>
                <a:prstGeom prst="rect">
                  <a:avLst/>
                </a:prstGeom>
              </p:spPr>
            </p:pic>
            <p:pic>
              <p:nvPicPr>
                <p:cNvPr id="128" name="Picture 127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814982" y="28502963"/>
                  <a:ext cx="1450296" cy="1450295"/>
                </a:xfrm>
                <a:prstGeom prst="rect">
                  <a:avLst/>
                </a:prstGeom>
              </p:spPr>
            </p:pic>
            <p:pic>
              <p:nvPicPr>
                <p:cNvPr id="129" name="Picture 128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0800000">
                  <a:off x="22466971" y="28489108"/>
                  <a:ext cx="1450296" cy="1450296"/>
                </a:xfrm>
                <a:prstGeom prst="rect">
                  <a:avLst/>
                </a:prstGeom>
              </p:spPr>
            </p:pic>
            <p:pic>
              <p:nvPicPr>
                <p:cNvPr id="131" name="Picture 130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0800000">
                  <a:off x="27118541" y="28516817"/>
                  <a:ext cx="1450296" cy="1450298"/>
                </a:xfrm>
                <a:prstGeom prst="rect">
                  <a:avLst/>
                </a:prstGeom>
              </p:spPr>
            </p:pic>
            <p:pic>
              <p:nvPicPr>
                <p:cNvPr id="132" name="Picture 131"/>
                <p:cNvPicPr>
                  <a:picLocks noChangeAspect="1"/>
                </p:cNvPicPr>
                <p:nvPr/>
              </p:nvPicPr>
              <p:blipFill>
                <a:blip r:embed="rId2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723684" y="28872677"/>
                  <a:ext cx="1080583" cy="1080583"/>
                </a:xfrm>
                <a:prstGeom prst="rect">
                  <a:avLst/>
                </a:prstGeom>
              </p:spPr>
            </p:pic>
            <p:pic>
              <p:nvPicPr>
                <p:cNvPr id="133" name="Picture 132"/>
                <p:cNvPicPr>
                  <a:picLocks noChangeAspect="1"/>
                </p:cNvPicPr>
                <p:nvPr/>
              </p:nvPicPr>
              <p:blipFill>
                <a:blip r:embed="rId2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9288677" y="28858822"/>
                  <a:ext cx="1080583" cy="1080584"/>
                </a:xfrm>
                <a:prstGeom prst="rect">
                  <a:avLst/>
                </a:prstGeom>
              </p:spPr>
            </p:pic>
            <p:pic>
              <p:nvPicPr>
                <p:cNvPr id="134" name="Picture 133"/>
                <p:cNvPicPr>
                  <a:picLocks noChangeAspect="1"/>
                </p:cNvPicPr>
                <p:nvPr/>
              </p:nvPicPr>
              <p:blipFill>
                <a:blip r:embed="rId2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0800000">
                  <a:off x="24017084" y="28886529"/>
                  <a:ext cx="1080583" cy="1080583"/>
                </a:xfrm>
                <a:prstGeom prst="rect">
                  <a:avLst/>
                </a:prstGeom>
              </p:spPr>
            </p:pic>
            <p:pic>
              <p:nvPicPr>
                <p:cNvPr id="135" name="Picture 134"/>
                <p:cNvPicPr>
                  <a:picLocks noChangeAspect="1"/>
                </p:cNvPicPr>
                <p:nvPr/>
              </p:nvPicPr>
              <p:blipFill>
                <a:blip r:embed="rId2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0800000">
                  <a:off x="28708708" y="28872672"/>
                  <a:ext cx="1080583" cy="1080584"/>
                </a:xfrm>
                <a:prstGeom prst="rect">
                  <a:avLst/>
                </a:prstGeom>
              </p:spPr>
            </p:pic>
          </p:grpSp>
          <p:sp>
            <p:nvSpPr>
              <p:cNvPr id="36" name="TextBox 35"/>
              <p:cNvSpPr txBox="1"/>
              <p:nvPr/>
            </p:nvSpPr>
            <p:spPr>
              <a:xfrm>
                <a:off x="12940097" y="19230527"/>
                <a:ext cx="5970058" cy="26879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38912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*</a:t>
                </a:r>
              </a:p>
              <a:p>
                <a:pPr marL="0" marR="0" lvl="0" indent="0" algn="ctr" defTabSz="438912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Object Group x Task Type</a:t>
                </a:r>
              </a:p>
              <a:p>
                <a:pPr marL="0" marR="0" lvl="0" indent="0" algn="ctr" defTabSz="438912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1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p</a:t>
                </a: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= 0.015</a:t>
                </a:r>
              </a:p>
              <a:p>
                <a:pPr marL="0" marR="0" lvl="0" indent="0" algn="ctr" defTabSz="438912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3200" dirty="0" smtClean="0">
                    <a:solidFill>
                      <a:prstClr val="black"/>
                    </a:solidFill>
                    <a:latin typeface="Calibri" panose="020F0502020204030204"/>
                  </a:rPr>
                  <a:t>N = 26</a:t>
                </a: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6" name="TextBox 135"/>
              <p:cNvSpPr txBox="1"/>
              <p:nvPr/>
            </p:nvSpPr>
            <p:spPr>
              <a:xfrm>
                <a:off x="22816848" y="19218784"/>
                <a:ext cx="5925598" cy="1871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38912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Object Group x Task Type </a:t>
                </a:r>
              </a:p>
              <a:p>
                <a:pPr marL="0" marR="0" lvl="0" indent="0" algn="ctr" defTabSz="438912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1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p</a:t>
                </a: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= 0.483</a:t>
                </a:r>
              </a:p>
              <a:p>
                <a:pPr marL="0" marR="0" lvl="0" indent="0" algn="ctr" defTabSz="438912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3200" dirty="0" smtClean="0">
                    <a:solidFill>
                      <a:prstClr val="black"/>
                    </a:solidFill>
                    <a:latin typeface="Calibri" panose="020F0502020204030204"/>
                  </a:rPr>
                  <a:t>N = 26</a:t>
                </a: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2" name="Right Brace 41"/>
              <p:cNvSpPr/>
              <p:nvPr/>
            </p:nvSpPr>
            <p:spPr>
              <a:xfrm rot="16200000">
                <a:off x="20337265" y="13804633"/>
                <a:ext cx="975490" cy="9808941"/>
              </a:xfrm>
              <a:prstGeom prst="rightBrace">
                <a:avLst>
                  <a:gd name="adj1" fmla="val 8333"/>
                  <a:gd name="adj2" fmla="val 49576"/>
                </a:avLst>
              </a:prstGeom>
              <a:no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438912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64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7" name="TextBox 136"/>
              <p:cNvSpPr txBox="1"/>
              <p:nvPr/>
            </p:nvSpPr>
            <p:spPr>
              <a:xfrm>
                <a:off x="18094106" y="17377717"/>
                <a:ext cx="5181562" cy="707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389120" rtl="0" eaLnBrk="1" fontAlgn="auto" latinLnBrk="0" hangingPunct="1">
                  <a:lnSpc>
                    <a:spcPts val="48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*Orientation, </a:t>
                </a:r>
                <a:r>
                  <a:rPr kumimoji="0" lang="en-US" sz="4000" b="0" i="1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p</a:t>
                </a:r>
                <a:r>
                  <a:rPr kumimoji="0" lang="en-US" sz="4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= 0.024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262" name="TextBox 261"/>
            <p:cNvSpPr txBox="1"/>
            <p:nvPr/>
          </p:nvSpPr>
          <p:spPr>
            <a:xfrm>
              <a:off x="24881608" y="9697673"/>
              <a:ext cx="428701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3891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*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22929688" y="18687014"/>
            <a:ext cx="20227476" cy="5220324"/>
            <a:chOff x="22929688" y="20744414"/>
            <a:chExt cx="20227476" cy="5220324"/>
          </a:xfrm>
        </p:grpSpPr>
        <p:graphicFrame>
          <p:nvGraphicFramePr>
            <p:cNvPr id="265" name="Chart 264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072050097"/>
                </p:ext>
              </p:extLst>
            </p:nvPr>
          </p:nvGraphicFramePr>
          <p:xfrm>
            <a:off x="33812089" y="20914820"/>
            <a:ext cx="9345075" cy="504991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8"/>
            </a:graphicData>
          </a:graphic>
        </p:graphicFrame>
        <p:grpSp>
          <p:nvGrpSpPr>
            <p:cNvPr id="34" name="Group 33"/>
            <p:cNvGrpSpPr/>
            <p:nvPr/>
          </p:nvGrpSpPr>
          <p:grpSpPr>
            <a:xfrm>
              <a:off x="22929688" y="20744414"/>
              <a:ext cx="18166504" cy="4489872"/>
              <a:chOff x="11349603" y="27645732"/>
              <a:chExt cx="19014100" cy="4091880"/>
            </a:xfrm>
          </p:grpSpPr>
          <p:grpSp>
            <p:nvGrpSpPr>
              <p:cNvPr id="31" name="Group 30"/>
              <p:cNvGrpSpPr/>
              <p:nvPr/>
            </p:nvGrpSpPr>
            <p:grpSpPr>
              <a:xfrm>
                <a:off x="11349603" y="28324843"/>
                <a:ext cx="7244362" cy="3412769"/>
                <a:chOff x="33226525" y="7007239"/>
                <a:chExt cx="10110174" cy="4128422"/>
              </a:xfrm>
            </p:grpSpPr>
            <p:grpSp>
              <p:nvGrpSpPr>
                <p:cNvPr id="75" name="Group 74"/>
                <p:cNvGrpSpPr/>
                <p:nvPr/>
              </p:nvGrpSpPr>
              <p:grpSpPr>
                <a:xfrm>
                  <a:off x="38370025" y="7007239"/>
                  <a:ext cx="4966674" cy="4128413"/>
                  <a:chOff x="19358125" y="7666454"/>
                  <a:chExt cx="4966674" cy="4128413"/>
                </a:xfrm>
                <a:solidFill>
                  <a:srgbClr val="FF0000"/>
                </a:solidFill>
              </p:grpSpPr>
              <p:sp>
                <p:nvSpPr>
                  <p:cNvPr id="79" name="Rectangle 78"/>
                  <p:cNvSpPr/>
                  <p:nvPr/>
                </p:nvSpPr>
                <p:spPr>
                  <a:xfrm>
                    <a:off x="19358125" y="7666454"/>
                    <a:ext cx="4966674" cy="4128413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l" defTabSz="438912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pic>
                <p:nvPicPr>
                  <p:cNvPr id="77" name="Picture 76"/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9525649" y="8382109"/>
                    <a:ext cx="2219574" cy="2219574"/>
                  </a:xfrm>
                  <a:prstGeom prst="rect">
                    <a:avLst/>
                  </a:prstGeom>
                  <a:grpFill/>
                </p:spPr>
              </p:pic>
              <p:sp>
                <p:nvSpPr>
                  <p:cNvPr id="78" name="Rectangle 77"/>
                  <p:cNvSpPr/>
                  <p:nvPr/>
                </p:nvSpPr>
                <p:spPr>
                  <a:xfrm>
                    <a:off x="20567357" y="10307558"/>
                    <a:ext cx="190499" cy="1259226"/>
                  </a:xfrm>
                  <a:prstGeom prst="rect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38912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864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81" name="Group 80"/>
                <p:cNvGrpSpPr/>
                <p:nvPr/>
              </p:nvGrpSpPr>
              <p:grpSpPr>
                <a:xfrm>
                  <a:off x="33226525" y="7007245"/>
                  <a:ext cx="4966674" cy="4128416"/>
                  <a:chOff x="19358125" y="7666460"/>
                  <a:chExt cx="4966674" cy="4128416"/>
                </a:xfrm>
              </p:grpSpPr>
              <p:sp>
                <p:nvSpPr>
                  <p:cNvPr id="85" name="Rectangle 84"/>
                  <p:cNvSpPr/>
                  <p:nvPr/>
                </p:nvSpPr>
                <p:spPr>
                  <a:xfrm>
                    <a:off x="19358125" y="7666460"/>
                    <a:ext cx="4966674" cy="4128416"/>
                  </a:xfrm>
                  <a:prstGeom prst="rect">
                    <a:avLst/>
                  </a:prstGeom>
                  <a:solidFill>
                    <a:srgbClr val="00B05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l" defTabSz="438912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pic>
                <p:nvPicPr>
                  <p:cNvPr id="83" name="Picture 82"/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9525649" y="8382105"/>
                    <a:ext cx="2219574" cy="2219574"/>
                  </a:xfrm>
                  <a:prstGeom prst="rect">
                    <a:avLst/>
                  </a:prstGeom>
                </p:spPr>
              </p:pic>
              <p:sp>
                <p:nvSpPr>
                  <p:cNvPr id="84" name="Rectangle 83"/>
                  <p:cNvSpPr/>
                  <p:nvPr/>
                </p:nvSpPr>
                <p:spPr>
                  <a:xfrm>
                    <a:off x="20539531" y="10370564"/>
                    <a:ext cx="190499" cy="1259226"/>
                  </a:xfrm>
                  <a:prstGeom prst="rect">
                    <a:avLst/>
                  </a:prstGeom>
                  <a:solidFill>
                    <a:srgbClr val="00B050"/>
                  </a:solidFill>
                  <a:ln>
                    <a:solidFill>
                      <a:srgbClr val="00B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38912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864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27" name="TextBox 26"/>
                <p:cNvSpPr txBox="1"/>
                <p:nvPr/>
              </p:nvSpPr>
              <p:spPr>
                <a:xfrm>
                  <a:off x="35618462" y="8360485"/>
                  <a:ext cx="888023" cy="142192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438912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8640" b="0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+</a:t>
                  </a:r>
                  <a:endParaRPr kumimoji="0" lang="en-US" sz="864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88" name="TextBox 87"/>
              <p:cNvSpPr txBox="1"/>
              <p:nvPr/>
            </p:nvSpPr>
            <p:spPr>
              <a:xfrm>
                <a:off x="16677777" y="29385478"/>
                <a:ext cx="888023" cy="14219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38912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64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+</a:t>
                </a:r>
                <a:endParaRPr kumimoji="0" lang="en-US" sz="864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18723963" y="28717176"/>
                <a:ext cx="3931582" cy="27768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38912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Red reduces the tool deficit in the spatial task.</a:t>
                </a:r>
                <a:endPara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6" name="Right Brace 155"/>
              <p:cNvSpPr/>
              <p:nvPr/>
            </p:nvSpPr>
            <p:spPr>
              <a:xfrm rot="16200000">
                <a:off x="28206504" y="27221578"/>
                <a:ext cx="462339" cy="3852058"/>
              </a:xfrm>
              <a:prstGeom prst="rightBrace">
                <a:avLst>
                  <a:gd name="adj1" fmla="val 8333"/>
                  <a:gd name="adj2" fmla="val 49576"/>
                </a:avLst>
              </a:prstGeom>
              <a:no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438912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64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7" name="TextBox 156"/>
              <p:cNvSpPr txBox="1"/>
              <p:nvPr/>
            </p:nvSpPr>
            <p:spPr>
              <a:xfrm>
                <a:off x="26219997" y="27645732"/>
                <a:ext cx="4070879" cy="12061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38912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*Color</a:t>
                </a:r>
              </a:p>
              <a:p>
                <a:pPr marL="0" marR="0" lvl="0" indent="0" algn="ctr" defTabSz="438912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r>
                  <a:rPr kumimoji="0" lang="en-US" sz="3200" b="0" i="1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p</a:t>
                </a: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= </a:t>
                </a: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0.045</a:t>
                </a: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2" name="Group 1"/>
            <p:cNvGrpSpPr/>
            <p:nvPr/>
          </p:nvGrpSpPr>
          <p:grpSpPr>
            <a:xfrm>
              <a:off x="36389651" y="23892050"/>
              <a:ext cx="5631654" cy="972830"/>
              <a:chOff x="36389651" y="22739099"/>
              <a:chExt cx="5631654" cy="972830"/>
            </a:xfrm>
          </p:grpSpPr>
          <p:pic>
            <p:nvPicPr>
              <p:cNvPr id="247" name="Picture 246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389651" y="22745727"/>
                <a:ext cx="1068851" cy="938187"/>
              </a:xfrm>
              <a:prstGeom prst="rect">
                <a:avLst/>
              </a:prstGeom>
            </p:spPr>
          </p:pic>
          <p:pic>
            <p:nvPicPr>
              <p:cNvPr id="248" name="Picture 247"/>
              <p:cNvPicPr>
                <a:picLocks noChangeAspect="1"/>
              </p:cNvPicPr>
              <p:nvPr/>
            </p:nvPicPr>
            <p:blipFill>
              <a:blip r:embed="rId2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534192" y="23012907"/>
                <a:ext cx="796376" cy="699022"/>
              </a:xfrm>
              <a:prstGeom prst="rect">
                <a:avLst/>
              </a:prstGeom>
            </p:spPr>
          </p:pic>
          <p:pic>
            <p:nvPicPr>
              <p:cNvPr id="250" name="Picture 249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120145" y="22739099"/>
                <a:ext cx="1068851" cy="938187"/>
              </a:xfrm>
              <a:prstGeom prst="rect">
                <a:avLst/>
              </a:prstGeom>
            </p:spPr>
          </p:pic>
          <p:pic>
            <p:nvPicPr>
              <p:cNvPr id="251" name="Picture 250"/>
              <p:cNvPicPr>
                <a:picLocks noChangeAspect="1"/>
              </p:cNvPicPr>
              <p:nvPr/>
            </p:nvPicPr>
            <p:blipFill>
              <a:blip r:embed="rId2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224929" y="23006279"/>
                <a:ext cx="796376" cy="699022"/>
              </a:xfrm>
              <a:prstGeom prst="rect">
                <a:avLst/>
              </a:prstGeom>
            </p:spPr>
          </p:pic>
        </p:grpSp>
        <p:sp>
          <p:nvSpPr>
            <p:cNvPr id="263" name="TextBox 262"/>
            <p:cNvSpPr txBox="1"/>
            <p:nvPr/>
          </p:nvSpPr>
          <p:spPr>
            <a:xfrm>
              <a:off x="37044369" y="22604615"/>
              <a:ext cx="73798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3891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*</a:t>
              </a:r>
              <a:r>
                <a:rPr lang="en-US" sz="4000" dirty="0">
                  <a:solidFill>
                    <a:prstClr val="black"/>
                  </a:solidFill>
                  <a:latin typeface="Calibri" panose="020F0502020204030204"/>
                </a:rPr>
                <a:t>*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4" name="TextBox 263"/>
            <p:cNvSpPr txBox="1"/>
            <p:nvPr/>
          </p:nvSpPr>
          <p:spPr>
            <a:xfrm>
              <a:off x="40894134" y="22995556"/>
              <a:ext cx="73798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3891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dirty="0" smtClean="0">
                  <a:solidFill>
                    <a:prstClr val="black"/>
                  </a:solidFill>
                  <a:latin typeface="Calibri" panose="020F0502020204030204"/>
                </a:rPr>
                <a:t>*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22824982" y="24280547"/>
            <a:ext cx="20332182" cy="5099279"/>
            <a:chOff x="22824982" y="26383667"/>
            <a:chExt cx="20332182" cy="5941376"/>
          </a:xfrm>
        </p:grpSpPr>
        <p:graphicFrame>
          <p:nvGraphicFramePr>
            <p:cNvPr id="266" name="Chart 265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196444865"/>
                </p:ext>
              </p:extLst>
            </p:nvPr>
          </p:nvGraphicFramePr>
          <p:xfrm>
            <a:off x="33812090" y="26503771"/>
            <a:ext cx="9345074" cy="582127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9"/>
            </a:graphicData>
          </a:graphic>
        </p:graphicFrame>
        <p:grpSp>
          <p:nvGrpSpPr>
            <p:cNvPr id="41" name="Group 40"/>
            <p:cNvGrpSpPr/>
            <p:nvPr/>
          </p:nvGrpSpPr>
          <p:grpSpPr>
            <a:xfrm>
              <a:off x="22824982" y="26652487"/>
              <a:ext cx="7472966" cy="5272535"/>
              <a:chOff x="22824982" y="26652487"/>
              <a:chExt cx="5180642" cy="5272535"/>
            </a:xfrm>
          </p:grpSpPr>
          <p:grpSp>
            <p:nvGrpSpPr>
              <p:cNvPr id="20" name="Group 19"/>
              <p:cNvGrpSpPr/>
              <p:nvPr/>
            </p:nvGrpSpPr>
            <p:grpSpPr>
              <a:xfrm>
                <a:off x="23026636" y="26652487"/>
                <a:ext cx="4914198" cy="2199681"/>
                <a:chOff x="33269824" y="6370198"/>
                <a:chExt cx="9838664" cy="4376118"/>
              </a:xfrm>
            </p:grpSpPr>
            <p:pic>
              <p:nvPicPr>
                <p:cNvPr id="109" name="Picture 108"/>
                <p:cNvPicPr>
                  <a:picLocks noChangeAspect="1"/>
                </p:cNvPicPr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33375580" y="6370200"/>
                  <a:ext cx="2006997" cy="2006997"/>
                </a:xfrm>
                <a:prstGeom prst="rect">
                  <a:avLst/>
                </a:prstGeom>
              </p:spPr>
            </p:pic>
            <p:pic>
              <p:nvPicPr>
                <p:cNvPr id="110" name="Picture 109"/>
                <p:cNvPicPr>
                  <a:picLocks noChangeAspect="1"/>
                </p:cNvPicPr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5193539" y="6370200"/>
                  <a:ext cx="1909885" cy="2006997"/>
                </a:xfrm>
                <a:prstGeom prst="rect">
                  <a:avLst/>
                </a:prstGeom>
              </p:spPr>
            </p:pic>
            <p:pic>
              <p:nvPicPr>
                <p:cNvPr id="112" name="Picture 111"/>
                <p:cNvPicPr>
                  <a:picLocks noChangeAspect="1"/>
                </p:cNvPicPr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37177174" y="6370199"/>
                  <a:ext cx="2136481" cy="2006997"/>
                </a:xfrm>
                <a:prstGeom prst="rect">
                  <a:avLst/>
                </a:prstGeom>
              </p:spPr>
            </p:pic>
            <p:pic>
              <p:nvPicPr>
                <p:cNvPr id="113" name="Picture 112"/>
                <p:cNvPicPr>
                  <a:picLocks noChangeAspect="1"/>
                </p:cNvPicPr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9111661" y="6370198"/>
                  <a:ext cx="2096018" cy="2006997"/>
                </a:xfrm>
                <a:prstGeom prst="rect">
                  <a:avLst/>
                </a:prstGeom>
              </p:spPr>
            </p:pic>
            <p:pic>
              <p:nvPicPr>
                <p:cNvPr id="114" name="Picture 113"/>
                <p:cNvPicPr>
                  <a:picLocks noChangeAspect="1"/>
                </p:cNvPicPr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40907263" y="6370199"/>
                  <a:ext cx="2152667" cy="2006997"/>
                </a:xfrm>
                <a:prstGeom prst="rect">
                  <a:avLst/>
                </a:prstGeom>
              </p:spPr>
            </p:pic>
            <p:pic>
              <p:nvPicPr>
                <p:cNvPr id="115" name="Picture 114"/>
                <p:cNvPicPr>
                  <a:picLocks noChangeAspect="1"/>
                </p:cNvPicPr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3269824" y="8739318"/>
                  <a:ext cx="2176945" cy="2006998"/>
                </a:xfrm>
                <a:prstGeom prst="rect">
                  <a:avLst/>
                </a:prstGeom>
              </p:spPr>
            </p:pic>
            <p:pic>
              <p:nvPicPr>
                <p:cNvPr id="116" name="Picture 115"/>
                <p:cNvPicPr>
                  <a:picLocks noChangeAspect="1"/>
                </p:cNvPicPr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35077712" y="8739319"/>
                  <a:ext cx="2096018" cy="2006997"/>
                </a:xfrm>
                <a:prstGeom prst="rect">
                  <a:avLst/>
                </a:prstGeom>
              </p:spPr>
            </p:pic>
            <p:pic>
              <p:nvPicPr>
                <p:cNvPr id="117" name="Picture 116"/>
                <p:cNvPicPr>
                  <a:picLocks noChangeAspect="1"/>
                </p:cNvPicPr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7177174" y="8739319"/>
                  <a:ext cx="2006997" cy="2006997"/>
                </a:xfrm>
                <a:prstGeom prst="rect">
                  <a:avLst/>
                </a:prstGeom>
              </p:spPr>
            </p:pic>
            <p:pic>
              <p:nvPicPr>
                <p:cNvPr id="118" name="Picture 117"/>
                <p:cNvPicPr>
                  <a:picLocks noChangeAspect="1"/>
                </p:cNvPicPr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39111660" y="8739319"/>
                  <a:ext cx="2006997" cy="2006997"/>
                </a:xfrm>
                <a:prstGeom prst="rect">
                  <a:avLst/>
                </a:prstGeom>
              </p:spPr>
            </p:pic>
            <p:pic>
              <p:nvPicPr>
                <p:cNvPr id="119" name="Picture 118"/>
                <p:cNvPicPr>
                  <a:picLocks noChangeAspect="1"/>
                </p:cNvPicPr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40907264" y="8739319"/>
                  <a:ext cx="2201224" cy="2006997"/>
                </a:xfrm>
                <a:prstGeom prst="rect">
                  <a:avLst/>
                </a:prstGeom>
              </p:spPr>
            </p:pic>
          </p:grpSp>
          <p:grpSp>
            <p:nvGrpSpPr>
              <p:cNvPr id="28" name="Group 27"/>
              <p:cNvGrpSpPr/>
              <p:nvPr/>
            </p:nvGrpSpPr>
            <p:grpSpPr>
              <a:xfrm>
                <a:off x="22824982" y="29051988"/>
                <a:ext cx="5180642" cy="2873034"/>
                <a:chOff x="33164068" y="11440958"/>
                <a:chExt cx="9883988" cy="4625504"/>
              </a:xfrm>
            </p:grpSpPr>
            <p:pic>
              <p:nvPicPr>
                <p:cNvPr id="121" name="Picture 120"/>
                <p:cNvPicPr>
                  <a:picLocks noChangeAspect="1"/>
                </p:cNvPicPr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33194284" y="11440959"/>
                  <a:ext cx="2152667" cy="2006995"/>
                </a:xfrm>
                <a:prstGeom prst="rect">
                  <a:avLst/>
                </a:prstGeom>
              </p:spPr>
            </p:pic>
            <p:pic>
              <p:nvPicPr>
                <p:cNvPr id="122" name="Picture 121"/>
                <p:cNvPicPr>
                  <a:picLocks noChangeAspect="1"/>
                </p:cNvPicPr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34946776" y="11440958"/>
                  <a:ext cx="2201224" cy="2006996"/>
                </a:xfrm>
                <a:prstGeom prst="rect">
                  <a:avLst/>
                </a:prstGeom>
              </p:spPr>
            </p:pic>
            <p:pic>
              <p:nvPicPr>
                <p:cNvPr id="123" name="Picture 122"/>
                <p:cNvPicPr>
                  <a:picLocks noChangeAspect="1"/>
                </p:cNvPicPr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36955591" y="11440958"/>
                  <a:ext cx="2314521" cy="2006996"/>
                </a:xfrm>
                <a:prstGeom prst="rect">
                  <a:avLst/>
                </a:prstGeom>
              </p:spPr>
            </p:pic>
            <p:pic>
              <p:nvPicPr>
                <p:cNvPr id="130" name="Picture 129"/>
                <p:cNvPicPr>
                  <a:picLocks noChangeAspect="1"/>
                </p:cNvPicPr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39097148" y="11440958"/>
                  <a:ext cx="1982719" cy="2006996"/>
                </a:xfrm>
                <a:prstGeom prst="rect">
                  <a:avLst/>
                </a:prstGeom>
              </p:spPr>
            </p:pic>
            <p:pic>
              <p:nvPicPr>
                <p:cNvPr id="138" name="Picture 137"/>
                <p:cNvPicPr>
                  <a:picLocks noChangeAspect="1"/>
                </p:cNvPicPr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40846832" y="11464708"/>
                  <a:ext cx="2201224" cy="2104109"/>
                </a:xfrm>
                <a:prstGeom prst="rect">
                  <a:avLst/>
                </a:prstGeom>
              </p:spPr>
            </p:pic>
            <p:pic>
              <p:nvPicPr>
                <p:cNvPr id="139" name="Picture 138"/>
                <p:cNvPicPr>
                  <a:picLocks noChangeAspect="1"/>
                </p:cNvPicPr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33164068" y="14059465"/>
                  <a:ext cx="2201224" cy="2006997"/>
                </a:xfrm>
                <a:prstGeom prst="rect">
                  <a:avLst/>
                </a:prstGeom>
              </p:spPr>
            </p:pic>
            <p:pic>
              <p:nvPicPr>
                <p:cNvPr id="146" name="Picture 145"/>
                <p:cNvPicPr>
                  <a:picLocks noChangeAspect="1"/>
                </p:cNvPicPr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34946775" y="14059465"/>
                  <a:ext cx="2128389" cy="2006997"/>
                </a:xfrm>
                <a:prstGeom prst="rect">
                  <a:avLst/>
                </a:prstGeom>
              </p:spPr>
            </p:pic>
            <p:pic>
              <p:nvPicPr>
                <p:cNvPr id="147" name="Picture 146"/>
                <p:cNvPicPr>
                  <a:picLocks noChangeAspect="1"/>
                </p:cNvPicPr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36782488" y="14059463"/>
                  <a:ext cx="2354986" cy="2006998"/>
                </a:xfrm>
                <a:prstGeom prst="rect">
                  <a:avLst/>
                </a:prstGeom>
              </p:spPr>
            </p:pic>
            <p:pic>
              <p:nvPicPr>
                <p:cNvPr id="148" name="Picture 147"/>
                <p:cNvPicPr>
                  <a:picLocks noChangeAspect="1"/>
                </p:cNvPicPr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38829713" y="14059465"/>
                  <a:ext cx="2185038" cy="2006996"/>
                </a:xfrm>
                <a:prstGeom prst="rect">
                  <a:avLst/>
                </a:prstGeom>
              </p:spPr>
            </p:pic>
            <p:pic>
              <p:nvPicPr>
                <p:cNvPr id="149" name="Picture 148"/>
                <p:cNvPicPr>
                  <a:picLocks noChangeAspect="1"/>
                </p:cNvPicPr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40846832" y="14059465"/>
                  <a:ext cx="2185038" cy="2006996"/>
                </a:xfrm>
                <a:prstGeom prst="rect">
                  <a:avLst/>
                </a:prstGeom>
              </p:spPr>
            </p:pic>
          </p:grpSp>
        </p:grpSp>
        <p:sp>
          <p:nvSpPr>
            <p:cNvPr id="143" name="TextBox 142"/>
            <p:cNvSpPr txBox="1"/>
            <p:nvPr/>
          </p:nvSpPr>
          <p:spPr>
            <a:xfrm>
              <a:off x="30207233" y="27919475"/>
              <a:ext cx="3756323" cy="26895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3891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Real objects</a:t>
              </a:r>
              <a:r>
                <a:rPr kumimoji="0" lang="en-US" sz="4800" b="0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replicate the original result</a:t>
              </a:r>
              <a:r>
                <a:rPr kumimoji="0" lang="en-US" sz="4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.</a:t>
              </a:r>
              <a:endPara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3" name="Right Brace 192"/>
            <p:cNvSpPr/>
            <p:nvPr/>
          </p:nvSpPr>
          <p:spPr>
            <a:xfrm rot="16200000">
              <a:off x="39015842" y="26508353"/>
              <a:ext cx="725725" cy="3620585"/>
            </a:xfrm>
            <a:prstGeom prst="rightBrace">
              <a:avLst>
                <a:gd name="adj1" fmla="val 8333"/>
                <a:gd name="adj2" fmla="val 49576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43891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64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4" name="TextBox 213"/>
            <p:cNvSpPr txBox="1"/>
            <p:nvPr/>
          </p:nvSpPr>
          <p:spPr>
            <a:xfrm>
              <a:off x="36306817" y="26383667"/>
              <a:ext cx="5550180" cy="1541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3891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Object Group x Task Type</a:t>
              </a:r>
            </a:p>
            <a:p>
              <a:pPr marL="0" marR="0" lvl="0" indent="0" algn="ctr" defTabSz="43891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1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</a:t>
              </a:r>
              <a:r>
                <a:rPr kumimoji="0" lang="en-US" sz="40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= </a:t>
              </a:r>
              <a:r>
                <a: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0.001</a:t>
              </a:r>
              <a:endPara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36600795" y="30113558"/>
              <a:ext cx="5415049" cy="865310"/>
              <a:chOff x="36600795" y="29755745"/>
              <a:chExt cx="5415049" cy="865310"/>
            </a:xfrm>
          </p:grpSpPr>
          <p:pic>
            <p:nvPicPr>
              <p:cNvPr id="252" name="Picture 251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263371" y="29755745"/>
                <a:ext cx="920863" cy="808290"/>
              </a:xfrm>
              <a:prstGeom prst="rect">
                <a:avLst/>
              </a:prstGeom>
            </p:spPr>
          </p:pic>
          <p:pic>
            <p:nvPicPr>
              <p:cNvPr id="253" name="Picture 252"/>
              <p:cNvPicPr>
                <a:picLocks noChangeAspect="1"/>
              </p:cNvPicPr>
              <p:nvPr/>
            </p:nvPicPr>
            <p:blipFill>
              <a:blip r:embed="rId2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329730" y="29985687"/>
                <a:ext cx="686114" cy="602240"/>
              </a:xfrm>
              <a:prstGeom prst="rect">
                <a:avLst/>
              </a:prstGeom>
            </p:spPr>
          </p:pic>
          <p:pic>
            <p:nvPicPr>
              <p:cNvPr id="254" name="Picture 253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600795" y="29788873"/>
                <a:ext cx="920863" cy="808291"/>
              </a:xfrm>
              <a:prstGeom prst="rect">
                <a:avLst/>
              </a:prstGeom>
            </p:spPr>
          </p:pic>
          <p:pic>
            <p:nvPicPr>
              <p:cNvPr id="255" name="Picture 254"/>
              <p:cNvPicPr>
                <a:picLocks noChangeAspect="1"/>
              </p:cNvPicPr>
              <p:nvPr/>
            </p:nvPicPr>
            <p:blipFill>
              <a:blip r:embed="rId2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734282" y="30018815"/>
                <a:ext cx="686114" cy="602240"/>
              </a:xfrm>
              <a:prstGeom prst="rect">
                <a:avLst/>
              </a:prstGeom>
            </p:spPr>
          </p:pic>
        </p:grpSp>
        <p:sp>
          <p:nvSpPr>
            <p:cNvPr id="267" name="TextBox 266"/>
            <p:cNvSpPr txBox="1"/>
            <p:nvPr/>
          </p:nvSpPr>
          <p:spPr>
            <a:xfrm>
              <a:off x="34707840" y="28681508"/>
              <a:ext cx="576404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3891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*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23439166" y="13431389"/>
            <a:ext cx="20716821" cy="4884471"/>
            <a:chOff x="23439166" y="15443069"/>
            <a:chExt cx="20716821" cy="4884471"/>
          </a:xfrm>
        </p:grpSpPr>
        <p:sp>
          <p:nvSpPr>
            <p:cNvPr id="144" name="TextBox 143"/>
            <p:cNvSpPr txBox="1"/>
            <p:nvPr/>
          </p:nvSpPr>
          <p:spPr>
            <a:xfrm>
              <a:off x="29910657" y="15818318"/>
              <a:ext cx="3994865" cy="37856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3891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800" dirty="0" smtClean="0">
                  <a:solidFill>
                    <a:prstClr val="black"/>
                  </a:solidFill>
                  <a:latin typeface="Calibri" panose="020F0502020204030204"/>
                </a:rPr>
                <a:t>Tools elicit lower RTs than non-tools in temporal discrimination</a:t>
              </a:r>
              <a:r>
                <a:rPr kumimoji="0" lang="en-US" sz="4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.</a:t>
              </a:r>
              <a:endPara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45" name="Group 144"/>
            <p:cNvGrpSpPr/>
            <p:nvPr/>
          </p:nvGrpSpPr>
          <p:grpSpPr>
            <a:xfrm>
              <a:off x="23445794" y="15610935"/>
              <a:ext cx="6158965" cy="2070301"/>
              <a:chOff x="15159617" y="13516421"/>
              <a:chExt cx="12781701" cy="5129706"/>
            </a:xfrm>
          </p:grpSpPr>
          <p:sp>
            <p:nvSpPr>
              <p:cNvPr id="158" name="TextBox 9"/>
              <p:cNvSpPr txBox="1"/>
              <p:nvPr/>
            </p:nvSpPr>
            <p:spPr>
              <a:xfrm>
                <a:off x="16072857" y="17349714"/>
                <a:ext cx="2804669" cy="12964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38912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80 ms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Times New Roman" panose="02020603050405020304" pitchFamily="18" charset="0"/>
                </a:endParaRPr>
              </a:p>
            </p:txBody>
          </p:sp>
          <p:sp>
            <p:nvSpPr>
              <p:cNvPr id="159" name="TextBox 11"/>
              <p:cNvSpPr txBox="1"/>
              <p:nvPr/>
            </p:nvSpPr>
            <p:spPr>
              <a:xfrm>
                <a:off x="24553571" y="17349714"/>
                <a:ext cx="2804785" cy="12964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38912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48 ms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Times New Roman" panose="02020603050405020304" pitchFamily="18" charset="0"/>
                </a:endParaRPr>
              </a:p>
            </p:txBody>
          </p:sp>
          <p:grpSp>
            <p:nvGrpSpPr>
              <p:cNvPr id="161" name="Group 160"/>
              <p:cNvGrpSpPr/>
              <p:nvPr/>
            </p:nvGrpSpPr>
            <p:grpSpPr>
              <a:xfrm>
                <a:off x="15263359" y="13516421"/>
                <a:ext cx="3970702" cy="3833294"/>
                <a:chOff x="686506" y="1684859"/>
                <a:chExt cx="1549812" cy="1551066"/>
              </a:xfrm>
            </p:grpSpPr>
            <p:sp>
              <p:nvSpPr>
                <p:cNvPr id="174" name="Rectangle 173"/>
                <p:cNvSpPr/>
                <p:nvPr/>
              </p:nvSpPr>
              <p:spPr>
                <a:xfrm>
                  <a:off x="686506" y="1684859"/>
                  <a:ext cx="1549812" cy="1551066"/>
                </a:xfrm>
                <a:prstGeom prst="rect">
                  <a:avLst/>
                </a:prstGeom>
                <a:solidFill>
                  <a:srgbClr val="808080"/>
                </a:solidFill>
                <a:ln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438912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pic>
              <p:nvPicPr>
                <p:cNvPr id="175" name="Picture 174"/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373012" y="2365896"/>
                  <a:ext cx="176799" cy="188992"/>
                </a:xfrm>
                <a:prstGeom prst="rect">
                  <a:avLst/>
                </a:prstGeom>
                <a:solidFill>
                  <a:srgbClr val="767171"/>
                </a:solidFill>
                <a:ln>
                  <a:noFill/>
                </a:ln>
              </p:spPr>
            </p:pic>
          </p:grpSp>
          <p:grpSp>
            <p:nvGrpSpPr>
              <p:cNvPr id="162" name="Group 161"/>
              <p:cNvGrpSpPr/>
              <p:nvPr/>
            </p:nvGrpSpPr>
            <p:grpSpPr>
              <a:xfrm>
                <a:off x="19616988" y="13516421"/>
                <a:ext cx="3970702" cy="3833294"/>
                <a:chOff x="1373012" y="3369718"/>
                <a:chExt cx="1549812" cy="1551066"/>
              </a:xfrm>
            </p:grpSpPr>
            <p:sp>
              <p:nvSpPr>
                <p:cNvPr id="172" name="Rectangle 171"/>
                <p:cNvSpPr/>
                <p:nvPr/>
              </p:nvSpPr>
              <p:spPr>
                <a:xfrm>
                  <a:off x="1373012" y="3369718"/>
                  <a:ext cx="1549812" cy="1551066"/>
                </a:xfrm>
                <a:prstGeom prst="rect">
                  <a:avLst/>
                </a:prstGeom>
                <a:solidFill>
                  <a:srgbClr val="808080"/>
                </a:solidFill>
                <a:ln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438912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pic>
              <p:nvPicPr>
                <p:cNvPr id="173" name="Picture 172"/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059518" y="4050755"/>
                  <a:ext cx="176799" cy="188992"/>
                </a:xfrm>
                <a:prstGeom prst="rect">
                  <a:avLst/>
                </a:prstGeom>
                <a:solidFill>
                  <a:srgbClr val="767171"/>
                </a:solidFill>
                <a:ln>
                  <a:noFill/>
                </a:ln>
              </p:spPr>
            </p:pic>
          </p:grpSp>
          <p:grpSp>
            <p:nvGrpSpPr>
              <p:cNvPr id="163" name="Group 162"/>
              <p:cNvGrpSpPr/>
              <p:nvPr/>
            </p:nvGrpSpPr>
            <p:grpSpPr>
              <a:xfrm>
                <a:off x="23970616" y="13516421"/>
                <a:ext cx="3970702" cy="3833294"/>
                <a:chOff x="2059518" y="5054577"/>
                <a:chExt cx="1549812" cy="1551066"/>
              </a:xfrm>
            </p:grpSpPr>
            <p:sp>
              <p:nvSpPr>
                <p:cNvPr id="170" name="Rectangle 169"/>
                <p:cNvSpPr/>
                <p:nvPr/>
              </p:nvSpPr>
              <p:spPr>
                <a:xfrm>
                  <a:off x="2059518" y="5054577"/>
                  <a:ext cx="1549812" cy="1551066"/>
                </a:xfrm>
                <a:prstGeom prst="rect">
                  <a:avLst/>
                </a:prstGeom>
                <a:solidFill>
                  <a:srgbClr val="808080"/>
                </a:solidFill>
                <a:ln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438912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pic>
              <p:nvPicPr>
                <p:cNvPr id="171" name="Picture 170"/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746024" y="5735614"/>
                  <a:ext cx="176799" cy="188992"/>
                </a:xfrm>
                <a:prstGeom prst="rect">
                  <a:avLst/>
                </a:prstGeom>
                <a:solidFill>
                  <a:srgbClr val="767171"/>
                </a:solidFill>
                <a:ln>
                  <a:noFill/>
                </a:ln>
              </p:spPr>
            </p:pic>
          </p:grpSp>
          <p:sp>
            <p:nvSpPr>
              <p:cNvPr id="165" name="TextBox 45"/>
              <p:cNvSpPr txBox="1"/>
              <p:nvPr/>
            </p:nvSpPr>
            <p:spPr>
              <a:xfrm>
                <a:off x="20199942" y="17349714"/>
                <a:ext cx="2804785" cy="12964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38912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16 ms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Times New Roman" panose="02020603050405020304" pitchFamily="18" charset="0"/>
                </a:endParaRPr>
              </a:p>
            </p:txBody>
          </p:sp>
          <p:pic>
            <p:nvPicPr>
              <p:cNvPr id="167" name="Picture 166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159617" y="14089747"/>
                <a:ext cx="2219574" cy="2219574"/>
              </a:xfrm>
              <a:prstGeom prst="rect">
                <a:avLst/>
              </a:prstGeom>
            </p:spPr>
          </p:pic>
          <p:pic>
            <p:nvPicPr>
              <p:cNvPr id="168" name="Picture 167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808317" y="14051647"/>
                <a:ext cx="2219574" cy="2219574"/>
              </a:xfrm>
              <a:prstGeom prst="rect">
                <a:avLst/>
              </a:prstGeom>
            </p:spPr>
          </p:pic>
        </p:grpSp>
        <p:grpSp>
          <p:nvGrpSpPr>
            <p:cNvPr id="178" name="Group 177"/>
            <p:cNvGrpSpPr/>
            <p:nvPr/>
          </p:nvGrpSpPr>
          <p:grpSpPr>
            <a:xfrm>
              <a:off x="23439166" y="18188489"/>
              <a:ext cx="6158965" cy="2070301"/>
              <a:chOff x="15159617" y="13516421"/>
              <a:chExt cx="12781701" cy="5129706"/>
            </a:xfrm>
          </p:grpSpPr>
          <p:sp>
            <p:nvSpPr>
              <p:cNvPr id="179" name="TextBox 9"/>
              <p:cNvSpPr txBox="1"/>
              <p:nvPr/>
            </p:nvSpPr>
            <p:spPr>
              <a:xfrm>
                <a:off x="16072857" y="17349714"/>
                <a:ext cx="2804669" cy="12964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38912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80 ms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Times New Roman" panose="02020603050405020304" pitchFamily="18" charset="0"/>
                </a:endParaRPr>
              </a:p>
            </p:txBody>
          </p:sp>
          <p:sp>
            <p:nvSpPr>
              <p:cNvPr id="180" name="TextBox 11"/>
              <p:cNvSpPr txBox="1"/>
              <p:nvPr/>
            </p:nvSpPr>
            <p:spPr>
              <a:xfrm>
                <a:off x="24553571" y="17349714"/>
                <a:ext cx="2804785" cy="12964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38912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48 ms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Times New Roman" panose="02020603050405020304" pitchFamily="18" charset="0"/>
                </a:endParaRPr>
              </a:p>
            </p:txBody>
          </p:sp>
          <p:grpSp>
            <p:nvGrpSpPr>
              <p:cNvPr id="181" name="Group 180"/>
              <p:cNvGrpSpPr/>
              <p:nvPr/>
            </p:nvGrpSpPr>
            <p:grpSpPr>
              <a:xfrm>
                <a:off x="15263359" y="13516421"/>
                <a:ext cx="3970702" cy="3833294"/>
                <a:chOff x="686506" y="1684859"/>
                <a:chExt cx="1549812" cy="1551066"/>
              </a:xfrm>
            </p:grpSpPr>
            <p:sp>
              <p:nvSpPr>
                <p:cNvPr id="191" name="Rectangle 190"/>
                <p:cNvSpPr/>
                <p:nvPr/>
              </p:nvSpPr>
              <p:spPr>
                <a:xfrm>
                  <a:off x="686506" y="1684859"/>
                  <a:ext cx="1549812" cy="1551066"/>
                </a:xfrm>
                <a:prstGeom prst="rect">
                  <a:avLst/>
                </a:prstGeom>
                <a:solidFill>
                  <a:srgbClr val="808080"/>
                </a:solidFill>
                <a:ln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438912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pic>
              <p:nvPicPr>
                <p:cNvPr id="192" name="Picture 191"/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373012" y="2365896"/>
                  <a:ext cx="176799" cy="188992"/>
                </a:xfrm>
                <a:prstGeom prst="rect">
                  <a:avLst/>
                </a:prstGeom>
                <a:solidFill>
                  <a:srgbClr val="767171"/>
                </a:solidFill>
                <a:ln>
                  <a:noFill/>
                </a:ln>
              </p:spPr>
            </p:pic>
          </p:grpSp>
          <p:grpSp>
            <p:nvGrpSpPr>
              <p:cNvPr id="182" name="Group 181"/>
              <p:cNvGrpSpPr/>
              <p:nvPr/>
            </p:nvGrpSpPr>
            <p:grpSpPr>
              <a:xfrm>
                <a:off x="19616988" y="13516421"/>
                <a:ext cx="3970702" cy="3833294"/>
                <a:chOff x="1373012" y="3369718"/>
                <a:chExt cx="1549812" cy="1551066"/>
              </a:xfrm>
            </p:grpSpPr>
            <p:sp>
              <p:nvSpPr>
                <p:cNvPr id="189" name="Rectangle 188"/>
                <p:cNvSpPr/>
                <p:nvPr/>
              </p:nvSpPr>
              <p:spPr>
                <a:xfrm>
                  <a:off x="1373012" y="3369718"/>
                  <a:ext cx="1549812" cy="1551066"/>
                </a:xfrm>
                <a:prstGeom prst="rect">
                  <a:avLst/>
                </a:prstGeom>
                <a:solidFill>
                  <a:srgbClr val="808080"/>
                </a:solidFill>
                <a:ln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438912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pic>
              <p:nvPicPr>
                <p:cNvPr id="190" name="Picture 189"/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059518" y="4050755"/>
                  <a:ext cx="176799" cy="188992"/>
                </a:xfrm>
                <a:prstGeom prst="rect">
                  <a:avLst/>
                </a:prstGeom>
                <a:solidFill>
                  <a:srgbClr val="767171"/>
                </a:solidFill>
                <a:ln>
                  <a:noFill/>
                </a:ln>
              </p:spPr>
            </p:pic>
          </p:grpSp>
          <p:grpSp>
            <p:nvGrpSpPr>
              <p:cNvPr id="183" name="Group 182"/>
              <p:cNvGrpSpPr/>
              <p:nvPr/>
            </p:nvGrpSpPr>
            <p:grpSpPr>
              <a:xfrm>
                <a:off x="23970616" y="13516421"/>
                <a:ext cx="3970702" cy="3833294"/>
                <a:chOff x="2059518" y="5054577"/>
                <a:chExt cx="1549812" cy="1551066"/>
              </a:xfrm>
            </p:grpSpPr>
            <p:sp>
              <p:nvSpPr>
                <p:cNvPr id="187" name="Rectangle 186"/>
                <p:cNvSpPr/>
                <p:nvPr/>
              </p:nvSpPr>
              <p:spPr>
                <a:xfrm>
                  <a:off x="2059518" y="5054577"/>
                  <a:ext cx="1549812" cy="1551066"/>
                </a:xfrm>
                <a:prstGeom prst="rect">
                  <a:avLst/>
                </a:prstGeom>
                <a:solidFill>
                  <a:srgbClr val="808080"/>
                </a:solidFill>
                <a:ln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438912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pic>
              <p:nvPicPr>
                <p:cNvPr id="188" name="Picture 187"/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746024" y="5735614"/>
                  <a:ext cx="176799" cy="188992"/>
                </a:xfrm>
                <a:prstGeom prst="rect">
                  <a:avLst/>
                </a:prstGeom>
                <a:solidFill>
                  <a:srgbClr val="767171"/>
                </a:solidFill>
                <a:ln>
                  <a:noFill/>
                </a:ln>
              </p:spPr>
            </p:pic>
          </p:grpSp>
          <p:sp>
            <p:nvSpPr>
              <p:cNvPr id="184" name="TextBox 45"/>
              <p:cNvSpPr txBox="1"/>
              <p:nvPr/>
            </p:nvSpPr>
            <p:spPr>
              <a:xfrm>
                <a:off x="20199942" y="17349714"/>
                <a:ext cx="2804785" cy="12964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38912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2800" dirty="0" smtClean="0">
                    <a:solidFill>
                      <a:srgbClr val="000000"/>
                    </a:solidFill>
                    <a:latin typeface="Calibri" panose="020F0502020204030204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48</a:t>
                </a:r>
                <a:r>
                  <a:rPr kumimoji="0" lang="en-US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ms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Times New Roman" panose="02020603050405020304" pitchFamily="18" charset="0"/>
                </a:endParaRPr>
              </a:p>
            </p:txBody>
          </p:sp>
          <p:pic>
            <p:nvPicPr>
              <p:cNvPr id="185" name="Picture 184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159617" y="14089747"/>
                <a:ext cx="2219574" cy="2219574"/>
              </a:xfrm>
              <a:prstGeom prst="rect">
                <a:avLst/>
              </a:prstGeom>
            </p:spPr>
          </p:pic>
          <p:pic>
            <p:nvPicPr>
              <p:cNvPr id="186" name="Picture 185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808317" y="14051647"/>
                <a:ext cx="2219574" cy="2219574"/>
              </a:xfrm>
              <a:prstGeom prst="rect">
                <a:avLst/>
              </a:prstGeom>
            </p:spPr>
          </p:pic>
        </p:grpSp>
        <p:graphicFrame>
          <p:nvGraphicFramePr>
            <p:cNvPr id="269" name="Chart 268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53963978"/>
                </p:ext>
              </p:extLst>
            </p:nvPr>
          </p:nvGraphicFramePr>
          <p:xfrm>
            <a:off x="33731643" y="15538766"/>
            <a:ext cx="9425521" cy="478877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0"/>
            </a:graphicData>
          </a:graphic>
        </p:graphicFrame>
        <p:grpSp>
          <p:nvGrpSpPr>
            <p:cNvPr id="270" name="Group 269"/>
            <p:cNvGrpSpPr/>
            <p:nvPr/>
          </p:nvGrpSpPr>
          <p:grpSpPr>
            <a:xfrm>
              <a:off x="36621565" y="18080976"/>
              <a:ext cx="5472626" cy="972830"/>
              <a:chOff x="36548679" y="22739099"/>
              <a:chExt cx="5472626" cy="972830"/>
            </a:xfrm>
          </p:grpSpPr>
          <p:pic>
            <p:nvPicPr>
              <p:cNvPr id="271" name="Picture 270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548679" y="22745727"/>
                <a:ext cx="1068851" cy="938187"/>
              </a:xfrm>
              <a:prstGeom prst="rect">
                <a:avLst/>
              </a:prstGeom>
            </p:spPr>
          </p:pic>
          <p:pic>
            <p:nvPicPr>
              <p:cNvPr id="272" name="Picture 271"/>
              <p:cNvPicPr>
                <a:picLocks noChangeAspect="1"/>
              </p:cNvPicPr>
              <p:nvPr/>
            </p:nvPicPr>
            <p:blipFill>
              <a:blip r:embed="rId2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613706" y="23012907"/>
                <a:ext cx="796376" cy="699022"/>
              </a:xfrm>
              <a:prstGeom prst="rect">
                <a:avLst/>
              </a:prstGeom>
            </p:spPr>
          </p:pic>
          <p:pic>
            <p:nvPicPr>
              <p:cNvPr id="273" name="Picture 272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080388" y="22739099"/>
                <a:ext cx="1068851" cy="938187"/>
              </a:xfrm>
              <a:prstGeom prst="rect">
                <a:avLst/>
              </a:prstGeom>
            </p:spPr>
          </p:pic>
          <p:pic>
            <p:nvPicPr>
              <p:cNvPr id="274" name="Picture 273"/>
              <p:cNvPicPr>
                <a:picLocks noChangeAspect="1"/>
              </p:cNvPicPr>
              <p:nvPr/>
            </p:nvPicPr>
            <p:blipFill>
              <a:blip r:embed="rId2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224929" y="23006279"/>
                <a:ext cx="796376" cy="699022"/>
              </a:xfrm>
              <a:prstGeom prst="rect">
                <a:avLst/>
              </a:prstGeom>
            </p:spPr>
          </p:pic>
        </p:grpSp>
        <p:sp>
          <p:nvSpPr>
            <p:cNvPr id="276" name="TextBox 275"/>
            <p:cNvSpPr txBox="1"/>
            <p:nvPr/>
          </p:nvSpPr>
          <p:spPr>
            <a:xfrm>
              <a:off x="37422063" y="15443069"/>
              <a:ext cx="6318800" cy="16927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3891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Object Group</a:t>
              </a:r>
            </a:p>
            <a:p>
              <a:pPr marL="0" marR="0" lvl="0" indent="0" algn="ctr" defTabSz="43891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1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</a:t>
              </a:r>
              <a:r>
                <a: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= 0.012</a:t>
              </a:r>
            </a:p>
            <a:p>
              <a:pPr marL="0" marR="0" lvl="0" indent="0" algn="ctr" defTabSz="43891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dirty="0" smtClean="0">
                  <a:solidFill>
                    <a:prstClr val="black"/>
                  </a:solidFill>
                  <a:latin typeface="Calibri" panose="020F0502020204030204"/>
                </a:rPr>
                <a:t>N = 25</a:t>
              </a:r>
              <a:endPara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7" name="TextBox 276"/>
            <p:cNvSpPr txBox="1"/>
            <p:nvPr/>
          </p:nvSpPr>
          <p:spPr>
            <a:xfrm>
              <a:off x="34701212" y="15874156"/>
              <a:ext cx="576404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3891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**</a:t>
              </a:r>
            </a:p>
          </p:txBody>
        </p:sp>
        <p:sp>
          <p:nvSpPr>
            <p:cNvPr id="278" name="TextBox 277"/>
            <p:cNvSpPr txBox="1"/>
            <p:nvPr/>
          </p:nvSpPr>
          <p:spPr>
            <a:xfrm>
              <a:off x="38391945" y="17020476"/>
              <a:ext cx="576404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3891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*</a:t>
              </a:r>
            </a:p>
          </p:txBody>
        </p:sp>
      </p:grpSp>
      <p:sp>
        <p:nvSpPr>
          <p:cNvPr id="259" name="TextBox 258"/>
          <p:cNvSpPr txBox="1"/>
          <p:nvPr/>
        </p:nvSpPr>
        <p:spPr>
          <a:xfrm>
            <a:off x="22863083" y="30042043"/>
            <a:ext cx="2033218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Aft>
                <a:spcPts val="1440"/>
              </a:spcAft>
              <a:defRPr/>
            </a:pPr>
            <a:r>
              <a:rPr lang="en-US" sz="5600" dirty="0" smtClean="0">
                <a:solidFill>
                  <a:prstClr val="black"/>
                </a:solidFill>
                <a:ea typeface="Avenir Next" charset="0"/>
                <a:cs typeface="Avenir Next" charset="0"/>
              </a:rPr>
              <a:t>Object knowledge biases processing such that tools elicit temporal benefits while non-tools elicit spatial benefits.</a:t>
            </a:r>
            <a:endParaRPr lang="en-US" sz="5600" dirty="0">
              <a:solidFill>
                <a:prstClr val="black"/>
              </a:solidFill>
              <a:ea typeface="Avenir Next" charset="0"/>
              <a:cs typeface="Avenir Next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2888506" y="26252705"/>
            <a:ext cx="17787698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472017" y="25805643"/>
            <a:ext cx="182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Time</a:t>
            </a:r>
            <a:endParaRPr lang="en-US" sz="4800" dirty="0"/>
          </a:p>
        </p:txBody>
      </p:sp>
      <p:sp>
        <p:nvSpPr>
          <p:cNvPr id="257" name="TextBox 256"/>
          <p:cNvSpPr txBox="1"/>
          <p:nvPr/>
        </p:nvSpPr>
        <p:spPr>
          <a:xfrm>
            <a:off x="41329730" y="19485161"/>
            <a:ext cx="19210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3891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smtClean="0">
                <a:solidFill>
                  <a:prstClr val="black"/>
                </a:solidFill>
                <a:latin typeface="Calibri" panose="020F0502020204030204"/>
              </a:rPr>
              <a:t>N = 26</a:t>
            </a:r>
          </a:p>
        </p:txBody>
      </p:sp>
      <p:sp>
        <p:nvSpPr>
          <p:cNvPr id="258" name="TextBox 257"/>
          <p:cNvSpPr txBox="1"/>
          <p:nvPr/>
        </p:nvSpPr>
        <p:spPr>
          <a:xfrm>
            <a:off x="41332600" y="25231096"/>
            <a:ext cx="19210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3891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smtClean="0">
                <a:solidFill>
                  <a:prstClr val="black"/>
                </a:solidFill>
                <a:latin typeface="Calibri" panose="020F0502020204030204"/>
              </a:rPr>
              <a:t>N = 30</a:t>
            </a:r>
          </a:p>
        </p:txBody>
      </p:sp>
    </p:spTree>
    <p:extLst>
      <p:ext uri="{BB962C8B-B14F-4D97-AF65-F5344CB8AC3E}">
        <p14:creationId xmlns:p14="http://schemas.microsoft.com/office/powerpoint/2010/main" val="821773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5818</TotalTime>
  <Words>240</Words>
  <Application>Microsoft Office PowerPoint</Application>
  <PresentationFormat>Custom</PresentationFormat>
  <Paragraphs>59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Avenir Next</vt:lpstr>
      <vt:lpstr>DengXian</vt:lpstr>
      <vt:lpstr>Arial</vt:lpstr>
      <vt:lpstr>Calibri</vt:lpstr>
      <vt:lpstr>Calibri Light</vt:lpstr>
      <vt:lpstr>Times New Roman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Joseph Nah</dc:creator>
  <cp:lastModifiedBy>Richard Dubbelde</cp:lastModifiedBy>
  <cp:revision>756</cp:revision>
  <cp:lastPrinted>2017-05-07T19:56:31Z</cp:lastPrinted>
  <dcterms:created xsi:type="dcterms:W3CDTF">2015-10-14T02:27:24Z</dcterms:created>
  <dcterms:modified xsi:type="dcterms:W3CDTF">2020-04-30T15:01:10Z</dcterms:modified>
</cp:coreProperties>
</file>