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43891200" cy="32918400"/>
  <p:notesSz cx="6858000" cy="9144000"/>
  <p:defaultTextStyle>
    <a:defPPr>
      <a:defRPr lang="en-US"/>
    </a:defPPr>
    <a:lvl1pPr algn="l" defTabSz="2193870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2193870" indent="-1736682" algn="l" defTabSz="2193870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4387741" indent="-3473364" algn="l" defTabSz="2193870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6583198" indent="-5211632" algn="l" defTabSz="2193870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8777069" indent="-6948314" algn="l" defTabSz="2193870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5943" algn="l" defTabSz="457189" rtl="0" eaLnBrk="1" latinLnBrk="0" hangingPunct="1">
      <a:defRPr sz="87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131" algn="l" defTabSz="457189" rtl="0" eaLnBrk="1" latinLnBrk="0" hangingPunct="1">
      <a:defRPr sz="87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320" algn="l" defTabSz="457189" rtl="0" eaLnBrk="1" latinLnBrk="0" hangingPunct="1">
      <a:defRPr sz="87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509" algn="l" defTabSz="457189" rtl="0" eaLnBrk="1" latinLnBrk="0" hangingPunct="1">
      <a:defRPr sz="87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0320" userDrawn="1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lab" initials="R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1A1"/>
    <a:srgbClr val="FF9300"/>
    <a:srgbClr val="DE6225"/>
    <a:srgbClr val="EE6E1F"/>
    <a:srgbClr val="358CC1"/>
    <a:srgbClr val="29AFB2"/>
    <a:srgbClr val="F9C23B"/>
    <a:srgbClr val="ED6E1F"/>
    <a:srgbClr val="011893"/>
    <a:srgbClr val="E38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187" autoAdjust="0"/>
  </p:normalViewPr>
  <p:slideViewPr>
    <p:cSldViewPr snapToObjects="1">
      <p:cViewPr>
        <p:scale>
          <a:sx n="17" d="100"/>
          <a:sy n="17" d="100"/>
        </p:scale>
        <p:origin x="2976" y="1216"/>
      </p:cViewPr>
      <p:guideLst>
        <p:guide orient="horz" pos="10320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nnava2/Desktop/EPOCH%20Intervention%20Analyses/fig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nnava2/Desktop/EPOCH%20Intervention%20Analyses/fig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6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6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tx1"/>
                </a:solidFill>
              </a:rPr>
              <a:t>Misplacement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Probiotic</c:v>
                </c:pt>
              </c:strCache>
            </c:strRef>
          </c:tx>
          <c:spPr>
            <a:solidFill>
              <a:srgbClr val="5771A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Sheet1!$D$2:$E$2</c:f>
                <c:numCache>
                  <c:formatCode>General</c:formatCode>
                  <c:ptCount val="2"/>
                  <c:pt idx="0">
                    <c:v>14.9471439485911</c:v>
                  </c:pt>
                  <c:pt idx="1">
                    <c:v>12.048576504518101</c:v>
                  </c:pt>
                </c:numCache>
              </c:numRef>
            </c:plus>
            <c:minus>
              <c:numRef>
                <c:f>Sheet1!$D$2:$E$2</c:f>
                <c:numCache>
                  <c:formatCode>General</c:formatCode>
                  <c:ptCount val="2"/>
                  <c:pt idx="0">
                    <c:v>14.9471439485911</c:v>
                  </c:pt>
                  <c:pt idx="1">
                    <c:v>12.048576504518101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Sheet1!$B$1:$C$1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194.03586816880599</c:v>
                </c:pt>
                <c:pt idx="1">
                  <c:v>162.129774625783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6-3A47-B649-CFDAE045BFC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DE622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Sheet1!$D$3:$E$3</c:f>
                <c:numCache>
                  <c:formatCode>General</c:formatCode>
                  <c:ptCount val="2"/>
                  <c:pt idx="0">
                    <c:v>15.5119506495335</c:v>
                  </c:pt>
                  <c:pt idx="1">
                    <c:v>18.518465946387</c:v>
                  </c:pt>
                </c:numCache>
              </c:numRef>
            </c:plus>
            <c:minus>
              <c:numRef>
                <c:f>Sheet1!$D$3:$E$3</c:f>
                <c:numCache>
                  <c:formatCode>General</c:formatCode>
                  <c:ptCount val="2"/>
                  <c:pt idx="0">
                    <c:v>15.5119506495335</c:v>
                  </c:pt>
                  <c:pt idx="1">
                    <c:v>18.518465946387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Sheet1!$B$1:$C$1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178.17861347917</c:v>
                </c:pt>
                <c:pt idx="1">
                  <c:v>181.614109699452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F6-3A47-B649-CFDAE045B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956175"/>
        <c:axId val="396956559"/>
      </c:barChart>
      <c:catAx>
        <c:axId val="39695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956559"/>
        <c:crosses val="autoZero"/>
        <c:auto val="1"/>
        <c:lblAlgn val="ctr"/>
        <c:lblOffset val="100"/>
        <c:noMultiLvlLbl val="0"/>
      </c:catAx>
      <c:valAx>
        <c:axId val="39695655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 dirty="0">
                    <a:solidFill>
                      <a:schemeClr val="tx1"/>
                    </a:solidFill>
                  </a:rPr>
                  <a:t>Pixels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956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tx1"/>
                </a:solidFill>
              </a:rPr>
              <a:t>Object-Location Binding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Probiotic</c:v>
                </c:pt>
              </c:strCache>
            </c:strRef>
          </c:tx>
          <c:spPr>
            <a:solidFill>
              <a:srgbClr val="5771A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Sheet1!$D$6:$E$6</c:f>
                <c:numCache>
                  <c:formatCode>General</c:formatCode>
                  <c:ptCount val="2"/>
                  <c:pt idx="0">
                    <c:v>0.14766000000000001</c:v>
                  </c:pt>
                  <c:pt idx="1">
                    <c:v>0.10854</c:v>
                  </c:pt>
                </c:numCache>
              </c:numRef>
            </c:plus>
            <c:minus>
              <c:numRef>
                <c:f>Sheet1!$D$6:$E$6</c:f>
                <c:numCache>
                  <c:formatCode>General</c:formatCode>
                  <c:ptCount val="2"/>
                  <c:pt idx="0">
                    <c:v>0.14766000000000001</c:v>
                  </c:pt>
                  <c:pt idx="1">
                    <c:v>0.10854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Sheet1!$B$5:$C$5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2.948</c:v>
                </c:pt>
                <c:pt idx="1">
                  <c:v>3.2565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C-2F40-B066-FF635E953EE7}"/>
            </c:ext>
          </c:extLst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DE622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Sheet1!$D$7:$E$7</c:f>
                <c:numCache>
                  <c:formatCode>General</c:formatCode>
                  <c:ptCount val="2"/>
                  <c:pt idx="0">
                    <c:v>0.16291</c:v>
                  </c:pt>
                  <c:pt idx="1">
                    <c:v>0.16295999999999999</c:v>
                  </c:pt>
                </c:numCache>
              </c:numRef>
            </c:plus>
            <c:minus>
              <c:numRef>
                <c:f>Sheet1!$D$7:$E$7</c:f>
                <c:numCache>
                  <c:formatCode>General</c:formatCode>
                  <c:ptCount val="2"/>
                  <c:pt idx="0">
                    <c:v>0.16291</c:v>
                  </c:pt>
                  <c:pt idx="1">
                    <c:v>0.16295999999999999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Sheet1!$B$5:$C$5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3.0659999999999998</c:v>
                </c:pt>
                <c:pt idx="1">
                  <c:v>3.0348000000000002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C-2F40-B066-FF635E953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9968831"/>
        <c:axId val="399970511"/>
      </c:barChart>
      <c:catAx>
        <c:axId val="39996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970511"/>
        <c:crosses val="autoZero"/>
        <c:auto val="1"/>
        <c:lblAlgn val="ctr"/>
        <c:lblOffset val="100"/>
        <c:noMultiLvlLbl val="0"/>
      </c:catAx>
      <c:valAx>
        <c:axId val="3999705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>
                    <a:solidFill>
                      <a:schemeClr val="tx1"/>
                    </a:solidFill>
                  </a:rPr>
                  <a:t>Number of</a:t>
                </a:r>
                <a:r>
                  <a:rPr lang="en-US" sz="2500" baseline="0">
                    <a:solidFill>
                      <a:schemeClr val="tx1"/>
                    </a:solidFill>
                  </a:rPr>
                  <a:t> Objects</a:t>
                </a:r>
                <a:endParaRPr lang="en-US" sz="25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968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ysClr val="windowText" lastClr="000000"/>
                </a:solidFill>
              </a:rPr>
              <a:t>Urinary-Free</a:t>
            </a:r>
            <a:r>
              <a:rPr lang="en-US" sz="2800" baseline="0" dirty="0">
                <a:solidFill>
                  <a:sysClr val="windowText" lastClr="000000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Cortisol</a:t>
            </a:r>
            <a:r>
              <a:rPr lang="en-US" sz="2800" baseline="0" dirty="0">
                <a:solidFill>
                  <a:sysClr val="windowText" lastClr="000000"/>
                </a:solidFill>
              </a:rPr>
              <a:t> Concentrations</a:t>
            </a:r>
            <a:endParaRPr lang="en-US" sz="28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Probiotic</c:v>
                </c:pt>
              </c:strCache>
            </c:strRef>
          </c:tx>
          <c:spPr>
            <a:solidFill>
              <a:srgbClr val="5771A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Sheet1!$D$2:$E$2</c:f>
                <c:numCache>
                  <c:formatCode>General</c:formatCode>
                  <c:ptCount val="2"/>
                  <c:pt idx="0">
                    <c:v>6.5</c:v>
                  </c:pt>
                  <c:pt idx="1">
                    <c:v>9.6999999999999993</c:v>
                  </c:pt>
                </c:numCache>
              </c:numRef>
            </c:plus>
            <c:minus>
              <c:numRef>
                <c:f>Sheet1!$D$2:$E$2</c:f>
                <c:numCache>
                  <c:formatCode>General</c:formatCode>
                  <c:ptCount val="2"/>
                  <c:pt idx="0">
                    <c:v>6.5</c:v>
                  </c:pt>
                  <c:pt idx="1">
                    <c:v>9.6999999999999993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Sheet1!$B$1:$C$1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59.3</c:v>
                </c:pt>
                <c:pt idx="1">
                  <c:v>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6-5F4D-9111-91BFFB536AD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DE622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Sheet1!$D$3:$E$3</c:f>
                <c:numCache>
                  <c:formatCode>General</c:formatCode>
                  <c:ptCount val="2"/>
                  <c:pt idx="0">
                    <c:v>4.2</c:v>
                  </c:pt>
                  <c:pt idx="1">
                    <c:v>6.6</c:v>
                  </c:pt>
                </c:numCache>
              </c:numRef>
            </c:plus>
            <c:minus>
              <c:numRef>
                <c:f>Sheet1!$D$3:$E$3</c:f>
                <c:numCache>
                  <c:formatCode>General</c:formatCode>
                  <c:ptCount val="2"/>
                  <c:pt idx="0">
                    <c:v>4.2</c:v>
                  </c:pt>
                  <c:pt idx="1">
                    <c:v>6.6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Sheet1!$B$1:$C$1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54</c:v>
                </c:pt>
                <c:pt idx="1">
                  <c:v>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B6-5F4D-9111-91BFFB536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840159"/>
        <c:axId val="70840975"/>
      </c:barChart>
      <c:catAx>
        <c:axId val="7084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40975"/>
        <c:crosses val="autoZero"/>
        <c:auto val="1"/>
        <c:lblAlgn val="ctr"/>
        <c:lblOffset val="100"/>
        <c:noMultiLvlLbl val="0"/>
      </c:catAx>
      <c:valAx>
        <c:axId val="708409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 dirty="0">
                    <a:solidFill>
                      <a:schemeClr val="tx1">
                        <a:lumMod val="50000"/>
                      </a:schemeClr>
                    </a:solidFill>
                  </a:rPr>
                  <a:t>Concentration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40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Depression</a:t>
            </a:r>
            <a:r>
              <a:rPr lang="en-US" sz="2800" baseline="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Anxiety,</a:t>
            </a:r>
            <a:r>
              <a:rPr lang="en-US" sz="2800" baseline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Stress Subscale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5771A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Sheet1!$D$22:$D$27</c:f>
                <c:numCache>
                  <c:formatCode>General</c:formatCode>
                  <c:ptCount val="6"/>
                  <c:pt idx="0">
                    <c:v>4.5730000000000004</c:v>
                  </c:pt>
                  <c:pt idx="1">
                    <c:v>2.5089999999999999</c:v>
                  </c:pt>
                  <c:pt idx="2">
                    <c:v>4.4669999999999996</c:v>
                  </c:pt>
                  <c:pt idx="3">
                    <c:v>2.4550000000000001</c:v>
                  </c:pt>
                  <c:pt idx="4">
                    <c:v>6.8520000000000003</c:v>
                  </c:pt>
                  <c:pt idx="5">
                    <c:v>4.95</c:v>
                  </c:pt>
                </c:numCache>
              </c:numRef>
            </c:plus>
            <c:minus>
              <c:numRef>
                <c:f>Sheet1!$D$22:$D$27</c:f>
                <c:numCache>
                  <c:formatCode>General</c:formatCode>
                  <c:ptCount val="6"/>
                  <c:pt idx="0">
                    <c:v>4.5730000000000004</c:v>
                  </c:pt>
                  <c:pt idx="1">
                    <c:v>2.5089999999999999</c:v>
                  </c:pt>
                  <c:pt idx="2">
                    <c:v>4.4669999999999996</c:v>
                  </c:pt>
                  <c:pt idx="3">
                    <c:v>2.4550000000000001</c:v>
                  </c:pt>
                  <c:pt idx="4">
                    <c:v>6.8520000000000003</c:v>
                  </c:pt>
                  <c:pt idx="5">
                    <c:v>4.95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Sheet1!$A$22:$A$27</c:f>
              <c:strCache>
                <c:ptCount val="6"/>
                <c:pt idx="0">
                  <c:v>Probiotic</c:v>
                </c:pt>
                <c:pt idx="1">
                  <c:v>Control</c:v>
                </c:pt>
                <c:pt idx="2">
                  <c:v>Probiotic</c:v>
                </c:pt>
                <c:pt idx="3">
                  <c:v>Control</c:v>
                </c:pt>
                <c:pt idx="4">
                  <c:v>Probiotic</c:v>
                </c:pt>
                <c:pt idx="5">
                  <c:v>Control</c:v>
                </c:pt>
              </c:strCache>
            </c:strRef>
          </c:cat>
          <c:val>
            <c:numRef>
              <c:f>Sheet1!$B$22:$B$27</c:f>
              <c:numCache>
                <c:formatCode>General</c:formatCode>
                <c:ptCount val="6"/>
                <c:pt idx="0">
                  <c:v>2.7</c:v>
                </c:pt>
                <c:pt idx="1">
                  <c:v>1.85</c:v>
                </c:pt>
                <c:pt idx="2">
                  <c:v>2.48</c:v>
                </c:pt>
                <c:pt idx="3">
                  <c:v>1.77</c:v>
                </c:pt>
                <c:pt idx="4">
                  <c:v>6.48</c:v>
                </c:pt>
                <c:pt idx="5">
                  <c:v>5.46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5-8B41-B67B-7F42F81B40D8}"/>
            </c:ext>
          </c:extLst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DE622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Sheet1!$E$22:$E$27</c:f>
                <c:numCache>
                  <c:formatCode>General</c:formatCode>
                  <c:ptCount val="6"/>
                  <c:pt idx="0">
                    <c:v>6</c:v>
                  </c:pt>
                  <c:pt idx="1">
                    <c:v>5.25</c:v>
                  </c:pt>
                  <c:pt idx="2">
                    <c:v>2.839</c:v>
                  </c:pt>
                  <c:pt idx="3">
                    <c:v>2.5339999999999998</c:v>
                  </c:pt>
                  <c:pt idx="4">
                    <c:v>6.4409999999999998</c:v>
                  </c:pt>
                  <c:pt idx="5">
                    <c:v>7.3289999999999997</c:v>
                  </c:pt>
                </c:numCache>
              </c:numRef>
            </c:plus>
            <c:minus>
              <c:numRef>
                <c:f>Sheet1!$E$22:$E$27</c:f>
                <c:numCache>
                  <c:formatCode>General</c:formatCode>
                  <c:ptCount val="6"/>
                  <c:pt idx="0">
                    <c:v>6</c:v>
                  </c:pt>
                  <c:pt idx="1">
                    <c:v>5.25</c:v>
                  </c:pt>
                  <c:pt idx="2">
                    <c:v>2.839</c:v>
                  </c:pt>
                  <c:pt idx="3">
                    <c:v>2.5339999999999998</c:v>
                  </c:pt>
                  <c:pt idx="4">
                    <c:v>6.4409999999999998</c:v>
                  </c:pt>
                  <c:pt idx="5">
                    <c:v>7.3289999999999997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Sheet1!$A$22:$A$27</c:f>
              <c:strCache>
                <c:ptCount val="6"/>
                <c:pt idx="0">
                  <c:v>Probiotic</c:v>
                </c:pt>
                <c:pt idx="1">
                  <c:v>Control</c:v>
                </c:pt>
                <c:pt idx="2">
                  <c:v>Probiotic</c:v>
                </c:pt>
                <c:pt idx="3">
                  <c:v>Control</c:v>
                </c:pt>
                <c:pt idx="4">
                  <c:v>Probiotic</c:v>
                </c:pt>
                <c:pt idx="5">
                  <c:v>Control</c:v>
                </c:pt>
              </c:strCache>
            </c:strRef>
          </c:cat>
          <c:val>
            <c:numRef>
              <c:f>Sheet1!$C$22:$C$27</c:f>
              <c:numCache>
                <c:formatCode>General</c:formatCode>
                <c:ptCount val="6"/>
                <c:pt idx="0">
                  <c:v>2.67</c:v>
                </c:pt>
                <c:pt idx="1">
                  <c:v>2.68</c:v>
                </c:pt>
                <c:pt idx="2">
                  <c:v>1.7</c:v>
                </c:pt>
                <c:pt idx="3">
                  <c:v>1.86</c:v>
                </c:pt>
                <c:pt idx="4">
                  <c:v>5.1100000000000003</c:v>
                </c:pt>
                <c:pt idx="5">
                  <c:v>5.82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D5-8B41-B67B-7F42F81B4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679519"/>
        <c:axId val="73681199"/>
      </c:barChart>
      <c:catAx>
        <c:axId val="7367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81199"/>
        <c:crosses val="autoZero"/>
        <c:auto val="1"/>
        <c:lblAlgn val="ctr"/>
        <c:lblOffset val="100"/>
        <c:noMultiLvlLbl val="0"/>
      </c:catAx>
      <c:valAx>
        <c:axId val="73681199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79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91F10-F105-F240-BB11-F3B689646099}" type="datetimeFigureOut">
              <a:rPr lang="en-US" smtClean="0"/>
              <a:pPr/>
              <a:t>4/30/20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13593-E61B-054B-81C4-FAE25653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B9E5EC-0846-6941-8703-CD90130FC354}" type="datetime1">
              <a:rPr lang="en-US"/>
              <a:pPr>
                <a:defRPr/>
              </a:pPr>
              <a:t>4/30/20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2C3E04-EAED-7A4D-B838-0B5ADB096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62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Images: construct with ChR2 and </a:t>
            </a:r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mCherry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Goals Attained:  insert </a:t>
            </a:r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ChrR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/</a:t>
            </a:r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mCherry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into retroviral vector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Stably transfect</a:t>
            </a:r>
            <a:r>
              <a:rPr lang="en-US" baseline="0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baseline="0" dirty="0" err="1">
                <a:ea typeface="ＭＳ Ｐゴシック" pitchFamily="-107" charset="-128"/>
                <a:cs typeface="ＭＳ Ｐゴシック" pitchFamily="-107" charset="-128"/>
              </a:rPr>
              <a:t>MuTu</a:t>
            </a:r>
            <a:r>
              <a:rPr lang="en-US" baseline="0" dirty="0">
                <a:ea typeface="ＭＳ Ｐゴシック" pitchFamily="-107" charset="-128"/>
                <a:cs typeface="ＭＳ Ｐゴシック" pitchFamily="-107" charset="-128"/>
              </a:rPr>
              <a:t> DCs, BMDCs, and T cells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ea typeface="ＭＳ Ｐゴシック" pitchFamily="-107" charset="-128"/>
                <a:cs typeface="ＭＳ Ｐゴシック" pitchFamily="-107" charset="-128"/>
              </a:rPr>
              <a:t>Determine whether channel is functional in response to light</a:t>
            </a:r>
          </a:p>
          <a:p>
            <a:pPr eaLnBrk="1" hangingPunct="1">
              <a:spcBef>
                <a:spcPct val="0"/>
              </a:spcBef>
            </a:pPr>
            <a:endParaRPr lang="en-US" baseline="0" dirty="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ea typeface="ＭＳ Ｐゴシック" pitchFamily="-107" charset="-128"/>
                <a:cs typeface="ＭＳ Ｐゴシック" pitchFamily="-107" charset="-128"/>
              </a:rPr>
              <a:t>Future goals: determine what stimulus parameters result in activation of T cells and DCs, versus apoptosis,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ea typeface="ＭＳ Ｐゴシック" pitchFamily="-107" charset="-128"/>
                <a:cs typeface="ＭＳ Ｐゴシック" pitchFamily="-107" charset="-128"/>
              </a:rPr>
              <a:t>determine whether activating stimuli can overcome suppressive stimuli such as</a:t>
            </a:r>
          </a:p>
          <a:p>
            <a:pPr eaLnBrk="1" hangingPunct="1">
              <a:spcBef>
                <a:spcPct val="0"/>
              </a:spcBef>
            </a:pPr>
            <a:endParaRPr lang="en-US" baseline="0" dirty="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ea typeface="ＭＳ Ｐゴシック" pitchFamily="-107" charset="-128"/>
                <a:cs typeface="ＭＳ Ｐゴシック" pitchFamily="-107" charset="-128"/>
              </a:rPr>
              <a:t>Flow </a:t>
            </a:r>
            <a:r>
              <a:rPr lang="en-US" baseline="0" dirty="0" err="1">
                <a:ea typeface="ＭＳ Ｐゴシック" pitchFamily="-107" charset="-128"/>
                <a:cs typeface="ＭＳ Ｐゴシック" pitchFamily="-107" charset="-128"/>
              </a:rPr>
              <a:t>cytomtry</a:t>
            </a:r>
            <a:r>
              <a:rPr lang="en-US" baseline="0" dirty="0">
                <a:ea typeface="ＭＳ Ｐゴシック" pitchFamily="-107" charset="-128"/>
                <a:cs typeface="ＭＳ Ｐゴシック" pitchFamily="-107" charset="-128"/>
              </a:rPr>
              <a:t> of T cells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ea typeface="ＭＳ Ｐゴシック" pitchFamily="-107" charset="-128"/>
                <a:cs typeface="ＭＳ Ｐゴシック" pitchFamily="-107" charset="-128"/>
              </a:rPr>
              <a:t>Pictures of </a:t>
            </a:r>
            <a:r>
              <a:rPr lang="en-US" baseline="0" dirty="0" err="1">
                <a:ea typeface="ＭＳ Ｐゴシック" pitchFamily="-107" charset="-128"/>
                <a:cs typeface="ＭＳ Ｐゴシック" pitchFamily="-107" charset="-128"/>
              </a:rPr>
              <a:t>mCherry</a:t>
            </a:r>
            <a:r>
              <a:rPr lang="en-US" baseline="0" dirty="0">
                <a:ea typeface="ＭＳ Ｐゴシック" pitchFamily="-107" charset="-128"/>
                <a:cs typeface="ＭＳ Ｐゴシック" pitchFamily="-107" charset="-128"/>
              </a:rPr>
              <a:t> in T cells and DCs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ea typeface="ＭＳ Ｐゴシック" pitchFamily="-107" charset="-128"/>
                <a:cs typeface="ＭＳ Ｐゴシック" pitchFamily="-107" charset="-128"/>
              </a:rPr>
              <a:t>Fluo4 responses and graph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>
                <a:ea typeface="ＭＳ Ｐゴシック" pitchFamily="-107" charset="-128"/>
                <a:cs typeface="ＭＳ Ｐゴシック" pitchFamily="-107" charset="-128"/>
              </a:rPr>
              <a:t>Membrane potential changes in response to light</a:t>
            </a:r>
          </a:p>
          <a:p>
            <a:pPr eaLnBrk="1" hangingPunct="1">
              <a:spcBef>
                <a:spcPct val="0"/>
              </a:spcBef>
            </a:pPr>
            <a:endParaRPr lang="en-US" baseline="0" dirty="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spcBef>
                <a:spcPct val="0"/>
              </a:spcBef>
            </a:pPr>
            <a:endParaRPr lang="en-US" baseline="0" dirty="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193925" fontAlgn="base">
              <a:spcBef>
                <a:spcPct val="0"/>
              </a:spcBef>
              <a:spcAft>
                <a:spcPct val="0"/>
              </a:spcAft>
              <a:defRPr/>
            </a:pPr>
            <a:fld id="{49DB0A5A-AF5E-9543-8B7A-88F16E74363B}" type="slidenum">
              <a:rPr lang="en-US" smtClean="0">
                <a:ea typeface="ＭＳ Ｐゴシック" pitchFamily="-108" charset="-128"/>
                <a:cs typeface="ＭＳ Ｐゴシック" pitchFamily="-108" charset="-128"/>
              </a:rPr>
              <a:pPr defTabSz="219392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50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9" y="0"/>
            <a:ext cx="43913280" cy="329184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25459" y="0"/>
            <a:ext cx="43916659" cy="329980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76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3437831" y="14448756"/>
            <a:ext cx="17015539" cy="182756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8640">
                <a:solidFill>
                  <a:schemeClr val="accent2"/>
                </a:solidFill>
              </a:defRPr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6537960" y="10012682"/>
            <a:ext cx="30815280" cy="4158792"/>
          </a:xfrm>
        </p:spPr>
        <p:txBody>
          <a:bodyPr>
            <a:noAutofit/>
          </a:bodyPr>
          <a:lstStyle>
            <a:lvl1pPr algn="ctr">
              <a:defRPr sz="2304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dirty="0"/>
              <a:t>单击此处添加您的标题</a:t>
            </a:r>
          </a:p>
        </p:txBody>
      </p:sp>
    </p:spTree>
    <p:extLst>
      <p:ext uri="{BB962C8B-B14F-4D97-AF65-F5344CB8AC3E}">
        <p14:creationId xmlns:p14="http://schemas.microsoft.com/office/powerpoint/2010/main" val="73578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9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486291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19594200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4486291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8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1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36616644" y="1752600"/>
            <a:ext cx="4257038" cy="2789682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7609829" y="1752600"/>
            <a:ext cx="28559770" cy="2789682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9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 dirty="0"/>
              <a:t>单击此处添加目录页标题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3017520" y="6377942"/>
            <a:ext cx="37856160" cy="22799040"/>
          </a:xfrm>
          <a:effectLst/>
        </p:spPr>
        <p:txBody>
          <a:bodyPr>
            <a:normAutofit/>
          </a:bodyPr>
          <a:lstStyle>
            <a:lvl1pPr marL="2468880" indent="-246888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1344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单击此处添加目录条目</a:t>
            </a:r>
          </a:p>
        </p:txBody>
      </p:sp>
    </p:spTree>
    <p:extLst>
      <p:ext uri="{BB962C8B-B14F-4D97-AF65-F5344CB8AC3E}">
        <p14:creationId xmlns:p14="http://schemas.microsoft.com/office/powerpoint/2010/main" val="134797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3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7555229" y="9662158"/>
            <a:ext cx="28780742" cy="5928360"/>
          </a:xfrm>
        </p:spPr>
        <p:txBody>
          <a:bodyPr anchor="b">
            <a:normAutofit/>
          </a:bodyPr>
          <a:lstStyle>
            <a:lvl1pPr algn="ctr">
              <a:defRPr sz="192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3853162" y="15803674"/>
            <a:ext cx="16184885" cy="1794614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7680">
                <a:solidFill>
                  <a:schemeClr val="accent2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7555229" y="9662158"/>
            <a:ext cx="28780742" cy="5928360"/>
          </a:xfrm>
        </p:spPr>
        <p:txBody>
          <a:bodyPr anchor="b">
            <a:normAutofit/>
          </a:bodyPr>
          <a:lstStyle>
            <a:lvl1pPr algn="ctr">
              <a:defRPr sz="192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3853162" y="15803674"/>
            <a:ext cx="16184885" cy="1794614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7680">
                <a:solidFill>
                  <a:schemeClr val="accent2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3930426" y="-374501"/>
            <a:ext cx="172800" cy="172800"/>
          </a:xfrm>
        </p:spPr>
        <p:txBody>
          <a:bodyPr>
            <a:normAutofit/>
          </a:bodyPr>
          <a:lstStyle>
            <a:lvl1pPr marL="0" indent="0">
              <a:buNone/>
              <a:defRPr sz="48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205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5039362" y="5974083"/>
            <a:ext cx="18288000" cy="2367534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23469597" y="5974083"/>
            <a:ext cx="18338818" cy="2367534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9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90555" y="568953"/>
            <a:ext cx="33523565" cy="3441706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7965" y="6606537"/>
            <a:ext cx="18568032" cy="3954778"/>
          </a:xfrm>
        </p:spPr>
        <p:txBody>
          <a:bodyPr anchor="b">
            <a:normAutofit/>
          </a:bodyPr>
          <a:lstStyle>
            <a:lvl1pPr marL="0" indent="0">
              <a:buNone/>
              <a:defRPr sz="864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3957965" y="10561315"/>
            <a:ext cx="18568032" cy="1768602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54646" y="6606537"/>
            <a:ext cx="18659477" cy="3954778"/>
          </a:xfrm>
        </p:spPr>
        <p:txBody>
          <a:bodyPr anchor="b">
            <a:normAutofit/>
          </a:bodyPr>
          <a:lstStyle>
            <a:lvl1pPr marL="0" indent="0">
              <a:buNone/>
              <a:defRPr sz="864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23154646" y="10561315"/>
            <a:ext cx="18659477" cy="1768602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0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20522" y="256033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9756762" y="5105417"/>
            <a:ext cx="22219920" cy="23393400"/>
          </a:xfrm>
        </p:spPr>
        <p:txBody>
          <a:bodyPr>
            <a:normAutofit/>
          </a:bodyPr>
          <a:lstStyle>
            <a:lvl1pPr>
              <a:defRPr sz="9600"/>
            </a:lvl1pPr>
            <a:lvl2pPr>
              <a:defRPr sz="8640"/>
            </a:lvl2pPr>
            <a:lvl3pPr>
              <a:defRPr sz="7680"/>
            </a:lvl3pPr>
            <a:lvl4pPr>
              <a:defRPr sz="6720"/>
            </a:lvl4pPr>
            <a:lvl5pPr>
              <a:defRPr sz="672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4120522" y="1024129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0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392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"/>
            <a:ext cx="43891200" cy="328726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76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103122" y="1310616"/>
            <a:ext cx="39705298" cy="3358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2102640" y="5590685"/>
            <a:ext cx="39665136" cy="2492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63A7D0-97BF-1846-9583-B99EC1CA1C7E}" type="datetime1">
              <a:rPr lang="en-US" smtClean="0"/>
              <a:pPr>
                <a:defRPr/>
              </a:pPr>
              <a:t>4/30/20</a:t>
            </a:fld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63F8FF-54E3-2749-9438-DED0CB148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14400" b="1" i="0" kern="1200" baseline="0"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2" indent="-1714502" algn="just" defTabSz="4389120" rtl="0" eaLnBrk="1" latinLnBrk="0" hangingPunct="1">
        <a:lnSpc>
          <a:spcPct val="110000"/>
        </a:lnSpc>
        <a:spcBef>
          <a:spcPts val="8640"/>
        </a:spcBef>
        <a:spcAft>
          <a:spcPts val="0"/>
        </a:spcAft>
        <a:buClr>
          <a:schemeClr val="accent2"/>
        </a:buClr>
        <a:buSzPct val="60000"/>
        <a:buFont typeface="Wingdings 2" panose="05020102010507070707" pitchFamily="18" charset="2"/>
        <a:buChar char=""/>
        <a:defRPr sz="96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1714502" indent="-1714502" algn="just" defTabSz="4389120" rtl="0" eaLnBrk="1" latinLnBrk="0" hangingPunct="1">
        <a:lnSpc>
          <a:spcPct val="130000"/>
        </a:lnSpc>
        <a:spcBef>
          <a:spcPts val="0"/>
        </a:spcBef>
        <a:spcAft>
          <a:spcPts val="288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7680" kern="1200" baseline="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tiff"/><Relationship Id="rId12" Type="http://schemas.openxmlformats.org/officeDocument/2006/relationships/image" Target="../media/image6.png"/><Relationship Id="rId2" Type="http://schemas.openxmlformats.org/officeDocument/2006/relationships/audio" Target="../media/media1.m4a"/><Relationship Id="rId16" Type="http://schemas.openxmlformats.org/officeDocument/2006/relationships/image" Target="../media/image10.png"/><Relationship Id="rId1" Type="http://schemas.microsoft.com/office/2007/relationships/media" Target="../media/media1.m4a"/><Relationship Id="rId6" Type="http://schemas.openxmlformats.org/officeDocument/2006/relationships/image" Target="../media/image4.tiff"/><Relationship Id="rId11" Type="http://schemas.openxmlformats.org/officeDocument/2006/relationships/chart" Target="../charts/chart4.xml"/><Relationship Id="rId5" Type="http://schemas.openxmlformats.org/officeDocument/2006/relationships/image" Target="../media/image3.jpg"/><Relationship Id="rId15" Type="http://schemas.openxmlformats.org/officeDocument/2006/relationships/image" Target="../media/image9.png"/><Relationship Id="rId10" Type="http://schemas.openxmlformats.org/officeDocument/2006/relationships/chart" Target="../charts/chart3.xml"/><Relationship Id="rId4" Type="http://schemas.openxmlformats.org/officeDocument/2006/relationships/notesSlide" Target="../notesSlides/notesSlide1.xml"/><Relationship Id="rId9" Type="http://schemas.openxmlformats.org/officeDocument/2006/relationships/chart" Target="../charts/chart2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999">
              <a:srgbClr val="FFFFFF"/>
            </a:gs>
            <a:gs pos="100000">
              <a:srgbClr val="5771A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49"/>
          <p:cNvSpPr>
            <a:spLocks noChangeArrowheads="1"/>
          </p:cNvSpPr>
          <p:nvPr/>
        </p:nvSpPr>
        <p:spPr bwMode="auto">
          <a:xfrm>
            <a:off x="882979" y="4951411"/>
            <a:ext cx="9753600" cy="76892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59991" tIns="359991" rIns="359991" bIns="35999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GB" sz="40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Fermented dairy beverage supplementation has the potential to improve cognitive, microbiota, and metabolic changes associated with gastrointestinal disorders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surrounding healthy populations and probiotic supplementation is limited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with gastrointestinal disorders have increased prevalence of symptoms of depression and anxiety, however, probiotic supplementation has been found to reduce these symptoms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GI microbiota engage in signaling pathways through the gut-brain axis</a:t>
            </a:r>
          </a:p>
          <a:p>
            <a:pPr lvl="1" indent="0">
              <a:spcBef>
                <a:spcPct val="50000"/>
              </a:spcBef>
            </a:pPr>
            <a:endParaRPr lang="en-GB" altLang="zh-CN" sz="2800" b="1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0" y="4951412"/>
            <a:ext cx="43891200" cy="1588"/>
          </a:xfrm>
          <a:prstGeom prst="line">
            <a:avLst/>
          </a:prstGeom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887260" y="3077918"/>
            <a:ext cx="41681400" cy="20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40" tIns="45614" rIns="91240" bIns="45614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  <a:t>Corinne N. Cannavale</a:t>
            </a:r>
            <a:r>
              <a:rPr lang="en-US" sz="53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  <a:t>, Annemarie R. Krug</a:t>
            </a:r>
            <a:r>
              <a:rPr lang="en-US" sz="5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  <a:t>, Hannah D. Holscher</a:t>
            </a:r>
            <a:r>
              <a:rPr lang="en-US" sz="5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5300" dirty="0" err="1">
                <a:latin typeface="Arial" panose="020B0604020202020204" pitchFamily="34" charset="0"/>
                <a:cs typeface="Arial" panose="020B0604020202020204" pitchFamily="34" charset="0"/>
              </a:rPr>
              <a:t>Naiman</a:t>
            </a:r>
            <a: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  <a:t> A. Khan</a:t>
            </a:r>
            <a:r>
              <a:rPr lang="en-US" sz="53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endParaRPr lang="en-US" sz="5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Neuroscience Program,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Department of Food Science and Human Nutrition,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Department of Kinesiology and Community Health University of Illinois at Urbana-Champaign</a:t>
            </a:r>
          </a:p>
          <a:p>
            <a:pPr>
              <a:spcBef>
                <a:spcPct val="50000"/>
              </a:spcBef>
            </a:pPr>
            <a:endParaRPr lang="en-US" sz="2800" b="1" dirty="0"/>
          </a:p>
        </p:txBody>
      </p:sp>
      <p:sp>
        <p:nvSpPr>
          <p:cNvPr id="16388" name="TextBox 91"/>
          <p:cNvSpPr txBox="1">
            <a:spLocks noChangeArrowheads="1"/>
          </p:cNvSpPr>
          <p:nvPr/>
        </p:nvSpPr>
        <p:spPr bwMode="auto">
          <a:xfrm>
            <a:off x="1031990" y="436580"/>
            <a:ext cx="41605200" cy="255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/>
              <a:t>Consumption of a fermented dairy beverage over four-weeks improves relational memory in healthy young adults</a:t>
            </a:r>
            <a:endParaRPr lang="en-US" sz="8000" dirty="0"/>
          </a:p>
        </p:txBody>
      </p:sp>
      <p:sp>
        <p:nvSpPr>
          <p:cNvPr id="16390" name="Rectangle 34"/>
          <p:cNvSpPr>
            <a:spLocks noChangeArrowheads="1"/>
          </p:cNvSpPr>
          <p:nvPr/>
        </p:nvSpPr>
        <p:spPr bwMode="auto">
          <a:xfrm>
            <a:off x="33238192" y="20019948"/>
            <a:ext cx="10271755" cy="109934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59991" tIns="359991" rIns="359991" bIns="35999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GB" altLang="zh-CN" sz="40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  <a:endParaRPr lang="en-US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Fermented dairy beverage consumption may impact relational memory function in healthy populations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Probiotic treatment could benefit populations beyond those diagnosed with gastrointestinal disorders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gut microbiome may impact relational memory function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Large-scale crossover studies must be done in order to further validate these results</a:t>
            </a:r>
          </a:p>
          <a:p>
            <a:pPr>
              <a:spcBef>
                <a:spcPct val="50000"/>
              </a:spcBef>
            </a:pPr>
            <a:r>
              <a:rPr lang="en-GB" altLang="zh-CN" sz="40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Undergraduate lab staff and laboratory technicians for their assistance in data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Annemarie Krug for assistance in biomarker analyses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University of Illinois Division of Nutritional Sciences  for funding support for this project</a:t>
            </a:r>
          </a:p>
        </p:txBody>
      </p:sp>
      <p:sp>
        <p:nvSpPr>
          <p:cNvPr id="16394" name="Rectangle 51"/>
          <p:cNvSpPr>
            <a:spLocks noChangeArrowheads="1"/>
          </p:cNvSpPr>
          <p:nvPr/>
        </p:nvSpPr>
        <p:spPr bwMode="auto">
          <a:xfrm>
            <a:off x="11020224" y="4951412"/>
            <a:ext cx="18773976" cy="72756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59991" tIns="359991" rIns="359991" bIns="35999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08" name="Rectangle 35"/>
          <p:cNvSpPr>
            <a:spLocks noChangeArrowheads="1"/>
          </p:cNvSpPr>
          <p:nvPr/>
        </p:nvSpPr>
        <p:spPr bwMode="auto">
          <a:xfrm>
            <a:off x="11011882" y="12524474"/>
            <a:ext cx="18782318" cy="71074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59991" tIns="359991" rIns="359991" bIns="35999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altLang="zh-CN" sz="40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Relational Memory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82539" y="4675827"/>
            <a:ext cx="184666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11020222" y="20052030"/>
            <a:ext cx="11944531" cy="122567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59991" tIns="359991" rIns="359991" bIns="35999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altLang="zh-CN" sz="40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Relational Memory Task</a:t>
            </a:r>
          </a:p>
          <a:p>
            <a:pPr>
              <a:spcBef>
                <a:spcPct val="50000"/>
              </a:spcBef>
            </a:pPr>
            <a:r>
              <a:rPr lang="en-GB" altLang="zh-CN" sz="35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</a:p>
          <a:p>
            <a:pPr>
              <a:spcBef>
                <a:spcPct val="50000"/>
              </a:spcBef>
            </a:pP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zh-CN" sz="35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Metrics</a:t>
            </a:r>
          </a:p>
          <a:p>
            <a:pPr>
              <a:spcBef>
                <a:spcPct val="50000"/>
              </a:spcBef>
            </a:pP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7E7860-83D2-3541-BDC3-CF6488EF5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1148" y="28831867"/>
            <a:ext cx="3288407" cy="2076889"/>
          </a:xfrm>
          <a:prstGeom prst="rect">
            <a:avLst/>
          </a:prstGeom>
        </p:spPr>
      </p:pic>
      <p:pic>
        <p:nvPicPr>
          <p:cNvPr id="81" name="Content Placeholder 3">
            <a:extLst>
              <a:ext uri="{FF2B5EF4-FFF2-40B4-BE49-F238E27FC236}">
                <a16:creationId xmlns:a16="http://schemas.microsoft.com/office/drawing/2014/main" id="{FD29DC44-4175-4E4F-A84D-C182FB5B8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8637" y="21814886"/>
            <a:ext cx="7489619" cy="348607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CF37DB1-512C-B94B-B1E7-8F90573E2F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7445"/>
          <a:stretch/>
        </p:blipFill>
        <p:spPr>
          <a:xfrm>
            <a:off x="15154649" y="25889618"/>
            <a:ext cx="3675675" cy="2894493"/>
          </a:xfrm>
          <a:prstGeom prst="rect">
            <a:avLst/>
          </a:prstGeom>
        </p:spPr>
      </p:pic>
      <p:sp>
        <p:nvSpPr>
          <p:cNvPr id="83" name="Rectangle 49">
            <a:extLst>
              <a:ext uri="{FF2B5EF4-FFF2-40B4-BE49-F238E27FC236}">
                <a16:creationId xmlns:a16="http://schemas.microsoft.com/office/drawing/2014/main" id="{C4ACA12F-EE82-E347-950A-85CF2F6F1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79" y="13005432"/>
            <a:ext cx="9753600" cy="37288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59991" tIns="359991" rIns="359991" bIns="35999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aimed to understand how fermented dairy consumption over 4-weeks will impact relational memory function, symptoms of depression and anxiety, gut microbiome, and urinary-free cortisol concentrations in healthy young adults</a:t>
            </a:r>
          </a:p>
          <a:p>
            <a:pPr lvl="1" indent="0">
              <a:spcBef>
                <a:spcPct val="50000"/>
              </a:spcBef>
            </a:pPr>
            <a:endParaRPr lang="en-GB" altLang="zh-CN" sz="2800" b="1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49">
            <a:extLst>
              <a:ext uri="{FF2B5EF4-FFF2-40B4-BE49-F238E27FC236}">
                <a16:creationId xmlns:a16="http://schemas.microsoft.com/office/drawing/2014/main" id="{7B3F4D96-AD78-F74B-A04C-A5D9D7E94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79" y="17230719"/>
            <a:ext cx="9753600" cy="70839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59991" tIns="359991" rIns="359991" bIns="35999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E0410FB-9B56-0B49-8A55-5F25E052A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058511"/>
              </p:ext>
            </p:extLst>
          </p:nvPr>
        </p:nvGraphicFramePr>
        <p:xfrm>
          <a:off x="1702709" y="18587116"/>
          <a:ext cx="8114140" cy="5124834"/>
        </p:xfrm>
        <a:graphic>
          <a:graphicData uri="http://schemas.openxmlformats.org/drawingml/2006/table">
            <a:tbl>
              <a:tblPr firstRow="1" bandRow="1">
                <a:solidFill>
                  <a:srgbClr val="5A74A3"/>
                </a:solidFill>
                <a:tableStyleId>{5C22544A-7EE6-4342-B048-85BDC9FD1C3A}</a:tableStyleId>
              </a:tblPr>
              <a:tblGrid>
                <a:gridCol w="4963942">
                  <a:extLst>
                    <a:ext uri="{9D8B030D-6E8A-4147-A177-3AD203B41FA5}">
                      <a16:colId xmlns:a16="http://schemas.microsoft.com/office/drawing/2014/main" val="3791302370"/>
                    </a:ext>
                  </a:extLst>
                </a:gridCol>
                <a:gridCol w="3150198">
                  <a:extLst>
                    <a:ext uri="{9D8B030D-6E8A-4147-A177-3AD203B41FA5}">
                      <a16:colId xmlns:a16="http://schemas.microsoft.com/office/drawing/2014/main" val="950982051"/>
                    </a:ext>
                  </a:extLst>
                </a:gridCol>
              </a:tblGrid>
              <a:tr h="569426">
                <a:tc>
                  <a:txBody>
                    <a:bodyPr/>
                    <a:lstStyle/>
                    <a:p>
                      <a:r>
                        <a:rPr lang="en-US" sz="2800" dirty="0"/>
                        <a:t>Measure</a:t>
                      </a:r>
                    </a:p>
                  </a:txBody>
                  <a:tcPr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577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92897"/>
                  </a:ext>
                </a:extLst>
              </a:tr>
              <a:tr h="569426">
                <a:tc>
                  <a:txBody>
                    <a:bodyPr/>
                    <a:lstStyle/>
                    <a:p>
                      <a:r>
                        <a:rPr lang="en-US" sz="2800" dirty="0"/>
                        <a:t>Sex, Female/Male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18/8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928193"/>
                  </a:ext>
                </a:extLst>
              </a:tr>
              <a:tr h="569426">
                <a:tc>
                  <a:txBody>
                    <a:bodyPr/>
                    <a:lstStyle/>
                    <a:p>
                      <a:r>
                        <a:rPr lang="en-US" sz="2800" dirty="0"/>
                        <a:t>Age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32.7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±6.18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73060"/>
                  </a:ext>
                </a:extLst>
              </a:tr>
              <a:tr h="569426">
                <a:tc>
                  <a:txBody>
                    <a:bodyPr/>
                    <a:lstStyle/>
                    <a:p>
                      <a:r>
                        <a:rPr lang="en-US" sz="2800" dirty="0"/>
                        <a:t>Intelligence Quotient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107.5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±19.1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180160"/>
                  </a:ext>
                </a:extLst>
              </a:tr>
              <a:tr h="569426">
                <a:tc>
                  <a:txBody>
                    <a:bodyPr/>
                    <a:lstStyle/>
                    <a:p>
                      <a:r>
                        <a:rPr lang="en-US" sz="2800" dirty="0"/>
                        <a:t>Education,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994868"/>
                  </a:ext>
                </a:extLst>
              </a:tr>
              <a:tr h="569426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 (3.8)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032968"/>
                  </a:ext>
                </a:extLst>
              </a:tr>
              <a:tr h="569426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College/University Graduate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 (38.5)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910086"/>
                  </a:ext>
                </a:extLst>
              </a:tr>
              <a:tr h="569426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Master’s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 (53.8)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858305"/>
                  </a:ext>
                </a:extLst>
              </a:tr>
              <a:tr h="569426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PhD or Equivalent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 (3.8)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354556"/>
                  </a:ext>
                </a:extLst>
              </a:tr>
            </a:tbl>
          </a:graphicData>
        </a:graphic>
      </p:graphicFrame>
      <p:sp>
        <p:nvSpPr>
          <p:cNvPr id="86" name="Rectangle 35">
            <a:extLst>
              <a:ext uri="{FF2B5EF4-FFF2-40B4-BE49-F238E27FC236}">
                <a16:creationId xmlns:a16="http://schemas.microsoft.com/office/drawing/2014/main" id="{127E0834-233C-D346-B28C-E907148FE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79" y="24811149"/>
            <a:ext cx="9753600" cy="7497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59991" tIns="359991" rIns="359991" bIns="35999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altLang="zh-CN" sz="40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Urinary-free cortisol concentrations quantified via Enzyme-Linked Immunosorbent Assay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of depression and anxiety assessed using the depression, anxiety, and stress subscale (DASS)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Relational Memory assessed using a spatial reconstruction task</a:t>
            </a:r>
            <a:endParaRPr lang="en-GB" altLang="zh-CN" sz="4000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98934E9E-F8E7-094A-9C85-3E0D3AFB9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973028"/>
              </p:ext>
            </p:extLst>
          </p:nvPr>
        </p:nvGraphicFramePr>
        <p:xfrm>
          <a:off x="20440143" y="13835447"/>
          <a:ext cx="8723518" cy="521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DE307E17-C7BD-CC47-BB46-77096E7DE6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886711"/>
              </p:ext>
            </p:extLst>
          </p:nvPr>
        </p:nvGraphicFramePr>
        <p:xfrm>
          <a:off x="11719557" y="13835446"/>
          <a:ext cx="8345283" cy="521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7743C94-4721-5E43-9E70-87B3A8EF57B2}"/>
              </a:ext>
            </a:extLst>
          </p:cNvPr>
          <p:cNvCxnSpPr>
            <a:cxnSpLocks/>
          </p:cNvCxnSpPr>
          <p:nvPr/>
        </p:nvCxnSpPr>
        <p:spPr>
          <a:xfrm>
            <a:off x="22964753" y="14841372"/>
            <a:ext cx="3434684" cy="0"/>
          </a:xfrm>
          <a:prstGeom prst="line">
            <a:avLst/>
          </a:prstGeom>
          <a:ln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30C8DE7-D320-0346-AE4B-FEA09EA97C55}"/>
              </a:ext>
            </a:extLst>
          </p:cNvPr>
          <p:cNvSpPr txBox="1"/>
          <p:nvPr/>
        </p:nvSpPr>
        <p:spPr>
          <a:xfrm>
            <a:off x="24682755" y="14401800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      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B12D3C8-B308-5843-8177-9597E21A63BF}"/>
              </a:ext>
            </a:extLst>
          </p:cNvPr>
          <p:cNvCxnSpPr>
            <a:cxnSpLocks/>
          </p:cNvCxnSpPr>
          <p:nvPr/>
        </p:nvCxnSpPr>
        <p:spPr>
          <a:xfrm>
            <a:off x="14010632" y="14787882"/>
            <a:ext cx="3591568" cy="0"/>
          </a:xfrm>
          <a:prstGeom prst="line">
            <a:avLst/>
          </a:prstGeom>
          <a:ln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D8C8F9B7-79A5-0242-B01E-1A6020C4CA41}"/>
              </a:ext>
            </a:extLst>
          </p:cNvPr>
          <p:cNvSpPr txBox="1"/>
          <p:nvPr/>
        </p:nvSpPr>
        <p:spPr>
          <a:xfrm>
            <a:off x="15621000" y="13868400"/>
            <a:ext cx="300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+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83FC382C-CB61-B84C-AE9A-11AE489D26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21"/>
          <a:stretch/>
        </p:blipFill>
        <p:spPr>
          <a:xfrm>
            <a:off x="12544899" y="28764946"/>
            <a:ext cx="9065591" cy="3475048"/>
          </a:xfrm>
          <a:prstGeom prst="rect">
            <a:avLst/>
          </a:prstGeom>
        </p:spPr>
      </p:pic>
      <p:sp>
        <p:nvSpPr>
          <p:cNvPr id="96" name="Rectangle 34">
            <a:extLst>
              <a:ext uri="{FF2B5EF4-FFF2-40B4-BE49-F238E27FC236}">
                <a16:creationId xmlns:a16="http://schemas.microsoft.com/office/drawing/2014/main" id="{58A6EAB1-88F4-BD40-9493-A135824B9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1668" y="4951411"/>
            <a:ext cx="13128280" cy="7275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59991" tIns="359991" rIns="359991" bIns="35999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Cortisol Results</a:t>
            </a:r>
          </a:p>
        </p:txBody>
      </p:sp>
      <p:graphicFrame>
        <p:nvGraphicFramePr>
          <p:cNvPr id="97" name="Chart 96">
            <a:extLst>
              <a:ext uri="{FF2B5EF4-FFF2-40B4-BE49-F238E27FC236}">
                <a16:creationId xmlns:a16="http://schemas.microsoft.com/office/drawing/2014/main" id="{B39B627E-B826-4240-9351-FA4F467777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98261"/>
              </p:ext>
            </p:extLst>
          </p:nvPr>
        </p:nvGraphicFramePr>
        <p:xfrm>
          <a:off x="32080199" y="6144355"/>
          <a:ext cx="10231585" cy="608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8" name="Rectangle 34">
            <a:extLst>
              <a:ext uri="{FF2B5EF4-FFF2-40B4-BE49-F238E27FC236}">
                <a16:creationId xmlns:a16="http://schemas.microsoft.com/office/drawing/2014/main" id="{5F56B1CE-9A5F-3E49-8A3E-B73989CF0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1668" y="12640708"/>
            <a:ext cx="13128280" cy="69912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59991" tIns="359991" rIns="359991" bIns="35999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 Results</a:t>
            </a:r>
          </a:p>
        </p:txBody>
      </p:sp>
      <p:graphicFrame>
        <p:nvGraphicFramePr>
          <p:cNvPr id="100" name="Chart 99">
            <a:extLst>
              <a:ext uri="{FF2B5EF4-FFF2-40B4-BE49-F238E27FC236}">
                <a16:creationId xmlns:a16="http://schemas.microsoft.com/office/drawing/2014/main" id="{CB77D7BD-1129-9A4A-A3B0-72EFC2F92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847090"/>
              </p:ext>
            </p:extLst>
          </p:nvPr>
        </p:nvGraphicFramePr>
        <p:xfrm>
          <a:off x="31449407" y="14005395"/>
          <a:ext cx="10608624" cy="567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B21BD3F-3C40-7749-90B7-CA699318F27D}"/>
              </a:ext>
            </a:extLst>
          </p:cNvPr>
          <p:cNvSpPr txBox="1"/>
          <p:nvPr/>
        </p:nvSpPr>
        <p:spPr>
          <a:xfrm>
            <a:off x="33017479" y="14599638"/>
            <a:ext cx="1803699" cy="540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Depression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9A9F76F-9E05-364D-9EA7-9DCB31632CFA}"/>
              </a:ext>
            </a:extLst>
          </p:cNvPr>
          <p:cNvSpPr txBox="1"/>
          <p:nvPr/>
        </p:nvSpPr>
        <p:spPr>
          <a:xfrm>
            <a:off x="36240597" y="14605030"/>
            <a:ext cx="1234633" cy="540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Anxiety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22FAD8C-6895-E94B-967E-9A3783956124}"/>
              </a:ext>
            </a:extLst>
          </p:cNvPr>
          <p:cNvSpPr txBox="1"/>
          <p:nvPr/>
        </p:nvSpPr>
        <p:spPr>
          <a:xfrm>
            <a:off x="39871148" y="14605030"/>
            <a:ext cx="1093569" cy="540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Stress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F0A01909-5FB3-FB42-8AB7-97DA0692D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47" y="31431435"/>
            <a:ext cx="5054671" cy="87736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AD06C4A4-6784-3D4C-B7B8-28E560E9BBB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0795" y="29004537"/>
            <a:ext cx="1875457" cy="17315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1166AE-3599-C843-A66D-2DDD96636CD9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09" y="6144355"/>
            <a:ext cx="17499691" cy="55017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75DEA-E41D-B948-8158-6FB85AD3D93E}"/>
              </a:ext>
            </a:extLst>
          </p:cNvPr>
          <p:cNvSpPr/>
          <p:nvPr/>
        </p:nvSpPr>
        <p:spPr>
          <a:xfrm>
            <a:off x="19050000" y="26136600"/>
            <a:ext cx="3733800" cy="2362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Object Location Binding </a:t>
            </a:r>
            <a:r>
              <a:rPr lang="en-US" sz="2500" dirty="0"/>
              <a:t>Assesses the average number of objects correctly placed within a radius surrounding the original location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87FAD1-715A-4443-8A92-E35410B483C0}"/>
              </a:ext>
            </a:extLst>
          </p:cNvPr>
          <p:cNvSpPr/>
          <p:nvPr/>
        </p:nvSpPr>
        <p:spPr>
          <a:xfrm>
            <a:off x="11420849" y="26155764"/>
            <a:ext cx="3733800" cy="2362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Misplacement</a:t>
            </a:r>
          </a:p>
          <a:p>
            <a:pPr algn="ctr"/>
            <a:r>
              <a:rPr lang="en-US" sz="2500" dirty="0"/>
              <a:t>Assesses the average pixel distance that an object is placed from its original location</a:t>
            </a:r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FCA3903F-5B1E-9E43-B8AF-CD7CBBCF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5380" y="20028560"/>
            <a:ext cx="9419683" cy="122567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59991" tIns="359991" rIns="359991" bIns="35999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altLang="zh-CN" sz="4000" b="1" dirty="0">
                <a:solidFill>
                  <a:srgbClr val="ED6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zh-CN" sz="2500" dirty="0">
                <a:solidFill>
                  <a:srgbClr val="DE6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en-US" sz="2500" dirty="0">
                <a:solidFill>
                  <a:srgbClr val="DE6225"/>
                </a:solidFill>
                <a:sym typeface="Symbol" pitchFamily="2" charset="2"/>
              </a:rPr>
              <a:t> standard deviations for misplacement, object location binding, UFC, and DASS scores. </a:t>
            </a:r>
            <a:endParaRPr lang="en-GB" altLang="zh-CN" sz="2500" dirty="0">
              <a:solidFill>
                <a:srgbClr val="DE62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35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zh-CN" sz="4000" b="1" dirty="0">
              <a:solidFill>
                <a:srgbClr val="ED6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B8580A-AF8E-9A49-A196-5E1D03E2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252925"/>
              </p:ext>
            </p:extLst>
          </p:nvPr>
        </p:nvGraphicFramePr>
        <p:xfrm>
          <a:off x="23774400" y="22430405"/>
          <a:ext cx="8305799" cy="9339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41440933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6854349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834258283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293522276"/>
                    </a:ext>
                  </a:extLst>
                </a:gridCol>
              </a:tblGrid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Pre-Test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Post-Test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P-value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090208"/>
                  </a:ext>
                </a:extLst>
              </a:tr>
              <a:tr h="564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 dirty="0">
                          <a:effectLst/>
                        </a:rPr>
                        <a:t>Treatment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136545"/>
                  </a:ext>
                </a:extLst>
              </a:tr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Misplacement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193.9</a:t>
                      </a:r>
                      <a:r>
                        <a:rPr lang="en-US" sz="2500" dirty="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 dirty="0">
                          <a:effectLst/>
                        </a:rPr>
                        <a:t>73.2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162.1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54.2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0.0033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244653"/>
                  </a:ext>
                </a:extLst>
              </a:tr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Object-Location Binding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2.95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0.72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3.25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0.49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0.061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596920"/>
                  </a:ext>
                </a:extLst>
              </a:tr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Urinary-Free Cortisol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60.7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33.7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71.8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49.5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0.241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9142491"/>
                  </a:ext>
                </a:extLst>
              </a:tr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Depression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2.81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4.63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2.92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6.32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0.509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857372"/>
                  </a:ext>
                </a:extLst>
              </a:tr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Anxiety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2.58</a:t>
                      </a:r>
                      <a:r>
                        <a:rPr lang="en-US" sz="2500" dirty="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 dirty="0">
                          <a:effectLst/>
                        </a:rPr>
                        <a:t>4.52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1.87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2.97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0.566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849665"/>
                  </a:ext>
                </a:extLst>
              </a:tr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Stress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6.73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6.86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5.13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6.77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0.089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491018"/>
                  </a:ext>
                </a:extLst>
              </a:tr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u="sng" dirty="0">
                          <a:effectLst/>
                        </a:rPr>
                        <a:t>Control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87005"/>
                  </a:ext>
                </a:extLst>
              </a:tr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Misplacement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178.1</a:t>
                      </a:r>
                      <a:r>
                        <a:rPr lang="en-US" sz="2500" dirty="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 dirty="0">
                          <a:effectLst/>
                        </a:rPr>
                        <a:t>76.0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181.6</a:t>
                      </a:r>
                      <a:r>
                        <a:rPr lang="en-US" sz="2500" dirty="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 dirty="0">
                          <a:effectLst/>
                        </a:rPr>
                        <a:t>83.3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0.755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6622193"/>
                  </a:ext>
                </a:extLst>
              </a:tr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Object-Location Binding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3.07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0.78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3.03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0.73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0.640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328473"/>
                  </a:ext>
                </a:extLst>
              </a:tr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Urinary-Free Cortisol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55.0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18.1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55.8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32.4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0.649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354688"/>
                  </a:ext>
                </a:extLst>
              </a:tr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Depression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1.88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2.56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2.12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4.24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0.582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4330061"/>
                  </a:ext>
                </a:extLst>
              </a:tr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Anxiety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1.60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2.35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1.60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2.24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0.942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464744"/>
                  </a:ext>
                </a:extLst>
              </a:tr>
              <a:tr h="626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Stress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5.24</a:t>
                      </a:r>
                      <a:r>
                        <a:rPr lang="en-US" sz="2500" dirty="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 dirty="0">
                          <a:effectLst/>
                        </a:rPr>
                        <a:t>4.92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4.84</a:t>
                      </a:r>
                      <a:r>
                        <a:rPr lang="en-US" sz="25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2500">
                          <a:effectLst/>
                        </a:rPr>
                        <a:t>5.29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0.562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20081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B5BDFD-202F-894B-8C7C-9BF69911D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629489"/>
              </p:ext>
            </p:extLst>
          </p:nvPr>
        </p:nvGraphicFramePr>
        <p:xfrm>
          <a:off x="1592083" y="29177208"/>
          <a:ext cx="8162844" cy="290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717">
                  <a:extLst>
                    <a:ext uri="{9D8B030D-6E8A-4147-A177-3AD203B41FA5}">
                      <a16:colId xmlns:a16="http://schemas.microsoft.com/office/drawing/2014/main" val="1529748514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64881089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47483629"/>
                    </a:ext>
                  </a:extLst>
                </a:gridCol>
                <a:gridCol w="1449127">
                  <a:extLst>
                    <a:ext uri="{9D8B030D-6E8A-4147-A177-3AD203B41FA5}">
                      <a16:colId xmlns:a16="http://schemas.microsoft.com/office/drawing/2014/main" val="1753117416"/>
                    </a:ext>
                  </a:extLst>
                </a:gridCol>
              </a:tblGrid>
              <a:tr h="48383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Depression</a:t>
                      </a:r>
                    </a:p>
                  </a:txBody>
                  <a:tcPr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Anxiety</a:t>
                      </a:r>
                    </a:p>
                  </a:txBody>
                  <a:tcPr>
                    <a:solidFill>
                      <a:srgbClr val="5771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Stress</a:t>
                      </a:r>
                    </a:p>
                  </a:txBody>
                  <a:tcPr>
                    <a:solidFill>
                      <a:srgbClr val="577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396658"/>
                  </a:ext>
                </a:extLst>
              </a:tr>
              <a:tr h="483832">
                <a:tc>
                  <a:txBody>
                    <a:bodyPr/>
                    <a:lstStyle/>
                    <a:p>
                      <a:r>
                        <a:rPr lang="en-US" sz="25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0-9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0-7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0-14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330641"/>
                  </a:ext>
                </a:extLst>
              </a:tr>
              <a:tr h="483832">
                <a:tc>
                  <a:txBody>
                    <a:bodyPr/>
                    <a:lstStyle/>
                    <a:p>
                      <a:r>
                        <a:rPr lang="en-US" sz="2500" dirty="0"/>
                        <a:t>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10-13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15-18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644455"/>
                  </a:ext>
                </a:extLst>
              </a:tr>
              <a:tr h="483832">
                <a:tc>
                  <a:txBody>
                    <a:bodyPr/>
                    <a:lstStyle/>
                    <a:p>
                      <a:r>
                        <a:rPr lang="en-US" sz="25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14-20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19-25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291177"/>
                  </a:ext>
                </a:extLst>
              </a:tr>
              <a:tr h="483832">
                <a:tc>
                  <a:txBody>
                    <a:bodyPr/>
                    <a:lstStyle/>
                    <a:p>
                      <a:r>
                        <a:rPr lang="en-US" sz="2500" dirty="0"/>
                        <a:t>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21-27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26-33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699822"/>
                  </a:ext>
                </a:extLst>
              </a:tr>
              <a:tr h="483832">
                <a:tc>
                  <a:txBody>
                    <a:bodyPr/>
                    <a:lstStyle/>
                    <a:p>
                      <a:r>
                        <a:rPr lang="en-US" sz="2500" dirty="0"/>
                        <a:t>Extremely 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28+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997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B5A616-1F4B-B147-B086-B3A64D322E71}"/>
              </a:ext>
            </a:extLst>
          </p:cNvPr>
          <p:cNvSpPr txBox="1"/>
          <p:nvPr/>
        </p:nvSpPr>
        <p:spPr>
          <a:xfrm>
            <a:off x="37304156" y="2195028"/>
            <a:ext cx="6415970" cy="141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500" b="1" dirty="0">
                <a:solidFill>
                  <a:srgbClr val="5771A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Contact Information:</a:t>
            </a:r>
          </a:p>
          <a:p>
            <a:pPr algn="ctr">
              <a:lnSpc>
                <a:spcPct val="130000"/>
              </a:lnSpc>
            </a:pPr>
            <a:r>
              <a:rPr lang="en-US" sz="3500" b="1" dirty="0">
                <a:solidFill>
                  <a:srgbClr val="5771A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cannava2@Illinois.edu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27CF2-7DD2-DB48-8200-339D050A9F8B}"/>
              </a:ext>
            </a:extLst>
          </p:cNvPr>
          <p:cNvSpPr txBox="1"/>
          <p:nvPr/>
        </p:nvSpPr>
        <p:spPr>
          <a:xfrm>
            <a:off x="18232143" y="7668514"/>
            <a:ext cx="7903861" cy="3041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Each visit participants completed: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Spatial reconstruction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24-hour urine collection during the week prior to the visit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DASS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C6B7F-7BED-B843-90ED-955A6EE7E8B3}"/>
              </a:ext>
            </a:extLst>
          </p:cNvPr>
          <p:cNvSpPr txBox="1"/>
          <p:nvPr/>
        </p:nvSpPr>
        <p:spPr>
          <a:xfrm>
            <a:off x="11420849" y="19019549"/>
            <a:ext cx="4199745" cy="54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500" dirty="0">
                <a:latin typeface="Arial" panose="020B0604020202020204" pitchFamily="34" charset="0"/>
                <a:ea typeface="微软雅黑" panose="020B0503020204020204" pitchFamily="34" charset="-122"/>
              </a:rPr>
              <a:t>+</a:t>
            </a:r>
            <a:r>
              <a:rPr lang="en-US" sz="2500" i="1" dirty="0">
                <a:latin typeface="Arial" panose="020B0604020202020204" pitchFamily="34" charset="0"/>
                <a:ea typeface="微软雅黑" panose="020B0503020204020204" pitchFamily="34" charset="-122"/>
              </a:rPr>
              <a:t>p</a:t>
            </a:r>
            <a:r>
              <a:rPr lang="en-US" sz="2500" dirty="0">
                <a:latin typeface="Arial" panose="020B0604020202020204" pitchFamily="34" charset="0"/>
                <a:ea typeface="微软雅黑" panose="020B0503020204020204" pitchFamily="34" charset="-122"/>
              </a:rPr>
              <a:t>&lt;0.065, *</a:t>
            </a:r>
            <a:r>
              <a:rPr lang="en-US" sz="2500" i="1" dirty="0">
                <a:latin typeface="Arial" panose="020B0604020202020204" pitchFamily="34" charset="0"/>
                <a:ea typeface="微软雅黑" panose="020B0503020204020204" pitchFamily="34" charset="-122"/>
              </a:rPr>
              <a:t>p</a:t>
            </a:r>
            <a:r>
              <a:rPr lang="en-US" sz="2500" dirty="0">
                <a:latin typeface="Arial" panose="020B0604020202020204" pitchFamily="34" charset="0"/>
                <a:ea typeface="微软雅黑" panose="020B0503020204020204" pitchFamily="34" charset="-122"/>
              </a:rPr>
              <a:t>&lt;0.05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696AFC-12DB-0D42-B1A0-0D6049106E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240597" y="29381452"/>
            <a:ext cx="3738332" cy="977718"/>
          </a:xfrm>
          <a:prstGeom prst="rect">
            <a:avLst/>
          </a:prstGeom>
        </p:spPr>
      </p:pic>
      <p:pic>
        <p:nvPicPr>
          <p:cNvPr id="15" name="CNS Audio">
            <a:hlinkClick r:id="" action="ppaction://media"/>
            <a:extLst>
              <a:ext uri="{FF2B5EF4-FFF2-40B4-BE49-F238E27FC236}">
                <a16:creationId xmlns:a16="http://schemas.microsoft.com/office/drawing/2014/main" id="{95C2FCD0-282C-C844-BE12-1EE053BA75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1539200" y="1605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7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538ff426b71e7</Template>
  <TotalTime>17266</TotalTime>
  <Words>678</Words>
  <Application>Microsoft Macintosh PowerPoint</Application>
  <PresentationFormat>Custom</PresentationFormat>
  <Paragraphs>205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微软雅黑</vt:lpstr>
      <vt:lpstr>ＭＳ Ｐゴシック</vt:lpstr>
      <vt:lpstr>Arial</vt:lpstr>
      <vt:lpstr>Arial Black</vt:lpstr>
      <vt:lpstr>Arial Rounded MT Bold</vt:lpstr>
      <vt:lpstr>Calibri</vt:lpstr>
      <vt:lpstr>Symbol</vt:lpstr>
      <vt:lpstr>Times New Roman</vt:lpstr>
      <vt:lpstr>Wingdings 2</vt:lpstr>
      <vt:lpstr>幼圆</vt:lpstr>
      <vt:lpstr>A000120140530A89PPBG</vt:lpstr>
      <vt:lpstr>PowerPoint Presentation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</dc:creator>
  <cp:lastModifiedBy>Microsoft Office User</cp:lastModifiedBy>
  <cp:revision>317</cp:revision>
  <cp:lastPrinted>2020-05-01T15:23:03Z</cp:lastPrinted>
  <dcterms:created xsi:type="dcterms:W3CDTF">2012-02-29T21:42:31Z</dcterms:created>
  <dcterms:modified xsi:type="dcterms:W3CDTF">2020-05-01T17:14:45Z</dcterms:modified>
  <cp:contentStatus/>
</cp:coreProperties>
</file>