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7432000" cy="30175200"/>
  <p:notesSz cx="7010400" cy="9296400"/>
  <p:defaultTextStyle>
    <a:defPPr>
      <a:defRPr lang="en-US"/>
    </a:defPPr>
    <a:lvl1pPr marL="0" algn="l" defTabSz="3134911" rtl="0" eaLnBrk="1" latinLnBrk="0" hangingPunct="1">
      <a:defRPr sz="6186" kern="1200">
        <a:solidFill>
          <a:schemeClr val="tx1"/>
        </a:solidFill>
        <a:latin typeface="+mn-lt"/>
        <a:ea typeface="+mn-ea"/>
        <a:cs typeface="+mn-cs"/>
      </a:defRPr>
    </a:lvl1pPr>
    <a:lvl2pPr marL="1567455" algn="l" defTabSz="3134911" rtl="0" eaLnBrk="1" latinLnBrk="0" hangingPunct="1">
      <a:defRPr sz="6186" kern="1200">
        <a:solidFill>
          <a:schemeClr val="tx1"/>
        </a:solidFill>
        <a:latin typeface="+mn-lt"/>
        <a:ea typeface="+mn-ea"/>
        <a:cs typeface="+mn-cs"/>
      </a:defRPr>
    </a:lvl2pPr>
    <a:lvl3pPr marL="3134911" algn="l" defTabSz="3134911" rtl="0" eaLnBrk="1" latinLnBrk="0" hangingPunct="1">
      <a:defRPr sz="6186" kern="1200">
        <a:solidFill>
          <a:schemeClr val="tx1"/>
        </a:solidFill>
        <a:latin typeface="+mn-lt"/>
        <a:ea typeface="+mn-ea"/>
        <a:cs typeface="+mn-cs"/>
      </a:defRPr>
    </a:lvl3pPr>
    <a:lvl4pPr marL="4702366" algn="l" defTabSz="3134911" rtl="0" eaLnBrk="1" latinLnBrk="0" hangingPunct="1">
      <a:defRPr sz="6186" kern="1200">
        <a:solidFill>
          <a:schemeClr val="tx1"/>
        </a:solidFill>
        <a:latin typeface="+mn-lt"/>
        <a:ea typeface="+mn-ea"/>
        <a:cs typeface="+mn-cs"/>
      </a:defRPr>
    </a:lvl4pPr>
    <a:lvl5pPr marL="6269821" algn="l" defTabSz="3134911" rtl="0" eaLnBrk="1" latinLnBrk="0" hangingPunct="1">
      <a:defRPr sz="6186" kern="1200">
        <a:solidFill>
          <a:schemeClr val="tx1"/>
        </a:solidFill>
        <a:latin typeface="+mn-lt"/>
        <a:ea typeface="+mn-ea"/>
        <a:cs typeface="+mn-cs"/>
      </a:defRPr>
    </a:lvl5pPr>
    <a:lvl6pPr marL="7837277" algn="l" defTabSz="3134911" rtl="0" eaLnBrk="1" latinLnBrk="0" hangingPunct="1">
      <a:defRPr sz="6186" kern="1200">
        <a:solidFill>
          <a:schemeClr val="tx1"/>
        </a:solidFill>
        <a:latin typeface="+mn-lt"/>
        <a:ea typeface="+mn-ea"/>
        <a:cs typeface="+mn-cs"/>
      </a:defRPr>
    </a:lvl6pPr>
    <a:lvl7pPr marL="9404732" algn="l" defTabSz="3134911" rtl="0" eaLnBrk="1" latinLnBrk="0" hangingPunct="1">
      <a:defRPr sz="6186" kern="1200">
        <a:solidFill>
          <a:schemeClr val="tx1"/>
        </a:solidFill>
        <a:latin typeface="+mn-lt"/>
        <a:ea typeface="+mn-ea"/>
        <a:cs typeface="+mn-cs"/>
      </a:defRPr>
    </a:lvl7pPr>
    <a:lvl8pPr marL="10972187" algn="l" defTabSz="3134911" rtl="0" eaLnBrk="1" latinLnBrk="0" hangingPunct="1">
      <a:defRPr sz="6186" kern="1200">
        <a:solidFill>
          <a:schemeClr val="tx1"/>
        </a:solidFill>
        <a:latin typeface="+mn-lt"/>
        <a:ea typeface="+mn-ea"/>
        <a:cs typeface="+mn-cs"/>
      </a:defRPr>
    </a:lvl8pPr>
    <a:lvl9pPr marL="12539643" algn="l" defTabSz="3134911" rtl="0" eaLnBrk="1" latinLnBrk="0" hangingPunct="1">
      <a:defRPr sz="61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04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ny Foxe" initials="JF" lastIdx="3" clrIdx="0">
    <p:extLst/>
  </p:cmAuthor>
  <p:cmAuthor id="2" name="Sophie" initials="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758"/>
    <a:srgbClr val="89075E"/>
    <a:srgbClr val="D5B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7" autoAdjust="0"/>
    <p:restoredTop sz="94660"/>
  </p:normalViewPr>
  <p:slideViewPr>
    <p:cSldViewPr>
      <p:cViewPr>
        <p:scale>
          <a:sx n="40" d="100"/>
          <a:sy n="40" d="100"/>
        </p:scale>
        <p:origin x="1914" y="900"/>
      </p:cViewPr>
      <p:guideLst>
        <p:guide orient="horz" pos="9504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373876"/>
            <a:ext cx="23317200" cy="6468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7099280"/>
            <a:ext cx="19202400" cy="7711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8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7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59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46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3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1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0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9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75" y="7571743"/>
            <a:ext cx="20674014" cy="1613465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5821" y="7571743"/>
            <a:ext cx="61574361" cy="1613465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9390363"/>
            <a:ext cx="23317200" cy="5993130"/>
          </a:xfrm>
        </p:spPr>
        <p:txBody>
          <a:bodyPr anchor="t"/>
          <a:lstStyle>
            <a:lvl1pPr algn="l">
              <a:defRPr sz="1738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2789544"/>
            <a:ext cx="23317200" cy="6600821"/>
          </a:xfrm>
        </p:spPr>
        <p:txBody>
          <a:bodyPr anchor="b"/>
          <a:lstStyle>
            <a:lvl1pPr marL="0" indent="0">
              <a:buNone/>
              <a:defRPr sz="8689">
                <a:solidFill>
                  <a:schemeClr val="tx1">
                    <a:tint val="75000"/>
                  </a:schemeClr>
                </a:solidFill>
              </a:defRPr>
            </a:lvl1pPr>
            <a:lvl2pPr marL="1986584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2pPr>
            <a:lvl3pPr marL="3973166" indent="0">
              <a:buNone/>
              <a:defRPr sz="6991">
                <a:solidFill>
                  <a:schemeClr val="tx1">
                    <a:tint val="75000"/>
                  </a:schemeClr>
                </a:solidFill>
              </a:defRPr>
            </a:lvl3pPr>
            <a:lvl4pPr marL="5959750" indent="0">
              <a:buNone/>
              <a:defRPr sz="6044">
                <a:solidFill>
                  <a:schemeClr val="tx1">
                    <a:tint val="75000"/>
                  </a:schemeClr>
                </a:solidFill>
              </a:defRPr>
            </a:lvl4pPr>
            <a:lvl5pPr marL="7946332" indent="0">
              <a:buNone/>
              <a:defRPr sz="6044">
                <a:solidFill>
                  <a:schemeClr val="tx1">
                    <a:tint val="75000"/>
                  </a:schemeClr>
                </a:solidFill>
              </a:defRPr>
            </a:lvl5pPr>
            <a:lvl6pPr marL="9932915" indent="0">
              <a:buNone/>
              <a:defRPr sz="6044">
                <a:solidFill>
                  <a:schemeClr val="tx1">
                    <a:tint val="75000"/>
                  </a:schemeClr>
                </a:solidFill>
              </a:defRPr>
            </a:lvl6pPr>
            <a:lvl7pPr marL="11919498" indent="0">
              <a:buNone/>
              <a:defRPr sz="6044">
                <a:solidFill>
                  <a:schemeClr val="tx1">
                    <a:tint val="75000"/>
                  </a:schemeClr>
                </a:solidFill>
              </a:defRPr>
            </a:lvl7pPr>
            <a:lvl8pPr marL="13906082" indent="0">
              <a:buNone/>
              <a:defRPr sz="6044">
                <a:solidFill>
                  <a:schemeClr val="tx1">
                    <a:tint val="75000"/>
                  </a:schemeClr>
                </a:solidFill>
              </a:defRPr>
            </a:lvl8pPr>
            <a:lvl9pPr marL="15892664" indent="0">
              <a:buNone/>
              <a:defRPr sz="60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5814" y="44124249"/>
            <a:ext cx="41124186" cy="124794011"/>
          </a:xfrm>
        </p:spPr>
        <p:txBody>
          <a:bodyPr/>
          <a:lstStyle>
            <a:lvl1pPr>
              <a:defRPr sz="12185"/>
            </a:lvl1pPr>
            <a:lvl2pPr>
              <a:defRPr sz="10390"/>
            </a:lvl2pPr>
            <a:lvl3pPr>
              <a:defRPr sz="8689"/>
            </a:lvl3pPr>
            <a:lvl4pPr>
              <a:defRPr sz="7840"/>
            </a:lvl4pPr>
            <a:lvl5pPr>
              <a:defRPr sz="7840"/>
            </a:lvl5pPr>
            <a:lvl6pPr>
              <a:defRPr sz="7840"/>
            </a:lvl6pPr>
            <a:lvl7pPr>
              <a:defRPr sz="7840"/>
            </a:lvl7pPr>
            <a:lvl8pPr>
              <a:defRPr sz="7840"/>
            </a:lvl8pPr>
            <a:lvl9pPr>
              <a:defRPr sz="78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212" y="44124249"/>
            <a:ext cx="41124189" cy="124794011"/>
          </a:xfrm>
        </p:spPr>
        <p:txBody>
          <a:bodyPr/>
          <a:lstStyle>
            <a:lvl1pPr>
              <a:defRPr sz="12185"/>
            </a:lvl1pPr>
            <a:lvl2pPr>
              <a:defRPr sz="10390"/>
            </a:lvl2pPr>
            <a:lvl3pPr>
              <a:defRPr sz="8689"/>
            </a:lvl3pPr>
            <a:lvl4pPr>
              <a:defRPr sz="7840"/>
            </a:lvl4pPr>
            <a:lvl5pPr>
              <a:defRPr sz="7840"/>
            </a:lvl5pPr>
            <a:lvl6pPr>
              <a:defRPr sz="7840"/>
            </a:lvl6pPr>
            <a:lvl7pPr>
              <a:defRPr sz="7840"/>
            </a:lvl7pPr>
            <a:lvl8pPr>
              <a:defRPr sz="7840"/>
            </a:lvl8pPr>
            <a:lvl9pPr>
              <a:defRPr sz="78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8408"/>
            <a:ext cx="24688800" cy="502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6754501"/>
            <a:ext cx="12120564" cy="2814952"/>
          </a:xfrm>
        </p:spPr>
        <p:txBody>
          <a:bodyPr anchor="b"/>
          <a:lstStyle>
            <a:lvl1pPr marL="0" indent="0">
              <a:buNone/>
              <a:defRPr sz="10390" b="1"/>
            </a:lvl1pPr>
            <a:lvl2pPr marL="1986584" indent="0">
              <a:buNone/>
              <a:defRPr sz="8689" b="1"/>
            </a:lvl2pPr>
            <a:lvl3pPr marL="3973166" indent="0">
              <a:buNone/>
              <a:defRPr sz="7840" b="1"/>
            </a:lvl3pPr>
            <a:lvl4pPr marL="5959750" indent="0">
              <a:buNone/>
              <a:defRPr sz="6991" b="1"/>
            </a:lvl4pPr>
            <a:lvl5pPr marL="7946332" indent="0">
              <a:buNone/>
              <a:defRPr sz="6991" b="1"/>
            </a:lvl5pPr>
            <a:lvl6pPr marL="9932915" indent="0">
              <a:buNone/>
              <a:defRPr sz="6991" b="1"/>
            </a:lvl6pPr>
            <a:lvl7pPr marL="11919498" indent="0">
              <a:buNone/>
              <a:defRPr sz="6991" b="1"/>
            </a:lvl7pPr>
            <a:lvl8pPr marL="13906082" indent="0">
              <a:buNone/>
              <a:defRPr sz="6991" b="1"/>
            </a:lvl8pPr>
            <a:lvl9pPr marL="15892664" indent="0">
              <a:buNone/>
              <a:defRPr sz="699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9569453"/>
            <a:ext cx="12120564" cy="17385668"/>
          </a:xfrm>
        </p:spPr>
        <p:txBody>
          <a:bodyPr/>
          <a:lstStyle>
            <a:lvl1pPr>
              <a:defRPr sz="10390"/>
            </a:lvl1pPr>
            <a:lvl2pPr>
              <a:defRPr sz="8689"/>
            </a:lvl2pPr>
            <a:lvl3pPr>
              <a:defRPr sz="7840"/>
            </a:lvl3pPr>
            <a:lvl4pPr>
              <a:defRPr sz="6991"/>
            </a:lvl4pPr>
            <a:lvl5pPr>
              <a:defRPr sz="6991"/>
            </a:lvl5pPr>
            <a:lvl6pPr>
              <a:defRPr sz="6991"/>
            </a:lvl6pPr>
            <a:lvl7pPr>
              <a:defRPr sz="6991"/>
            </a:lvl7pPr>
            <a:lvl8pPr>
              <a:defRPr sz="6991"/>
            </a:lvl8pPr>
            <a:lvl9pPr>
              <a:defRPr sz="69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3" y="6754501"/>
            <a:ext cx="12125325" cy="2814952"/>
          </a:xfrm>
        </p:spPr>
        <p:txBody>
          <a:bodyPr anchor="b"/>
          <a:lstStyle>
            <a:lvl1pPr marL="0" indent="0">
              <a:buNone/>
              <a:defRPr sz="10390" b="1"/>
            </a:lvl1pPr>
            <a:lvl2pPr marL="1986584" indent="0">
              <a:buNone/>
              <a:defRPr sz="8689" b="1"/>
            </a:lvl2pPr>
            <a:lvl3pPr marL="3973166" indent="0">
              <a:buNone/>
              <a:defRPr sz="7840" b="1"/>
            </a:lvl3pPr>
            <a:lvl4pPr marL="5959750" indent="0">
              <a:buNone/>
              <a:defRPr sz="6991" b="1"/>
            </a:lvl4pPr>
            <a:lvl5pPr marL="7946332" indent="0">
              <a:buNone/>
              <a:defRPr sz="6991" b="1"/>
            </a:lvl5pPr>
            <a:lvl6pPr marL="9932915" indent="0">
              <a:buNone/>
              <a:defRPr sz="6991" b="1"/>
            </a:lvl6pPr>
            <a:lvl7pPr marL="11919498" indent="0">
              <a:buNone/>
              <a:defRPr sz="6991" b="1"/>
            </a:lvl7pPr>
            <a:lvl8pPr marL="13906082" indent="0">
              <a:buNone/>
              <a:defRPr sz="6991" b="1"/>
            </a:lvl8pPr>
            <a:lvl9pPr marL="15892664" indent="0">
              <a:buNone/>
              <a:defRPr sz="699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3" y="9569453"/>
            <a:ext cx="12125325" cy="17385668"/>
          </a:xfrm>
        </p:spPr>
        <p:txBody>
          <a:bodyPr/>
          <a:lstStyle>
            <a:lvl1pPr>
              <a:defRPr sz="10390"/>
            </a:lvl1pPr>
            <a:lvl2pPr>
              <a:defRPr sz="8689"/>
            </a:lvl2pPr>
            <a:lvl3pPr>
              <a:defRPr sz="7840"/>
            </a:lvl3pPr>
            <a:lvl4pPr>
              <a:defRPr sz="6991"/>
            </a:lvl4pPr>
            <a:lvl5pPr>
              <a:defRPr sz="6991"/>
            </a:lvl5pPr>
            <a:lvl6pPr>
              <a:defRPr sz="6991"/>
            </a:lvl6pPr>
            <a:lvl7pPr>
              <a:defRPr sz="6991"/>
            </a:lvl7pPr>
            <a:lvl8pPr>
              <a:defRPr sz="6991"/>
            </a:lvl8pPr>
            <a:lvl9pPr>
              <a:defRPr sz="69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1" y="1201421"/>
            <a:ext cx="9024939" cy="5113020"/>
          </a:xfrm>
        </p:spPr>
        <p:txBody>
          <a:bodyPr anchor="b"/>
          <a:lstStyle>
            <a:lvl1pPr algn="l">
              <a:defRPr sz="86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4" y="1201425"/>
            <a:ext cx="15335250" cy="25753699"/>
          </a:xfrm>
        </p:spPr>
        <p:txBody>
          <a:bodyPr/>
          <a:lstStyle>
            <a:lvl1pPr>
              <a:defRPr sz="13886"/>
            </a:lvl1pPr>
            <a:lvl2pPr>
              <a:defRPr sz="12185"/>
            </a:lvl2pPr>
            <a:lvl3pPr>
              <a:defRPr sz="10390"/>
            </a:lvl3pPr>
            <a:lvl4pPr>
              <a:defRPr sz="8689"/>
            </a:lvl4pPr>
            <a:lvl5pPr>
              <a:defRPr sz="8689"/>
            </a:lvl5pPr>
            <a:lvl6pPr>
              <a:defRPr sz="8689"/>
            </a:lvl6pPr>
            <a:lvl7pPr>
              <a:defRPr sz="8689"/>
            </a:lvl7pPr>
            <a:lvl8pPr>
              <a:defRPr sz="8689"/>
            </a:lvl8pPr>
            <a:lvl9pPr>
              <a:defRPr sz="86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1" y="6314445"/>
            <a:ext cx="9024939" cy="20640679"/>
          </a:xfrm>
        </p:spPr>
        <p:txBody>
          <a:bodyPr/>
          <a:lstStyle>
            <a:lvl1pPr marL="0" indent="0">
              <a:buNone/>
              <a:defRPr sz="6044"/>
            </a:lvl1pPr>
            <a:lvl2pPr marL="1986584" indent="0">
              <a:buNone/>
              <a:defRPr sz="5195"/>
            </a:lvl2pPr>
            <a:lvl3pPr marL="3973166" indent="0">
              <a:buNone/>
              <a:defRPr sz="4346"/>
            </a:lvl3pPr>
            <a:lvl4pPr marL="5959750" indent="0">
              <a:buNone/>
              <a:defRPr sz="3873"/>
            </a:lvl4pPr>
            <a:lvl5pPr marL="7946332" indent="0">
              <a:buNone/>
              <a:defRPr sz="3873"/>
            </a:lvl5pPr>
            <a:lvl6pPr marL="9932915" indent="0">
              <a:buNone/>
              <a:defRPr sz="3873"/>
            </a:lvl6pPr>
            <a:lvl7pPr marL="11919498" indent="0">
              <a:buNone/>
              <a:defRPr sz="3873"/>
            </a:lvl7pPr>
            <a:lvl8pPr marL="13906082" indent="0">
              <a:buNone/>
              <a:defRPr sz="3873"/>
            </a:lvl8pPr>
            <a:lvl9pPr marL="15892664" indent="0">
              <a:buNone/>
              <a:defRPr sz="387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1122642"/>
            <a:ext cx="16459200" cy="2493649"/>
          </a:xfrm>
        </p:spPr>
        <p:txBody>
          <a:bodyPr anchor="b"/>
          <a:lstStyle>
            <a:lvl1pPr algn="l">
              <a:defRPr sz="86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2696209"/>
            <a:ext cx="16459200" cy="18105120"/>
          </a:xfrm>
        </p:spPr>
        <p:txBody>
          <a:bodyPr/>
          <a:lstStyle>
            <a:lvl1pPr marL="0" indent="0">
              <a:buNone/>
              <a:defRPr sz="13886"/>
            </a:lvl1pPr>
            <a:lvl2pPr marL="1986584" indent="0">
              <a:buNone/>
              <a:defRPr sz="12185"/>
            </a:lvl2pPr>
            <a:lvl3pPr marL="3973166" indent="0">
              <a:buNone/>
              <a:defRPr sz="10390"/>
            </a:lvl3pPr>
            <a:lvl4pPr marL="5959750" indent="0">
              <a:buNone/>
              <a:defRPr sz="8689"/>
            </a:lvl4pPr>
            <a:lvl5pPr marL="7946332" indent="0">
              <a:buNone/>
              <a:defRPr sz="8689"/>
            </a:lvl5pPr>
            <a:lvl6pPr marL="9932915" indent="0">
              <a:buNone/>
              <a:defRPr sz="8689"/>
            </a:lvl6pPr>
            <a:lvl7pPr marL="11919498" indent="0">
              <a:buNone/>
              <a:defRPr sz="8689"/>
            </a:lvl7pPr>
            <a:lvl8pPr marL="13906082" indent="0">
              <a:buNone/>
              <a:defRPr sz="8689"/>
            </a:lvl8pPr>
            <a:lvl9pPr marL="15892664" indent="0">
              <a:buNone/>
              <a:defRPr sz="868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3616291"/>
            <a:ext cx="16459200" cy="3541391"/>
          </a:xfrm>
        </p:spPr>
        <p:txBody>
          <a:bodyPr/>
          <a:lstStyle>
            <a:lvl1pPr marL="0" indent="0">
              <a:buNone/>
              <a:defRPr sz="6044"/>
            </a:lvl1pPr>
            <a:lvl2pPr marL="1986584" indent="0">
              <a:buNone/>
              <a:defRPr sz="5195"/>
            </a:lvl2pPr>
            <a:lvl3pPr marL="3973166" indent="0">
              <a:buNone/>
              <a:defRPr sz="4346"/>
            </a:lvl3pPr>
            <a:lvl4pPr marL="5959750" indent="0">
              <a:buNone/>
              <a:defRPr sz="3873"/>
            </a:lvl4pPr>
            <a:lvl5pPr marL="7946332" indent="0">
              <a:buNone/>
              <a:defRPr sz="3873"/>
            </a:lvl5pPr>
            <a:lvl6pPr marL="9932915" indent="0">
              <a:buNone/>
              <a:defRPr sz="3873"/>
            </a:lvl6pPr>
            <a:lvl7pPr marL="11919498" indent="0">
              <a:buNone/>
              <a:defRPr sz="3873"/>
            </a:lvl7pPr>
            <a:lvl8pPr marL="13906082" indent="0">
              <a:buNone/>
              <a:defRPr sz="3873"/>
            </a:lvl8pPr>
            <a:lvl9pPr marL="15892664" indent="0">
              <a:buNone/>
              <a:defRPr sz="387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08408"/>
            <a:ext cx="24688800" cy="5029200"/>
          </a:xfrm>
          <a:prstGeom prst="rect">
            <a:avLst/>
          </a:prstGeom>
        </p:spPr>
        <p:txBody>
          <a:bodyPr vert="horz" lIns="420624" tIns="210312" rIns="420624" bIns="2103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7040887"/>
            <a:ext cx="24688800" cy="19914237"/>
          </a:xfrm>
          <a:prstGeom prst="rect">
            <a:avLst/>
          </a:prstGeom>
        </p:spPr>
        <p:txBody>
          <a:bodyPr vert="horz" lIns="420624" tIns="210312" rIns="420624" bIns="2103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27967946"/>
            <a:ext cx="6400800" cy="1606549"/>
          </a:xfrm>
          <a:prstGeom prst="rect">
            <a:avLst/>
          </a:prstGeom>
        </p:spPr>
        <p:txBody>
          <a:bodyPr vert="horz" lIns="420624" tIns="210312" rIns="420624" bIns="210312" rtlCol="0" anchor="ctr"/>
          <a:lstStyle>
            <a:lvl1pPr algn="l">
              <a:defRPr sz="5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D048-3019-4A79-A280-8741200260C5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27967946"/>
            <a:ext cx="8686800" cy="1606549"/>
          </a:xfrm>
          <a:prstGeom prst="rect">
            <a:avLst/>
          </a:prstGeom>
        </p:spPr>
        <p:txBody>
          <a:bodyPr vert="horz" lIns="420624" tIns="210312" rIns="420624" bIns="210312" rtlCol="0" anchor="ctr"/>
          <a:lstStyle>
            <a:lvl1pPr algn="ctr">
              <a:defRPr sz="5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27967946"/>
            <a:ext cx="6400800" cy="1606549"/>
          </a:xfrm>
          <a:prstGeom prst="rect">
            <a:avLst/>
          </a:prstGeom>
        </p:spPr>
        <p:txBody>
          <a:bodyPr vert="horz" lIns="420624" tIns="210312" rIns="420624" bIns="210312" rtlCol="0" anchor="ctr"/>
          <a:lstStyle>
            <a:lvl1pPr algn="r">
              <a:defRPr sz="5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0C04-5A20-441B-9BAD-1F5F04D3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73166" rtl="0" eaLnBrk="1" latinLnBrk="0" hangingPunct="1">
        <a:spcBef>
          <a:spcPct val="0"/>
        </a:spcBef>
        <a:buNone/>
        <a:defRPr sz="19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9936" indent="-1489936" algn="l" defTabSz="3973166" rtl="0" eaLnBrk="1" latinLnBrk="0" hangingPunct="1">
        <a:spcBef>
          <a:spcPct val="20000"/>
        </a:spcBef>
        <a:buFont typeface="Arial" pitchFamily="34" charset="0"/>
        <a:buChar char="•"/>
        <a:defRPr sz="13886" kern="1200">
          <a:solidFill>
            <a:schemeClr val="tx1"/>
          </a:solidFill>
          <a:latin typeface="+mn-lt"/>
          <a:ea typeface="+mn-ea"/>
          <a:cs typeface="+mn-cs"/>
        </a:defRPr>
      </a:lvl1pPr>
      <a:lvl2pPr marL="3228198" indent="-1241616" algn="l" defTabSz="3973166" rtl="0" eaLnBrk="1" latinLnBrk="0" hangingPunct="1">
        <a:spcBef>
          <a:spcPct val="20000"/>
        </a:spcBef>
        <a:buFont typeface="Arial" pitchFamily="34" charset="0"/>
        <a:buChar char="–"/>
        <a:defRPr sz="12185" kern="1200">
          <a:solidFill>
            <a:schemeClr val="tx1"/>
          </a:solidFill>
          <a:latin typeface="+mn-lt"/>
          <a:ea typeface="+mn-ea"/>
          <a:cs typeface="+mn-cs"/>
        </a:defRPr>
      </a:lvl2pPr>
      <a:lvl3pPr marL="4966458" indent="-993291" algn="l" defTabSz="3973166" rtl="0" eaLnBrk="1" latinLnBrk="0" hangingPunct="1">
        <a:spcBef>
          <a:spcPct val="20000"/>
        </a:spcBef>
        <a:buFont typeface="Arial" pitchFamily="34" charset="0"/>
        <a:buChar char="•"/>
        <a:defRPr sz="10390" kern="1200">
          <a:solidFill>
            <a:schemeClr val="tx1"/>
          </a:solidFill>
          <a:latin typeface="+mn-lt"/>
          <a:ea typeface="+mn-ea"/>
          <a:cs typeface="+mn-cs"/>
        </a:defRPr>
      </a:lvl3pPr>
      <a:lvl4pPr marL="6953041" indent="-993291" algn="l" defTabSz="3973166" rtl="0" eaLnBrk="1" latinLnBrk="0" hangingPunct="1">
        <a:spcBef>
          <a:spcPct val="20000"/>
        </a:spcBef>
        <a:buFont typeface="Arial" pitchFamily="34" charset="0"/>
        <a:buChar char="–"/>
        <a:defRPr sz="8689" kern="1200">
          <a:solidFill>
            <a:schemeClr val="tx1"/>
          </a:solidFill>
          <a:latin typeface="+mn-lt"/>
          <a:ea typeface="+mn-ea"/>
          <a:cs typeface="+mn-cs"/>
        </a:defRPr>
      </a:lvl4pPr>
      <a:lvl5pPr marL="8939624" indent="-993291" algn="l" defTabSz="3973166" rtl="0" eaLnBrk="1" latinLnBrk="0" hangingPunct="1">
        <a:spcBef>
          <a:spcPct val="20000"/>
        </a:spcBef>
        <a:buFont typeface="Arial" pitchFamily="34" charset="0"/>
        <a:buChar char="»"/>
        <a:defRPr sz="8689" kern="1200">
          <a:solidFill>
            <a:schemeClr val="tx1"/>
          </a:solidFill>
          <a:latin typeface="+mn-lt"/>
          <a:ea typeface="+mn-ea"/>
          <a:cs typeface="+mn-cs"/>
        </a:defRPr>
      </a:lvl5pPr>
      <a:lvl6pPr marL="10926208" indent="-993291" algn="l" defTabSz="3973166" rtl="0" eaLnBrk="1" latinLnBrk="0" hangingPunct="1">
        <a:spcBef>
          <a:spcPct val="20000"/>
        </a:spcBef>
        <a:buFont typeface="Arial" pitchFamily="34" charset="0"/>
        <a:buChar char="•"/>
        <a:defRPr sz="8689" kern="1200">
          <a:solidFill>
            <a:schemeClr val="tx1"/>
          </a:solidFill>
          <a:latin typeface="+mn-lt"/>
          <a:ea typeface="+mn-ea"/>
          <a:cs typeface="+mn-cs"/>
        </a:defRPr>
      </a:lvl6pPr>
      <a:lvl7pPr marL="12912788" indent="-993291" algn="l" defTabSz="3973166" rtl="0" eaLnBrk="1" latinLnBrk="0" hangingPunct="1">
        <a:spcBef>
          <a:spcPct val="20000"/>
        </a:spcBef>
        <a:buFont typeface="Arial" pitchFamily="34" charset="0"/>
        <a:buChar char="•"/>
        <a:defRPr sz="8689" kern="1200">
          <a:solidFill>
            <a:schemeClr val="tx1"/>
          </a:solidFill>
          <a:latin typeface="+mn-lt"/>
          <a:ea typeface="+mn-ea"/>
          <a:cs typeface="+mn-cs"/>
        </a:defRPr>
      </a:lvl7pPr>
      <a:lvl8pPr marL="14899373" indent="-993291" algn="l" defTabSz="3973166" rtl="0" eaLnBrk="1" latinLnBrk="0" hangingPunct="1">
        <a:spcBef>
          <a:spcPct val="20000"/>
        </a:spcBef>
        <a:buFont typeface="Arial" pitchFamily="34" charset="0"/>
        <a:buChar char="•"/>
        <a:defRPr sz="8689" kern="1200">
          <a:solidFill>
            <a:schemeClr val="tx1"/>
          </a:solidFill>
          <a:latin typeface="+mn-lt"/>
          <a:ea typeface="+mn-ea"/>
          <a:cs typeface="+mn-cs"/>
        </a:defRPr>
      </a:lvl8pPr>
      <a:lvl9pPr marL="16885955" indent="-993291" algn="l" defTabSz="3973166" rtl="0" eaLnBrk="1" latinLnBrk="0" hangingPunct="1">
        <a:spcBef>
          <a:spcPct val="20000"/>
        </a:spcBef>
        <a:buFont typeface="Arial" pitchFamily="34" charset="0"/>
        <a:buChar char="•"/>
        <a:defRPr sz="8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73166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86584" algn="l" defTabSz="3973166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2pPr>
      <a:lvl3pPr marL="3973166" algn="l" defTabSz="3973166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3pPr>
      <a:lvl4pPr marL="5959750" algn="l" defTabSz="3973166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4pPr>
      <a:lvl5pPr marL="7946332" algn="l" defTabSz="3973166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5pPr>
      <a:lvl6pPr marL="9932915" algn="l" defTabSz="3973166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6pPr>
      <a:lvl7pPr marL="11919498" algn="l" defTabSz="3973166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7pPr>
      <a:lvl8pPr marL="13906082" algn="l" defTabSz="3973166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8pPr>
      <a:lvl9pPr marL="15892664" algn="l" defTabSz="3973166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476" y="378280"/>
            <a:ext cx="2537285" cy="1325731"/>
          </a:xfrm>
          <a:prstGeom prst="rect">
            <a:avLst/>
          </a:prstGeom>
        </p:spPr>
      </p:pic>
      <p:sp useBgFill="1">
        <p:nvSpPr>
          <p:cNvPr id="4" name="Text Box 170"/>
          <p:cNvSpPr txBox="1">
            <a:spLocks noChangeArrowheads="1"/>
          </p:cNvSpPr>
          <p:nvPr/>
        </p:nvSpPr>
        <p:spPr bwMode="auto">
          <a:xfrm>
            <a:off x="1175950" y="632505"/>
            <a:ext cx="22065050" cy="3253695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square" lIns="86352" tIns="86352" rIns="86352" bIns="86352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Assessing auditory processing endophenotypes associated with </a:t>
            </a:r>
            <a:r>
              <a:rPr lang="en-US" sz="4400" dirty="0" smtClean="0">
                <a:latin typeface="Century Gothic" panose="020B0502020202020204" pitchFamily="34" charset="0"/>
              </a:rPr>
              <a:t>schizophrenia </a:t>
            </a:r>
            <a:r>
              <a:rPr lang="en-US" sz="4400" dirty="0">
                <a:latin typeface="Century Gothic" panose="020B0502020202020204" pitchFamily="34" charset="0"/>
              </a:rPr>
              <a:t>in individuals with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22q11.2 Deletion Syndrome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  <a:p>
            <a:pPr defTabSz="542778"/>
            <a:r>
              <a:rPr lang="en-US" sz="3402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Douwe J </a:t>
            </a:r>
            <a:r>
              <a:rPr lang="en-US" sz="340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Horsthuis</a:t>
            </a:r>
            <a:r>
              <a:rPr lang="en-US" sz="3402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sz="3402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en-US" sz="3402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3402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Ana A </a:t>
            </a:r>
            <a:r>
              <a:rPr lang="en-US" sz="340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Francisco</a:t>
            </a:r>
            <a:r>
              <a:rPr lang="en-US" sz="3402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1,2</a:t>
            </a:r>
            <a:r>
              <a:rPr lang="en-US" sz="340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3402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John J Foxe</a:t>
            </a:r>
            <a:r>
              <a:rPr lang="en-US" sz="3402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1,2,3</a:t>
            </a:r>
            <a:r>
              <a:rPr lang="en-US" sz="3402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and Sophie Molholm</a:t>
            </a:r>
            <a:r>
              <a:rPr lang="en-US" sz="3402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1,2,3 </a:t>
            </a:r>
          </a:p>
          <a:p>
            <a:pPr defTabSz="542778"/>
            <a:endParaRPr lang="en-US" sz="1133" baseline="300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542778"/>
            <a:r>
              <a:rPr lang="en-US" sz="17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1 </a:t>
            </a:r>
            <a: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The Sheryl and Daniel R. Tishman Cognitive Neurophysiology Laboratory, Albert Einstein College of Medicine</a:t>
            </a:r>
          </a:p>
          <a:p>
            <a:pPr defTabSz="542778"/>
            <a:r>
              <a:rPr lang="en-US" sz="17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Department of Neuroscience, Rose F. Kennedy Center, Albert Einstein College of Medicine</a:t>
            </a:r>
          </a:p>
          <a:p>
            <a:pPr defTabSz="542778"/>
            <a:r>
              <a:rPr lang="en-US" sz="17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Department of Neuroscience, The Ernest J. Del Monde Institute for Neuroscience, School of Medicine and Dentistry, University of Rochester</a:t>
            </a:r>
          </a:p>
          <a:p>
            <a:pPr algn="ctr" defTabSz="542778"/>
            <a:endParaRPr lang="en-US" sz="2929" baseline="30000" dirty="0"/>
          </a:p>
        </p:txBody>
      </p:sp>
      <p:sp>
        <p:nvSpPr>
          <p:cNvPr id="84" name="Rounded Rectangle 83"/>
          <p:cNvSpPr/>
          <p:nvPr/>
        </p:nvSpPr>
        <p:spPr>
          <a:xfrm>
            <a:off x="929216" y="4191000"/>
            <a:ext cx="8671984" cy="55463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360" tIns="43180" rIns="86360" bIns="431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842"/>
          </a:p>
        </p:txBody>
      </p:sp>
      <p:sp>
        <p:nvSpPr>
          <p:cNvPr id="7" name="Rounded Rectangle 6"/>
          <p:cNvSpPr/>
          <p:nvPr/>
        </p:nvSpPr>
        <p:spPr>
          <a:xfrm>
            <a:off x="1302900" y="11399127"/>
            <a:ext cx="24909900" cy="163436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360" tIns="43180" rIns="86360" bIns="431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842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1511299" y="-8006296"/>
            <a:ext cx="174471" cy="133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360" tIns="43180" rIns="86360" bIns="431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840"/>
          </a:p>
        </p:txBody>
      </p:sp>
      <p:sp>
        <p:nvSpPr>
          <p:cNvPr id="85" name="TextBox 84"/>
          <p:cNvSpPr txBox="1"/>
          <p:nvPr/>
        </p:nvSpPr>
        <p:spPr>
          <a:xfrm>
            <a:off x="1476168" y="4343400"/>
            <a:ext cx="7761484" cy="5529784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tlCol="0">
            <a:spAutoFit/>
          </a:bodyPr>
          <a:lstStyle/>
          <a:p>
            <a:pPr>
              <a:spcAft>
                <a:spcPts val="1700"/>
              </a:spcAft>
            </a:pPr>
            <a:r>
              <a:rPr lang="en-US" sz="4000" dirty="0" smtClean="0">
                <a:solidFill>
                  <a:srgbClr val="89075E"/>
                </a:solidFill>
                <a:latin typeface="Century Gothic" charset="0"/>
                <a:ea typeface="Century Gothic" charset="0"/>
                <a:cs typeface="Century Gothic" charset="0"/>
              </a:rPr>
              <a:t>BACKGROUND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70" dirty="0" smtClean="0">
                <a:latin typeface="Century Gothic" panose="020B0502020202020204" pitchFamily="34" charset="0"/>
              </a:rPr>
              <a:t>22q.11.2DS is the most </a:t>
            </a:r>
            <a:r>
              <a:rPr lang="en-US" sz="2270" dirty="0">
                <a:latin typeface="Century Gothic" panose="020B0502020202020204" pitchFamily="34" charset="0"/>
              </a:rPr>
              <a:t>common chromosomal microdeletion disorder, with a prevalence ranging from 1:1000 to 1:4000 live </a:t>
            </a:r>
            <a:r>
              <a:rPr lang="en-US" sz="2270" dirty="0" smtClean="0">
                <a:latin typeface="Century Gothic" panose="020B0502020202020204" pitchFamily="34" charset="0"/>
              </a:rPr>
              <a:t>births</a:t>
            </a:r>
            <a:r>
              <a:rPr lang="en-US" sz="2270" baseline="30000" dirty="0" smtClean="0">
                <a:latin typeface="Century Gothic" panose="020B0502020202020204" pitchFamily="34" charset="0"/>
              </a:rPr>
              <a:t>1,2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200" baseline="30000" dirty="0" smtClean="0">
              <a:latin typeface="Century Gothic" panose="020B0502020202020204" pitchFamily="34" charset="0"/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200" baseline="30000" dirty="0">
              <a:latin typeface="Century Gothic" panose="020B0502020202020204" pitchFamily="34" charset="0"/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200" baseline="30000" dirty="0" smtClean="0">
              <a:latin typeface="Century Gothic" panose="020B0502020202020204" pitchFamily="34" charset="0"/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70" dirty="0" smtClean="0">
                <a:latin typeface="Century Gothic" panose="020B0502020202020204" pitchFamily="34" charset="0"/>
              </a:rPr>
              <a:t>It is characterized by a highly </a:t>
            </a:r>
            <a:r>
              <a:rPr lang="en-US" sz="2270" dirty="0">
                <a:latin typeface="Century Gothic" panose="020B0502020202020204" pitchFamily="34" charset="0"/>
              </a:rPr>
              <a:t>variable phenotypic expression, </a:t>
            </a:r>
            <a:r>
              <a:rPr lang="en-US" sz="2270" dirty="0" smtClean="0">
                <a:latin typeface="Century Gothic" panose="020B0502020202020204" pitchFamily="34" charset="0"/>
              </a:rPr>
              <a:t>including: </a:t>
            </a:r>
            <a:r>
              <a:rPr lang="en-US" sz="2270" dirty="0">
                <a:latin typeface="Century Gothic" panose="020B0502020202020204" pitchFamily="34" charset="0"/>
              </a:rPr>
              <a:t>multi-organ dysfunction such as cardiac and palatal abnormalities, variable developmental delays, cognitive deficits, </a:t>
            </a:r>
            <a:r>
              <a:rPr lang="en-US" sz="2270" u="sng" dirty="0">
                <a:latin typeface="Century Gothic" panose="020B0502020202020204" pitchFamily="34" charset="0"/>
              </a:rPr>
              <a:t>neuropsychiatric </a:t>
            </a:r>
            <a:r>
              <a:rPr lang="en-US" sz="2270" u="sng" dirty="0" smtClean="0">
                <a:latin typeface="Century Gothic" panose="020B0502020202020204" pitchFamily="34" charset="0"/>
              </a:rPr>
              <a:t>conditions</a:t>
            </a:r>
            <a:r>
              <a:rPr lang="en-US" sz="2270" baseline="30000" dirty="0" smtClean="0">
                <a:latin typeface="Century Gothic" panose="020B0502020202020204" pitchFamily="34" charset="0"/>
              </a:rPr>
              <a:t>3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2270" baseline="30000" dirty="0" smtClean="0">
              <a:latin typeface="Century Gothic" panose="020B0502020202020204" pitchFamily="34" charset="0"/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200" baseline="30000" dirty="0">
              <a:latin typeface="Century Gothic" panose="020B0502020202020204" pitchFamily="34" charset="0"/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200" dirty="0">
              <a:latin typeface="Century Gothic" panose="020B0502020202020204" pitchFamily="34" charset="0"/>
            </a:endParaRPr>
          </a:p>
          <a:p>
            <a:pPr marL="117475"/>
            <a:r>
              <a:rPr lang="en-US" sz="2270" dirty="0" smtClean="0">
                <a:latin typeface="Century Gothic" panose="020B0502020202020204" pitchFamily="34" charset="0"/>
              </a:rPr>
              <a:t>30</a:t>
            </a:r>
            <a:r>
              <a:rPr lang="en-US" sz="2270" dirty="0">
                <a:latin typeface="Century Gothic" panose="020B0502020202020204" pitchFamily="34" charset="0"/>
              </a:rPr>
              <a:t>% of individuals with 22q11.2D go on to develop </a:t>
            </a:r>
            <a:r>
              <a:rPr lang="en-US" sz="2270" dirty="0" smtClean="0">
                <a:latin typeface="Century Gothic" panose="020B0502020202020204" pitchFamily="34" charset="0"/>
              </a:rPr>
              <a:t>schizophrenia</a:t>
            </a:r>
            <a:r>
              <a:rPr lang="en-US" sz="2270" baseline="30000" dirty="0">
                <a:latin typeface="Century Gothic" panose="020B0502020202020204" pitchFamily="34" charset="0"/>
              </a:rPr>
              <a:t>4</a:t>
            </a:r>
            <a:r>
              <a:rPr lang="en-US" sz="2270" dirty="0" smtClean="0">
                <a:latin typeface="Century Gothic" panose="020B0502020202020204" pitchFamily="34" charset="0"/>
              </a:rPr>
              <a:t>; </a:t>
            </a:r>
            <a:r>
              <a:rPr lang="en-US" sz="2270" dirty="0">
                <a:latin typeface="Century Gothic" panose="020B0502020202020204" pitchFamily="34" charset="0"/>
              </a:rPr>
              <a:t>about 50% experience schizotypical traits and transient psychotic </a:t>
            </a:r>
            <a:r>
              <a:rPr lang="en-US" sz="2270" dirty="0" smtClean="0">
                <a:latin typeface="Century Gothic" panose="020B0502020202020204" pitchFamily="34" charset="0"/>
              </a:rPr>
              <a:t>experiences</a:t>
            </a:r>
            <a:r>
              <a:rPr lang="en-US" sz="2270" baseline="30000" dirty="0">
                <a:latin typeface="Century Gothic" panose="020B0502020202020204" pitchFamily="34" charset="0"/>
              </a:rPr>
              <a:t>5</a:t>
            </a:r>
            <a:endParaRPr lang="en-US" sz="2270" baseline="30000" dirty="0" smtClean="0">
              <a:latin typeface="Century Gothic" panose="020B0502020202020204" pitchFamily="34" charset="0"/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200" baseline="30000" dirty="0">
              <a:latin typeface="Century Gothic" panose="020B0502020202020204" pitchFamily="34" charset="0"/>
            </a:endParaRPr>
          </a:p>
          <a:p>
            <a:pPr>
              <a:spcAft>
                <a:spcPts val="1700"/>
              </a:spcAft>
            </a:pPr>
            <a:endParaRPr lang="en-US" sz="2267" dirty="0"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20971" y="12189302"/>
            <a:ext cx="229254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89075E"/>
                </a:solidFill>
                <a:latin typeface="Century Gothic" charset="0"/>
                <a:ea typeface="Century Gothic" charset="0"/>
                <a:cs typeface="Century Gothic" charset="0"/>
              </a:rPr>
              <a:t>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39507" y="25069800"/>
            <a:ext cx="9285102" cy="1828800"/>
            <a:chOff x="16459202" y="23217118"/>
            <a:chExt cx="9285102" cy="2690882"/>
          </a:xfrm>
        </p:grpSpPr>
        <p:sp>
          <p:nvSpPr>
            <p:cNvPr id="119" name="Rounded Rectangle 118"/>
            <p:cNvSpPr/>
            <p:nvPr/>
          </p:nvSpPr>
          <p:spPr>
            <a:xfrm>
              <a:off x="17121682" y="23285332"/>
              <a:ext cx="8622622" cy="26226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360" tIns="43180" rIns="86360" bIns="431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5842" dirty="0"/>
                <a:t>            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7221202" y="24001962"/>
              <a:ext cx="852310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77559" indent="-77559"/>
              <a:r>
                <a:rPr lang="en-US" sz="900" baseline="30000" dirty="0" smtClean="0">
                  <a:latin typeface="Century Gothic" panose="020B0502020202020204" pitchFamily="34" charset="0"/>
                </a:rPr>
                <a:t>1 </a:t>
              </a:r>
              <a:r>
                <a:rPr lang="en-US" sz="900" dirty="0" err="1">
                  <a:latin typeface="Century Gothic" panose="020B0502020202020204" pitchFamily="34" charset="0"/>
                </a:rPr>
                <a:t>Botto</a:t>
              </a:r>
              <a:r>
                <a:rPr lang="en-US" sz="900" dirty="0">
                  <a:latin typeface="Century Gothic" panose="020B0502020202020204" pitchFamily="34" charset="0"/>
                </a:rPr>
                <a:t>, L. D., May, K., </a:t>
              </a:r>
              <a:r>
                <a:rPr lang="en-US" sz="900" dirty="0" err="1">
                  <a:latin typeface="Century Gothic" panose="020B0502020202020204" pitchFamily="34" charset="0"/>
                </a:rPr>
                <a:t>Fernhoff</a:t>
              </a:r>
              <a:r>
                <a:rPr lang="en-US" sz="900" dirty="0">
                  <a:latin typeface="Century Gothic" panose="020B0502020202020204" pitchFamily="34" charset="0"/>
                </a:rPr>
                <a:t>, P. M., Correa, A., Coleman, K., Rasmussen, S. A., ... &amp; </a:t>
              </a:r>
              <a:r>
                <a:rPr lang="en-US" sz="900" dirty="0" err="1">
                  <a:latin typeface="Century Gothic" panose="020B0502020202020204" pitchFamily="34" charset="0"/>
                </a:rPr>
                <a:t>Mahle</a:t>
              </a:r>
              <a:r>
                <a:rPr lang="en-US" sz="900" dirty="0">
                  <a:latin typeface="Century Gothic" panose="020B0502020202020204" pitchFamily="34" charset="0"/>
                </a:rPr>
                <a:t>, W. T. (2003). A population-based study of the 22q11. 2 deletion: phenotype, incidence, and contribution to major birth defects in the population. </a:t>
              </a:r>
              <a:r>
                <a:rPr lang="en-US" sz="900" i="1" dirty="0">
                  <a:latin typeface="Century Gothic" panose="020B0502020202020204" pitchFamily="34" charset="0"/>
                </a:rPr>
                <a:t>Pediatrics</a:t>
              </a:r>
              <a:r>
                <a:rPr lang="en-US" sz="900" dirty="0">
                  <a:latin typeface="Century Gothic" panose="020B0502020202020204" pitchFamily="34" charset="0"/>
                </a:rPr>
                <a:t>, </a:t>
              </a:r>
              <a:r>
                <a:rPr lang="en-US" sz="900" i="1" dirty="0">
                  <a:latin typeface="Century Gothic" panose="020B0502020202020204" pitchFamily="34" charset="0"/>
                </a:rPr>
                <a:t>112</a:t>
              </a:r>
              <a:r>
                <a:rPr lang="en-US" sz="900" dirty="0">
                  <a:latin typeface="Century Gothic" panose="020B0502020202020204" pitchFamily="34" charset="0"/>
                </a:rPr>
                <a:t>(1), 101-107.</a:t>
              </a:r>
            </a:p>
            <a:p>
              <a:pPr marL="77559" indent="-77559"/>
              <a:r>
                <a:rPr lang="en-US" sz="900" baseline="30000" dirty="0">
                  <a:latin typeface="Century Gothic" panose="020B0502020202020204" pitchFamily="34" charset="0"/>
                </a:rPr>
                <a:t>2 </a:t>
              </a:r>
              <a:r>
                <a:rPr lang="en-US" sz="900" dirty="0" err="1">
                  <a:latin typeface="Century Gothic" panose="020B0502020202020204" pitchFamily="34" charset="0"/>
                </a:rPr>
                <a:t>Grati</a:t>
              </a:r>
              <a:r>
                <a:rPr lang="en-US" sz="900" dirty="0">
                  <a:latin typeface="Century Gothic" panose="020B0502020202020204" pitchFamily="34" charset="0"/>
                </a:rPr>
                <a:t>, F. R., Molina Gomes, D., Ferreira, J. C. P. B., </a:t>
              </a:r>
              <a:r>
                <a:rPr lang="en-US" sz="900" dirty="0" err="1">
                  <a:latin typeface="Century Gothic" panose="020B0502020202020204" pitchFamily="34" charset="0"/>
                </a:rPr>
                <a:t>Dupont</a:t>
              </a:r>
              <a:r>
                <a:rPr lang="en-US" sz="900" dirty="0">
                  <a:latin typeface="Century Gothic" panose="020B0502020202020204" pitchFamily="34" charset="0"/>
                </a:rPr>
                <a:t>, C., </a:t>
              </a:r>
              <a:r>
                <a:rPr lang="en-US" sz="900" dirty="0" err="1">
                  <a:latin typeface="Century Gothic" panose="020B0502020202020204" pitchFamily="34" charset="0"/>
                </a:rPr>
                <a:t>Alesi</a:t>
              </a:r>
              <a:r>
                <a:rPr lang="en-US" sz="900" dirty="0">
                  <a:latin typeface="Century Gothic" panose="020B0502020202020204" pitchFamily="34" charset="0"/>
                </a:rPr>
                <a:t>, V., </a:t>
              </a:r>
              <a:r>
                <a:rPr lang="en-US" sz="900" dirty="0" err="1">
                  <a:latin typeface="Century Gothic" panose="020B0502020202020204" pitchFamily="34" charset="0"/>
                </a:rPr>
                <a:t>Gouas</a:t>
              </a:r>
              <a:r>
                <a:rPr lang="en-US" sz="900" dirty="0">
                  <a:latin typeface="Century Gothic" panose="020B0502020202020204" pitchFamily="34" charset="0"/>
                </a:rPr>
                <a:t>, L., ... &amp; Piotrowski, K. (2015). Prevalence of recurrent pathogenic microdeletions and </a:t>
              </a:r>
              <a:r>
                <a:rPr lang="en-US" sz="900" dirty="0" err="1">
                  <a:latin typeface="Century Gothic" panose="020B0502020202020204" pitchFamily="34" charset="0"/>
                </a:rPr>
                <a:t>microduplications</a:t>
              </a:r>
              <a:r>
                <a:rPr lang="en-US" sz="900" dirty="0">
                  <a:latin typeface="Century Gothic" panose="020B0502020202020204" pitchFamily="34" charset="0"/>
                </a:rPr>
                <a:t> in over 9500 pregnancies. </a:t>
              </a:r>
              <a:r>
                <a:rPr lang="en-US" sz="900" i="1" dirty="0">
                  <a:latin typeface="Century Gothic" panose="020B0502020202020204" pitchFamily="34" charset="0"/>
                </a:rPr>
                <a:t>Prenatal Diagnosis</a:t>
              </a:r>
              <a:r>
                <a:rPr lang="en-US" sz="900" dirty="0">
                  <a:latin typeface="Century Gothic" panose="020B0502020202020204" pitchFamily="34" charset="0"/>
                </a:rPr>
                <a:t>, </a:t>
              </a:r>
              <a:r>
                <a:rPr lang="en-US" sz="900" i="1" dirty="0">
                  <a:latin typeface="Century Gothic" panose="020B0502020202020204" pitchFamily="34" charset="0"/>
                </a:rPr>
                <a:t>35</a:t>
              </a:r>
              <a:r>
                <a:rPr lang="en-US" sz="900" dirty="0">
                  <a:latin typeface="Century Gothic" panose="020B0502020202020204" pitchFamily="34" charset="0"/>
                </a:rPr>
                <a:t>, 801-809.</a:t>
              </a:r>
              <a:r>
                <a:rPr lang="en-US" sz="900" baseline="30000" dirty="0">
                  <a:latin typeface="Century Gothic" panose="020B0502020202020204" pitchFamily="34" charset="0"/>
                </a:rPr>
                <a:t> </a:t>
              </a:r>
            </a:p>
            <a:p>
              <a:pPr marL="77559" indent="-77559"/>
              <a:r>
                <a:rPr lang="en-US" sz="900" baseline="30000" dirty="0">
                  <a:latin typeface="Century Gothic" panose="020B0502020202020204" pitchFamily="34" charset="0"/>
                </a:rPr>
                <a:t>3 </a:t>
              </a:r>
              <a:r>
                <a:rPr lang="en-US" sz="900" dirty="0">
                  <a:latin typeface="Century Gothic" panose="020B0502020202020204" pitchFamily="34" charset="0"/>
                </a:rPr>
                <a:t>Philip, N., &amp; Bassett, A. (2011). Cognitive, </a:t>
              </a:r>
              <a:r>
                <a:rPr lang="en-US" sz="900" dirty="0" err="1">
                  <a:latin typeface="Century Gothic" panose="020B0502020202020204" pitchFamily="34" charset="0"/>
                </a:rPr>
                <a:t>behavioural</a:t>
              </a:r>
              <a:r>
                <a:rPr lang="en-US" sz="900" dirty="0">
                  <a:latin typeface="Century Gothic" panose="020B0502020202020204" pitchFamily="34" charset="0"/>
                </a:rPr>
                <a:t> and psychiatric phenotype in 22q11. 2 deletion syndrome. </a:t>
              </a:r>
              <a:r>
                <a:rPr lang="en-US" sz="900" i="1" dirty="0">
                  <a:latin typeface="Century Gothic" panose="020B0502020202020204" pitchFamily="34" charset="0"/>
                </a:rPr>
                <a:t>Behavior Genetics</a:t>
              </a:r>
              <a:r>
                <a:rPr lang="en-US" sz="900" dirty="0">
                  <a:latin typeface="Century Gothic" panose="020B0502020202020204" pitchFamily="34" charset="0"/>
                </a:rPr>
                <a:t>, </a:t>
              </a:r>
              <a:r>
                <a:rPr lang="en-US" sz="900" i="1" dirty="0">
                  <a:latin typeface="Century Gothic" panose="020B0502020202020204" pitchFamily="34" charset="0"/>
                </a:rPr>
                <a:t>41</a:t>
              </a:r>
              <a:r>
                <a:rPr lang="en-US" sz="900" dirty="0">
                  <a:latin typeface="Century Gothic" panose="020B0502020202020204" pitchFamily="34" charset="0"/>
                </a:rPr>
                <a:t>(3), 403-412.</a:t>
              </a:r>
            </a:p>
            <a:p>
              <a:r>
                <a:rPr lang="en-US" sz="900" baseline="30000" dirty="0" smtClean="0">
                  <a:latin typeface="Century Gothic" panose="020B0502020202020204" pitchFamily="34" charset="0"/>
                </a:rPr>
                <a:t>5 </a:t>
              </a:r>
              <a:r>
                <a:rPr lang="en-US" sz="900" dirty="0">
                  <a:latin typeface="Century Gothic" panose="020B0502020202020204" pitchFamily="34" charset="0"/>
                </a:rPr>
                <a:t>Bassett, A. S. &amp; Chow, E. W. C. (1999). 22q11 deletion syndrome: A genetic subtype of schizophrenia. </a:t>
              </a:r>
              <a:r>
                <a:rPr lang="en-US" sz="900" i="1" dirty="0">
                  <a:latin typeface="Century Gothic" panose="020B0502020202020204" pitchFamily="34" charset="0"/>
                </a:rPr>
                <a:t>Biological Psychiatry</a:t>
              </a:r>
              <a:r>
                <a:rPr lang="en-US" sz="900" dirty="0">
                  <a:latin typeface="Century Gothic" panose="020B0502020202020204" pitchFamily="34" charset="0"/>
                </a:rPr>
                <a:t>, 10. </a:t>
              </a:r>
            </a:p>
            <a:p>
              <a:r>
                <a:rPr lang="en-US" sz="900" baseline="30000" dirty="0">
                  <a:latin typeface="Century Gothic" panose="020B0502020202020204" pitchFamily="34" charset="0"/>
                </a:rPr>
                <a:t>6</a:t>
              </a:r>
              <a:r>
                <a:rPr lang="en-US" sz="900" baseline="30000" dirty="0" smtClean="0">
                  <a:latin typeface="Century Gothic" panose="020B0502020202020204" pitchFamily="34" charset="0"/>
                </a:rPr>
                <a:t> </a:t>
              </a:r>
              <a:r>
                <a:rPr lang="en-US" sz="900" dirty="0">
                  <a:latin typeface="Century Gothic" panose="020B0502020202020204" pitchFamily="34" charset="0"/>
                </a:rPr>
                <a:t>Baker, K. D. &amp; </a:t>
              </a:r>
              <a:r>
                <a:rPr lang="en-US" sz="900" dirty="0" err="1">
                  <a:latin typeface="Century Gothic" panose="020B0502020202020204" pitchFamily="34" charset="0"/>
                </a:rPr>
                <a:t>Skuse</a:t>
              </a:r>
              <a:r>
                <a:rPr lang="en-US" sz="900" dirty="0">
                  <a:latin typeface="Century Gothic" panose="020B0502020202020204" pitchFamily="34" charset="0"/>
                </a:rPr>
                <a:t>, D. H. (2005). Adolescents and young adults with 22q11 deletion syndrome: Psychopathology in an at-risk group. </a:t>
              </a:r>
              <a:r>
                <a:rPr lang="en-US" sz="900" i="1" dirty="0">
                  <a:latin typeface="Century Gothic" panose="020B0502020202020204" pitchFamily="34" charset="0"/>
                </a:rPr>
                <a:t>British Journal of Psychiatry</a:t>
              </a:r>
              <a:r>
                <a:rPr lang="en-US" sz="900" dirty="0">
                  <a:latin typeface="Century Gothic" panose="020B0502020202020204" pitchFamily="34" charset="0"/>
                </a:rPr>
                <a:t>186</a:t>
              </a:r>
              <a:r>
                <a:rPr lang="en-US" sz="900" b="1" dirty="0">
                  <a:latin typeface="Century Gothic" panose="020B0502020202020204" pitchFamily="34" charset="0"/>
                </a:rPr>
                <a:t>,</a:t>
              </a:r>
              <a:r>
                <a:rPr lang="en-US" sz="900" dirty="0">
                  <a:latin typeface="Century Gothic" panose="020B0502020202020204" pitchFamily="34" charset="0"/>
                </a:rPr>
                <a:t>115–120.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459202" y="23217118"/>
              <a:ext cx="3651826" cy="918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40" dirty="0" smtClean="0">
                  <a:solidFill>
                    <a:srgbClr val="89075E"/>
                  </a:solidFill>
                  <a:latin typeface="Century Gothic" charset="0"/>
                  <a:ea typeface="Century Gothic" charset="0"/>
                  <a:cs typeface="Century Gothic" charset="0"/>
                </a:rPr>
                <a:t>REFERENCES</a:t>
              </a:r>
              <a:endParaRPr lang="en-US" sz="2640" dirty="0">
                <a:solidFill>
                  <a:srgbClr val="89075E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805233" y="26704608"/>
            <a:ext cx="7407567" cy="1712699"/>
            <a:chOff x="10211112" y="24970972"/>
            <a:chExt cx="9261853" cy="3122021"/>
          </a:xfrm>
        </p:grpSpPr>
        <p:sp>
          <p:nvSpPr>
            <p:cNvPr id="61" name="Rounded Rectangle 60"/>
            <p:cNvSpPr/>
            <p:nvPr/>
          </p:nvSpPr>
          <p:spPr>
            <a:xfrm>
              <a:off x="10780879" y="24986129"/>
              <a:ext cx="8692086" cy="31068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360" tIns="43180" rIns="86360" bIns="431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5842" smtClean="0"/>
                <a:t>            </a:t>
              </a:r>
              <a:endParaRPr lang="en-US" sz="5842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983649" y="25947491"/>
              <a:ext cx="8489316" cy="1963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This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work was supported by a grant from the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Eunice Kennedy Shriver National Institute of Child Health &amp; Human Development (NICHD U54 HD090260). We extend our deep appreciation to the families involved in this research for their time, patience, and care. 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211112" y="24970972"/>
              <a:ext cx="3651825" cy="1138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40" dirty="0" smtClean="0">
                  <a:solidFill>
                    <a:srgbClr val="89075E"/>
                  </a:solidFill>
                  <a:latin typeface="Century Gothic" charset="0"/>
                  <a:ea typeface="Century Gothic" charset="0"/>
                  <a:cs typeface="Century Gothic" charset="0"/>
                </a:rPr>
                <a:t>FUNDING</a:t>
              </a:r>
              <a:endParaRPr lang="en-US" sz="2640" dirty="0">
                <a:solidFill>
                  <a:srgbClr val="89075E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242" y="13532325"/>
            <a:ext cx="13928849" cy="45720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4701279" y="4799547"/>
            <a:ext cx="10635362" cy="8550414"/>
            <a:chOff x="15011401" y="5414828"/>
            <a:chExt cx="10635362" cy="8461357"/>
          </a:xfrm>
        </p:grpSpPr>
        <p:sp>
          <p:nvSpPr>
            <p:cNvPr id="86" name="Rounded Rectangle 85"/>
            <p:cNvSpPr/>
            <p:nvPr/>
          </p:nvSpPr>
          <p:spPr>
            <a:xfrm>
              <a:off x="15011401" y="5414828"/>
              <a:ext cx="10635362" cy="84613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360" tIns="43180" rIns="86360" bIns="431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842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5657980" y="5751091"/>
              <a:ext cx="9721942" cy="31111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40" dirty="0">
                  <a:solidFill>
                    <a:srgbClr val="89075E"/>
                  </a:solidFill>
                  <a:latin typeface="Century Gothic" charset="0"/>
                  <a:ea typeface="Century Gothic" charset="0"/>
                  <a:cs typeface="Century Gothic" charset="0"/>
                </a:rPr>
                <a:t>PARTICIPANTS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11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individuals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with 22q11.2DS without psychotic symptoms </a:t>
              </a:r>
              <a:r>
                <a:rPr lang="en-US" sz="22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(</a:t>
              </a:r>
              <a:r>
                <a:rPr lang="en-US" sz="2267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22q-)</a:t>
              </a:r>
              <a:endParaRPr lang="en-US" sz="2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(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age: M =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23.26;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SD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=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7.75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; 5 males, IQ: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M=73.91; SD=10.97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15 individuals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diagnosed with 22q11.2DS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with 1+ psychotic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symptoms </a:t>
              </a:r>
              <a:r>
                <a:rPr lang="en-US" sz="2267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(22q+)</a:t>
              </a:r>
            </a:p>
            <a:p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(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age: M =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20.87;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SD =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6.25;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4 males, IQ: M=69.43; SD=13.79)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26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neurotypical controls </a:t>
              </a:r>
              <a:r>
                <a:rPr lang="en-US" sz="22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(NT) </a:t>
              </a:r>
            </a:p>
            <a:p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(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age: M =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21.88;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SD =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6.86;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10 males, IQ:M=112.17; SD=14.76)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657980" y="10521159"/>
              <a:ext cx="9307398" cy="1529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44" dirty="0">
                  <a:solidFill>
                    <a:srgbClr val="89075E"/>
                  </a:solidFill>
                  <a:latin typeface="Century Gothic" charset="0"/>
                  <a:ea typeface="Century Gothic" charset="0"/>
                  <a:cs typeface="Century Gothic" charset="0"/>
                </a:rPr>
                <a:t>EEG DATA COLLECTION</a:t>
              </a:r>
            </a:p>
            <a:p>
              <a:pPr algn="just"/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BiosemiActiveTwo 64-channel electrode cap </a:t>
              </a:r>
            </a:p>
            <a:p>
              <a:pPr algn="just"/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Data recorded at 512 Hz, filtered between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1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&amp; 45Hz, </a:t>
              </a:r>
            </a:p>
            <a:p>
              <a:pPr algn="just"/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re-referenced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TP8;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artifact cutoff at 120uV.</a:t>
              </a:r>
              <a:endParaRPr lang="en-US" sz="2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657980" y="8937626"/>
              <a:ext cx="9328291" cy="1895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40" dirty="0" smtClean="0">
                  <a:solidFill>
                    <a:srgbClr val="89075E"/>
                  </a:solidFill>
                  <a:latin typeface="Century Gothic" charset="0"/>
                  <a:ea typeface="Century Gothic" charset="0"/>
                  <a:cs typeface="Century Gothic" charset="0"/>
                </a:rPr>
                <a:t>EEG PARADIGM</a:t>
              </a:r>
            </a:p>
            <a:p>
              <a:pPr algn="just"/>
              <a:r>
                <a:rPr lang="en-US" sz="22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passive </a:t>
              </a:r>
              <a:r>
                <a:rPr lang="en-US" sz="22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duration oddball paradigm </a:t>
              </a:r>
            </a:p>
            <a:p>
              <a:pPr algn="just"/>
              <a:r>
                <a:rPr lang="en-US" sz="22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standard tone: 100ms (85%); deviant: 180ms (15%) </a:t>
              </a:r>
            </a:p>
            <a:p>
              <a:pPr algn="just"/>
              <a:r>
                <a:rPr lang="en-US" sz="22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SOAs: 450, 900, 1800 </a:t>
              </a:r>
              <a:r>
                <a:rPr lang="en-US" sz="227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ms</a:t>
              </a:r>
              <a:endParaRPr lang="en-US" sz="22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just"/>
              <a:endParaRPr lang="en-US" sz="22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1032" name="Picture 1031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3198" y="9558673"/>
              <a:ext cx="1624779" cy="162477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5657980" y="12127034"/>
              <a:ext cx="9328291" cy="15304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40" dirty="0" smtClean="0">
                  <a:solidFill>
                    <a:srgbClr val="89075E"/>
                  </a:solidFill>
                  <a:latin typeface="Century Gothic" charset="0"/>
                  <a:ea typeface="Century Gothic" charset="0"/>
                  <a:cs typeface="Century Gothic" charset="0"/>
                </a:rPr>
                <a:t>CLINICAL ASSESSMENT</a:t>
              </a:r>
            </a:p>
            <a:p>
              <a:pPr algn="just"/>
              <a:r>
                <a:rPr lang="en-US" sz="22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WAIS/WISC (IQ, working memory)</a:t>
              </a:r>
            </a:p>
            <a:p>
              <a:pPr algn="just"/>
              <a:r>
                <a:rPr lang="en-US" sz="22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SCID-V/Kid-SCID </a:t>
              </a:r>
              <a:r>
                <a:rPr lang="en-US" sz="22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(presence </a:t>
              </a:r>
              <a:r>
                <a:rPr lang="en-US" sz="22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of psychotic symptoms)</a:t>
              </a:r>
              <a:endParaRPr lang="en-US" sz="2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just"/>
              <a:endParaRPr lang="en-US" sz="22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73242" y="13030200"/>
            <a:ext cx="721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N1: standards (basic auditory processing)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98" y="19355787"/>
            <a:ext cx="4653892" cy="2608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98" y="15267458"/>
            <a:ext cx="4539257" cy="25440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72879" y="23477867"/>
            <a:ext cx="15333921" cy="6237560"/>
            <a:chOff x="1480282" y="17134841"/>
            <a:chExt cx="8755500" cy="9723785"/>
          </a:xfrm>
        </p:grpSpPr>
        <p:sp>
          <p:nvSpPr>
            <p:cNvPr id="121" name="Rounded Rectangle 120"/>
            <p:cNvSpPr/>
            <p:nvPr/>
          </p:nvSpPr>
          <p:spPr>
            <a:xfrm>
              <a:off x="1480282" y="17347286"/>
              <a:ext cx="8755500" cy="95113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360" tIns="43180" rIns="86360" bIns="431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842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778066" y="17134841"/>
              <a:ext cx="3922126" cy="1583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 smtClean="0">
                  <a:solidFill>
                    <a:srgbClr val="89075E"/>
                  </a:solidFill>
                  <a:latin typeface="Century Gothic" charset="0"/>
                  <a:ea typeface="Century Gothic" charset="0"/>
                  <a:cs typeface="Century Gothic" charset="0"/>
                </a:rPr>
                <a:t>DISCUSSION</a:t>
              </a:r>
              <a:endParaRPr lang="en-US" sz="4000" dirty="0">
                <a:solidFill>
                  <a:srgbClr val="89075E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773200" y="18636425"/>
              <a:ext cx="8179760" cy="78698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All groups presented typical N1 modulation as a function of SOA (all adapt).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All groups processed change in duration (MMN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).</a:t>
              </a:r>
              <a:endPara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N1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adaptation effects interacted with psychotic symptomatology: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W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hen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compared to the NT group, the 22q- group presented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larger adaptation effects,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whereas the 22q+ presented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smaller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effects</a:t>
              </a:r>
              <a:endPara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In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contrast, individuals with 22q11.2DS showed increased effects of presentation rate on MMN amplitude, regardless of the presence of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psychotic symptoms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While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IQ and working memory were lower in </a:t>
              </a: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22q11.2DS,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these measures did not correlate with the electrophysiological data. 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2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These </a:t>
              </a:r>
              <a:r>
                <a:rPr lang="en-US" sz="22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findings suggest the presence of two distinct mechanisms: One intrinsic to 22q11.2DS resulting in increased N1 and MMN responses; another related to psychosis leading to a decreased N1 response. </a:t>
              </a:r>
              <a:endPara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1724526" y="8153400"/>
            <a:ext cx="0" cy="1971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609558" y="9124271"/>
            <a:ext cx="7181053" cy="3763088"/>
            <a:chOff x="9048410" y="6812821"/>
            <a:chExt cx="7773525" cy="4968013"/>
          </a:xfrm>
        </p:grpSpPr>
        <p:sp>
          <p:nvSpPr>
            <p:cNvPr id="60" name="Rounded Rectangle 59"/>
            <p:cNvSpPr/>
            <p:nvPr/>
          </p:nvSpPr>
          <p:spPr>
            <a:xfrm>
              <a:off x="9048410" y="6812821"/>
              <a:ext cx="7773525" cy="49158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360" tIns="43180" rIns="86360" bIns="431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842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293136" y="6939467"/>
              <a:ext cx="7409479" cy="48413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89075E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AIMS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70" dirty="0" smtClean="0">
                  <a:latin typeface="Century Gothic" panose="020B0502020202020204" pitchFamily="34" charset="0"/>
                </a:rPr>
                <a:t>To characterize basic auditory processing and sensory memory </a:t>
              </a:r>
              <a:r>
                <a:rPr lang="en-US" sz="2270" dirty="0">
                  <a:latin typeface="Century Gothic" panose="020B0502020202020204" pitchFamily="34" charset="0"/>
                </a:rPr>
                <a:t>using </a:t>
              </a:r>
              <a:r>
                <a:rPr lang="en-US" sz="2270" dirty="0" smtClean="0">
                  <a:latin typeface="Century Gothic" panose="020B0502020202020204" pitchFamily="34" charset="0"/>
                </a:rPr>
                <a:t>EEG in </a:t>
              </a:r>
              <a:r>
                <a:rPr lang="en-US" sz="2270" dirty="0">
                  <a:latin typeface="Century Gothic" panose="020B0502020202020204" pitchFamily="34" charset="0"/>
                </a:rPr>
                <a:t>a group of adolescents and adults with 22q11.2DS, with and without psychotic </a:t>
              </a:r>
              <a:r>
                <a:rPr lang="en-US" sz="2270" dirty="0" smtClean="0">
                  <a:latin typeface="Century Gothic" panose="020B0502020202020204" pitchFamily="34" charset="0"/>
                </a:rPr>
                <a:t>symptomatology.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70" dirty="0" smtClean="0">
                  <a:latin typeface="Century Gothic" panose="020B0502020202020204" pitchFamily="34" charset="0"/>
                </a:rPr>
                <a:t>To relate these measures to cognitive </a:t>
              </a:r>
              <a:r>
                <a:rPr lang="en-US" sz="2270" dirty="0" smtClean="0">
                  <a:latin typeface="Century Gothic" panose="020B0502020202020204" pitchFamily="34" charset="0"/>
                </a:rPr>
                <a:t>function.</a:t>
              </a:r>
              <a:endParaRPr lang="en-US" sz="2270" dirty="0" smtClean="0"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70" dirty="0" smtClean="0">
                  <a:latin typeface="Century Gothic" panose="020B0502020202020204" pitchFamily="34" charset="0"/>
                </a:rPr>
                <a:t>To </a:t>
              </a:r>
              <a:r>
                <a:rPr lang="en-US" sz="2270" dirty="0">
                  <a:latin typeface="Century Gothic" panose="020B0502020202020204" pitchFamily="34" charset="0"/>
                </a:rPr>
                <a:t>assess </a:t>
              </a:r>
              <a:r>
                <a:rPr lang="en-US" sz="2270" dirty="0" smtClean="0">
                  <a:latin typeface="Century Gothic" panose="020B0502020202020204" pitchFamily="34" charset="0"/>
                </a:rPr>
                <a:t>the </a:t>
              </a:r>
              <a:r>
                <a:rPr lang="en-US" sz="2270" dirty="0">
                  <a:latin typeface="Century Gothic" panose="020B0502020202020204" pitchFamily="34" charset="0"/>
                </a:rPr>
                <a:t>potential </a:t>
              </a:r>
              <a:r>
                <a:rPr lang="en-US" sz="2270" dirty="0" smtClean="0">
                  <a:latin typeface="Century Gothic" panose="020B0502020202020204" pitchFamily="34" charset="0"/>
                </a:rPr>
                <a:t>informativeness of these measures </a:t>
              </a:r>
              <a:r>
                <a:rPr lang="en-US" sz="2270" dirty="0">
                  <a:latin typeface="Century Gothic" panose="020B0502020202020204" pitchFamily="34" charset="0"/>
                </a:rPr>
                <a:t>with regard to </a:t>
              </a:r>
              <a:r>
                <a:rPr lang="en-US" sz="2270" dirty="0" smtClean="0">
                  <a:latin typeface="Century Gothic" panose="020B0502020202020204" pitchFamily="34" charset="0"/>
                </a:rPr>
                <a:t>vulnerability for psychosis</a:t>
              </a:r>
              <a:r>
                <a:rPr lang="en-US" sz="2270" dirty="0">
                  <a:latin typeface="Century Gothic" panose="020B0502020202020204" pitchFamily="34" charset="0"/>
                </a:rPr>
                <a:t>. 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482" y="1476860"/>
            <a:ext cx="2398746" cy="159916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689685" y="13411200"/>
            <a:ext cx="5168315" cy="967577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97616" y="14290496"/>
            <a:ext cx="209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IQ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0299" y="18259764"/>
            <a:ext cx="347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WORKING MEMORY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40298" y="15925800"/>
            <a:ext cx="345701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940298" y="19411044"/>
            <a:ext cx="345701" cy="22126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818133"/>
            <a:ext cx="296454" cy="21945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03644" y="3162878"/>
            <a:ext cx="2785936" cy="616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46332" y="14619913"/>
            <a:ext cx="4716777" cy="3547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55932" y="19994728"/>
            <a:ext cx="4707177" cy="35508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18895906"/>
            <a:ext cx="13926312" cy="458535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52" y="19409626"/>
            <a:ext cx="296454" cy="21945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162800" y="18590473"/>
            <a:ext cx="762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MMN: deviants-standards (sensory memory)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6420</TotalTime>
  <Words>633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Alves Francisco</dc:creator>
  <cp:lastModifiedBy>Ana Alves Francisco</cp:lastModifiedBy>
  <cp:revision>233</cp:revision>
  <cp:lastPrinted>2019-07-15T18:15:37Z</cp:lastPrinted>
  <dcterms:created xsi:type="dcterms:W3CDTF">2013-09-22T20:12:01Z</dcterms:created>
  <dcterms:modified xsi:type="dcterms:W3CDTF">2020-02-10T15:00:12Z</dcterms:modified>
</cp:coreProperties>
</file>