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9236075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53" kern="1200">
        <a:solidFill>
          <a:schemeClr val="tx1"/>
        </a:solidFill>
        <a:latin typeface="Times New Roman" pitchFamily="-123" charset="0"/>
        <a:ea typeface="ＭＳ Ｐゴシック" pitchFamily="-123" charset="-128"/>
        <a:cs typeface="ＭＳ Ｐゴシック" pitchFamily="-123" charset="-128"/>
      </a:defRPr>
    </a:lvl1pPr>
    <a:lvl2pPr marL="82439" algn="l" rtl="0" fontAlgn="base">
      <a:spcBef>
        <a:spcPct val="0"/>
      </a:spcBef>
      <a:spcAft>
        <a:spcPct val="0"/>
      </a:spcAft>
      <a:defRPr sz="553" kern="1200">
        <a:solidFill>
          <a:schemeClr val="tx1"/>
        </a:solidFill>
        <a:latin typeface="Times New Roman" pitchFamily="-123" charset="0"/>
        <a:ea typeface="ＭＳ Ｐゴシック" pitchFamily="-123" charset="-128"/>
        <a:cs typeface="ＭＳ Ｐゴシック" pitchFamily="-123" charset="-128"/>
      </a:defRPr>
    </a:lvl2pPr>
    <a:lvl3pPr marL="164878" algn="l" rtl="0" fontAlgn="base">
      <a:spcBef>
        <a:spcPct val="0"/>
      </a:spcBef>
      <a:spcAft>
        <a:spcPct val="0"/>
      </a:spcAft>
      <a:defRPr sz="553" kern="1200">
        <a:solidFill>
          <a:schemeClr val="tx1"/>
        </a:solidFill>
        <a:latin typeface="Times New Roman" pitchFamily="-123" charset="0"/>
        <a:ea typeface="ＭＳ Ｐゴシック" pitchFamily="-123" charset="-128"/>
        <a:cs typeface="ＭＳ Ｐゴシック" pitchFamily="-123" charset="-128"/>
      </a:defRPr>
    </a:lvl3pPr>
    <a:lvl4pPr marL="247318" algn="l" rtl="0" fontAlgn="base">
      <a:spcBef>
        <a:spcPct val="0"/>
      </a:spcBef>
      <a:spcAft>
        <a:spcPct val="0"/>
      </a:spcAft>
      <a:defRPr sz="553" kern="1200">
        <a:solidFill>
          <a:schemeClr val="tx1"/>
        </a:solidFill>
        <a:latin typeface="Times New Roman" pitchFamily="-123" charset="0"/>
        <a:ea typeface="ＭＳ Ｐゴシック" pitchFamily="-123" charset="-128"/>
        <a:cs typeface="ＭＳ Ｐゴシック" pitchFamily="-123" charset="-128"/>
      </a:defRPr>
    </a:lvl4pPr>
    <a:lvl5pPr marL="329757" algn="l" rtl="0" fontAlgn="base">
      <a:spcBef>
        <a:spcPct val="0"/>
      </a:spcBef>
      <a:spcAft>
        <a:spcPct val="0"/>
      </a:spcAft>
      <a:defRPr sz="553" kern="1200">
        <a:solidFill>
          <a:schemeClr val="tx1"/>
        </a:solidFill>
        <a:latin typeface="Times New Roman" pitchFamily="-123" charset="0"/>
        <a:ea typeface="ＭＳ Ｐゴシック" pitchFamily="-123" charset="-128"/>
        <a:cs typeface="ＭＳ Ｐゴシック" pitchFamily="-123" charset="-128"/>
      </a:defRPr>
    </a:lvl5pPr>
    <a:lvl6pPr marL="412196" algn="l" defTabSz="82439" rtl="0" eaLnBrk="1" latinLnBrk="0" hangingPunct="1">
      <a:defRPr sz="553" kern="1200">
        <a:solidFill>
          <a:schemeClr val="tx1"/>
        </a:solidFill>
        <a:latin typeface="Times New Roman" pitchFamily="-123" charset="0"/>
        <a:ea typeface="ＭＳ Ｐゴシック" pitchFamily="-123" charset="-128"/>
        <a:cs typeface="ＭＳ Ｐゴシック" pitchFamily="-123" charset="-128"/>
      </a:defRPr>
    </a:lvl6pPr>
    <a:lvl7pPr marL="494636" algn="l" defTabSz="82439" rtl="0" eaLnBrk="1" latinLnBrk="0" hangingPunct="1">
      <a:defRPr sz="553" kern="1200">
        <a:solidFill>
          <a:schemeClr val="tx1"/>
        </a:solidFill>
        <a:latin typeface="Times New Roman" pitchFamily="-123" charset="0"/>
        <a:ea typeface="ＭＳ Ｐゴシック" pitchFamily="-123" charset="-128"/>
        <a:cs typeface="ＭＳ Ｐゴシック" pitchFamily="-123" charset="-128"/>
      </a:defRPr>
    </a:lvl7pPr>
    <a:lvl8pPr marL="577075" algn="l" defTabSz="82439" rtl="0" eaLnBrk="1" latinLnBrk="0" hangingPunct="1">
      <a:defRPr sz="553" kern="1200">
        <a:solidFill>
          <a:schemeClr val="tx1"/>
        </a:solidFill>
        <a:latin typeface="Times New Roman" pitchFamily="-123" charset="0"/>
        <a:ea typeface="ＭＳ Ｐゴシック" pitchFamily="-123" charset="-128"/>
        <a:cs typeface="ＭＳ Ｐゴシック" pitchFamily="-123" charset="-128"/>
      </a:defRPr>
    </a:lvl8pPr>
    <a:lvl9pPr marL="659514" algn="l" defTabSz="82439" rtl="0" eaLnBrk="1" latinLnBrk="0" hangingPunct="1">
      <a:defRPr sz="553" kern="1200">
        <a:solidFill>
          <a:schemeClr val="tx1"/>
        </a:solidFill>
        <a:latin typeface="Times New Roman" pitchFamily="-123" charset="0"/>
        <a:ea typeface="ＭＳ Ｐゴシック" pitchFamily="-123" charset="-128"/>
        <a:cs typeface="ＭＳ Ｐゴシック" pitchFamily="-12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417" userDrawn="1">
          <p15:clr>
            <a:srgbClr val="A4A3A4"/>
          </p15:clr>
        </p15:guide>
        <p15:guide id="2" pos="485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partment of Veterans Affairs" initials="" lastIdx="8" clrIdx="0"/>
  <p:cmAuthor id="1" name="Mallory Grosso" initials="MG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DB9"/>
    <a:srgbClr val="110E80"/>
    <a:srgbClr val="AFB3FF"/>
    <a:srgbClr val="FFAAA9"/>
    <a:srgbClr val="0021FF"/>
    <a:srgbClr val="FF2605"/>
    <a:srgbClr val="DCF9A4"/>
    <a:srgbClr val="E69422"/>
    <a:srgbClr val="CD3E4D"/>
    <a:srgbClr val="700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85" autoAdjust="0"/>
    <p:restoredTop sz="96226" autoAdjust="0"/>
  </p:normalViewPr>
  <p:slideViewPr>
    <p:cSldViewPr snapToGrid="0" snapToObjects="1">
      <p:cViewPr>
        <p:scale>
          <a:sx n="120" d="100"/>
          <a:sy n="120" d="100"/>
        </p:scale>
        <p:origin x="1716" y="-348"/>
      </p:cViewPr>
      <p:guideLst>
        <p:guide orient="horz" pos="2417"/>
        <p:guide pos="4850"/>
      </p:guideLst>
    </p:cSldViewPr>
  </p:slideViewPr>
  <p:outlineViewPr>
    <p:cViewPr>
      <p:scale>
        <a:sx n="100" d="100"/>
        <a:sy n="100" d="100"/>
      </p:scale>
      <p:origin x="6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05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7" tIns="46414" rIns="92827" bIns="46414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5575" y="0"/>
            <a:ext cx="40005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7" tIns="46414" rIns="92827" bIns="46414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005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7" tIns="46414" rIns="92827" bIns="46414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5575" y="6659563"/>
            <a:ext cx="40005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7" tIns="46414" rIns="92827" bIns="4641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48D2A4C-1F1B-479C-93D6-7E321BAEB3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47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40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BC873-CFF1-4EAA-A2F2-148E6894E32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1650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5" y="3373438"/>
            <a:ext cx="7388225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02088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400" y="6659563"/>
            <a:ext cx="4002088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34E97-9601-4D54-B061-4EDBE4BC3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3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1pPr>
    <a:lvl2pPr marL="81610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2pPr>
    <a:lvl3pPr marL="163220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3pPr>
    <a:lvl4pPr marL="244831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4pPr>
    <a:lvl5pPr marL="326441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5pPr>
    <a:lvl6pPr marL="408051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6pPr>
    <a:lvl7pPr marL="489661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7pPr>
    <a:lvl8pPr marL="571271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8pPr>
    <a:lvl9pPr marL="652882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34E97-9601-4D54-B061-4EDBE4BC34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0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369"/>
            <a:ext cx="7772400" cy="14701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57"/>
            <a:ext cx="6400800" cy="1752487"/>
          </a:xfrm>
        </p:spPr>
        <p:txBody>
          <a:bodyPr/>
          <a:lstStyle>
            <a:lvl1pPr marL="0" indent="0" algn="ctr">
              <a:buNone/>
              <a:defRPr/>
            </a:lvl1pPr>
            <a:lvl2pPr marL="82485" indent="0" algn="ctr">
              <a:buNone/>
              <a:defRPr/>
            </a:lvl2pPr>
            <a:lvl3pPr marL="164971" indent="0" algn="ctr">
              <a:buNone/>
              <a:defRPr/>
            </a:lvl3pPr>
            <a:lvl4pPr marL="247456" indent="0" algn="ctr">
              <a:buNone/>
              <a:defRPr/>
            </a:lvl4pPr>
            <a:lvl5pPr marL="329942" indent="0" algn="ctr">
              <a:buNone/>
              <a:defRPr/>
            </a:lvl5pPr>
            <a:lvl6pPr marL="412427" indent="0" algn="ctr">
              <a:buNone/>
              <a:defRPr/>
            </a:lvl6pPr>
            <a:lvl7pPr marL="494913" indent="0" algn="ctr">
              <a:buNone/>
              <a:defRPr/>
            </a:lvl7pPr>
            <a:lvl8pPr marL="577398" indent="0" algn="ctr">
              <a:buNone/>
              <a:defRPr/>
            </a:lvl8pPr>
            <a:lvl9pPr marL="65988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AB2D6-51D5-477A-8B6E-754284F68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28D9A-4A0F-485C-B56E-12C1DCBCFB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389" y="609487"/>
            <a:ext cx="1943100" cy="5486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512" y="609487"/>
            <a:ext cx="5802168" cy="5486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B88B-9C40-475F-B849-08ACD21EB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65E31-91EC-4B68-A769-4681D7BB9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57" y="4407014"/>
            <a:ext cx="7772400" cy="1361848"/>
          </a:xfrm>
        </p:spPr>
        <p:txBody>
          <a:bodyPr anchor="t"/>
          <a:lstStyle>
            <a:lvl1pPr algn="l">
              <a:defRPr sz="73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57" y="2906826"/>
            <a:ext cx="7772400" cy="1500188"/>
          </a:xfrm>
        </p:spPr>
        <p:txBody>
          <a:bodyPr anchor="b"/>
          <a:lstStyle>
            <a:lvl1pPr marL="0" indent="0">
              <a:buNone/>
              <a:defRPr sz="357"/>
            </a:lvl1pPr>
            <a:lvl2pPr marL="82485" indent="0">
              <a:buNone/>
              <a:defRPr sz="339"/>
            </a:lvl2pPr>
            <a:lvl3pPr marL="164971" indent="0">
              <a:buNone/>
              <a:defRPr sz="286"/>
            </a:lvl3pPr>
            <a:lvl4pPr marL="247456" indent="0">
              <a:buNone/>
              <a:defRPr sz="250"/>
            </a:lvl4pPr>
            <a:lvl5pPr marL="329942" indent="0">
              <a:buNone/>
              <a:defRPr sz="250"/>
            </a:lvl5pPr>
            <a:lvl6pPr marL="412427" indent="0">
              <a:buNone/>
              <a:defRPr sz="250"/>
            </a:lvl6pPr>
            <a:lvl7pPr marL="494913" indent="0">
              <a:buNone/>
              <a:defRPr sz="250"/>
            </a:lvl7pPr>
            <a:lvl8pPr marL="577398" indent="0">
              <a:buNone/>
              <a:defRPr sz="250"/>
            </a:lvl8pPr>
            <a:lvl9pPr marL="659884" indent="0">
              <a:buNone/>
              <a:defRPr sz="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7EBEF-36D5-42D6-95FA-5E507AC3C8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512" y="1981257"/>
            <a:ext cx="3872634" cy="4114743"/>
          </a:xfrm>
        </p:spPr>
        <p:txBody>
          <a:bodyPr/>
          <a:lstStyle>
            <a:lvl1pPr>
              <a:defRPr sz="500"/>
            </a:lvl1pPr>
            <a:lvl2pPr>
              <a:defRPr sz="429"/>
            </a:lvl2pPr>
            <a:lvl3pPr>
              <a:defRPr sz="357"/>
            </a:lvl3pPr>
            <a:lvl4pPr>
              <a:defRPr sz="339"/>
            </a:lvl4pPr>
            <a:lvl5pPr>
              <a:defRPr sz="339"/>
            </a:lvl5pPr>
            <a:lvl6pPr>
              <a:defRPr sz="339"/>
            </a:lvl6pPr>
            <a:lvl7pPr>
              <a:defRPr sz="339"/>
            </a:lvl7pPr>
            <a:lvl8pPr>
              <a:defRPr sz="339"/>
            </a:lvl8pPr>
            <a:lvl9pPr>
              <a:defRPr sz="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5855" y="1981257"/>
            <a:ext cx="3872634" cy="4114743"/>
          </a:xfrm>
        </p:spPr>
        <p:txBody>
          <a:bodyPr/>
          <a:lstStyle>
            <a:lvl1pPr>
              <a:defRPr sz="500"/>
            </a:lvl1pPr>
            <a:lvl2pPr>
              <a:defRPr sz="429"/>
            </a:lvl2pPr>
            <a:lvl3pPr>
              <a:defRPr sz="357"/>
            </a:lvl3pPr>
            <a:lvl4pPr>
              <a:defRPr sz="339"/>
            </a:lvl4pPr>
            <a:lvl5pPr>
              <a:defRPr sz="339"/>
            </a:lvl5pPr>
            <a:lvl6pPr>
              <a:defRPr sz="339"/>
            </a:lvl6pPr>
            <a:lvl7pPr>
              <a:defRPr sz="339"/>
            </a:lvl7pPr>
            <a:lvl8pPr>
              <a:defRPr sz="339"/>
            </a:lvl8pPr>
            <a:lvl9pPr>
              <a:defRPr sz="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5A7E8-9C0D-441B-A5A7-9773F1851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9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056"/>
            <a:ext cx="4040332" cy="639819"/>
          </a:xfrm>
        </p:spPr>
        <p:txBody>
          <a:bodyPr anchor="b"/>
          <a:lstStyle>
            <a:lvl1pPr marL="0" indent="0">
              <a:buNone/>
              <a:defRPr sz="429" b="1"/>
            </a:lvl1pPr>
            <a:lvl2pPr marL="82485" indent="0">
              <a:buNone/>
              <a:defRPr sz="357" b="1"/>
            </a:lvl2pPr>
            <a:lvl3pPr marL="164971" indent="0">
              <a:buNone/>
              <a:defRPr sz="339" b="1"/>
            </a:lvl3pPr>
            <a:lvl4pPr marL="247456" indent="0">
              <a:buNone/>
              <a:defRPr sz="286" b="1"/>
            </a:lvl4pPr>
            <a:lvl5pPr marL="329942" indent="0">
              <a:buNone/>
              <a:defRPr sz="286" b="1"/>
            </a:lvl5pPr>
            <a:lvl6pPr marL="412427" indent="0">
              <a:buNone/>
              <a:defRPr sz="286" b="1"/>
            </a:lvl6pPr>
            <a:lvl7pPr marL="494913" indent="0">
              <a:buNone/>
              <a:defRPr sz="286" b="1"/>
            </a:lvl7pPr>
            <a:lvl8pPr marL="577398" indent="0">
              <a:buNone/>
              <a:defRPr sz="286" b="1"/>
            </a:lvl8pPr>
            <a:lvl9pPr marL="659884" indent="0">
              <a:buNone/>
              <a:defRPr sz="2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332" cy="3951174"/>
          </a:xfrm>
        </p:spPr>
        <p:txBody>
          <a:bodyPr/>
          <a:lstStyle>
            <a:lvl1pPr>
              <a:defRPr sz="429"/>
            </a:lvl1pPr>
            <a:lvl2pPr>
              <a:defRPr sz="357"/>
            </a:lvl2pPr>
            <a:lvl3pPr>
              <a:defRPr sz="339"/>
            </a:lvl3pPr>
            <a:lvl4pPr>
              <a:defRPr sz="286"/>
            </a:lvl4pPr>
            <a:lvl5pPr>
              <a:defRPr sz="286"/>
            </a:lvl5pPr>
            <a:lvl6pPr>
              <a:defRPr sz="286"/>
            </a:lvl6pPr>
            <a:lvl7pPr>
              <a:defRPr sz="286"/>
            </a:lvl7pPr>
            <a:lvl8pPr>
              <a:defRPr sz="286"/>
            </a:lvl8pPr>
            <a:lvl9pPr>
              <a:defRPr sz="2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056"/>
            <a:ext cx="4041775" cy="639819"/>
          </a:xfrm>
        </p:spPr>
        <p:txBody>
          <a:bodyPr anchor="b"/>
          <a:lstStyle>
            <a:lvl1pPr marL="0" indent="0">
              <a:buNone/>
              <a:defRPr sz="429" b="1"/>
            </a:lvl1pPr>
            <a:lvl2pPr marL="82485" indent="0">
              <a:buNone/>
              <a:defRPr sz="357" b="1"/>
            </a:lvl2pPr>
            <a:lvl3pPr marL="164971" indent="0">
              <a:buNone/>
              <a:defRPr sz="339" b="1"/>
            </a:lvl3pPr>
            <a:lvl4pPr marL="247456" indent="0">
              <a:buNone/>
              <a:defRPr sz="286" b="1"/>
            </a:lvl4pPr>
            <a:lvl5pPr marL="329942" indent="0">
              <a:buNone/>
              <a:defRPr sz="286" b="1"/>
            </a:lvl5pPr>
            <a:lvl6pPr marL="412427" indent="0">
              <a:buNone/>
              <a:defRPr sz="286" b="1"/>
            </a:lvl6pPr>
            <a:lvl7pPr marL="494913" indent="0">
              <a:buNone/>
              <a:defRPr sz="286" b="1"/>
            </a:lvl7pPr>
            <a:lvl8pPr marL="577398" indent="0">
              <a:buNone/>
              <a:defRPr sz="286" b="1"/>
            </a:lvl8pPr>
            <a:lvl9pPr marL="659884" indent="0">
              <a:buNone/>
              <a:defRPr sz="2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174"/>
          </a:xfrm>
        </p:spPr>
        <p:txBody>
          <a:bodyPr/>
          <a:lstStyle>
            <a:lvl1pPr>
              <a:defRPr sz="429"/>
            </a:lvl1pPr>
            <a:lvl2pPr>
              <a:defRPr sz="357"/>
            </a:lvl2pPr>
            <a:lvl3pPr>
              <a:defRPr sz="339"/>
            </a:lvl3pPr>
            <a:lvl4pPr>
              <a:defRPr sz="286"/>
            </a:lvl4pPr>
            <a:lvl5pPr>
              <a:defRPr sz="286"/>
            </a:lvl5pPr>
            <a:lvl6pPr>
              <a:defRPr sz="286"/>
            </a:lvl6pPr>
            <a:lvl7pPr>
              <a:defRPr sz="286"/>
            </a:lvl7pPr>
            <a:lvl8pPr>
              <a:defRPr sz="286"/>
            </a:lvl8pPr>
            <a:lvl9pPr>
              <a:defRPr sz="2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DAA7E-35BD-45C4-AC32-DE4DE63051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0B8B1-6310-4821-AC77-6ED2420243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E7BE3-2B0D-4429-9AC8-B53A3D220C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994"/>
            <a:ext cx="3008457" cy="1161993"/>
          </a:xfrm>
        </p:spPr>
        <p:txBody>
          <a:bodyPr anchor="b"/>
          <a:lstStyle>
            <a:lvl1pPr algn="l">
              <a:defRPr sz="35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2993"/>
            <a:ext cx="5111750" cy="5853056"/>
          </a:xfrm>
        </p:spPr>
        <p:txBody>
          <a:bodyPr/>
          <a:lstStyle>
            <a:lvl1pPr>
              <a:defRPr sz="589"/>
            </a:lvl1pPr>
            <a:lvl2pPr>
              <a:defRPr sz="500"/>
            </a:lvl2pPr>
            <a:lvl3pPr>
              <a:defRPr sz="429"/>
            </a:lvl3pPr>
            <a:lvl4pPr>
              <a:defRPr sz="357"/>
            </a:lvl4pPr>
            <a:lvl5pPr>
              <a:defRPr sz="357"/>
            </a:lvl5pPr>
            <a:lvl6pPr>
              <a:defRPr sz="357"/>
            </a:lvl6pPr>
            <a:lvl7pPr>
              <a:defRPr sz="357"/>
            </a:lvl7pPr>
            <a:lvl8pPr>
              <a:defRPr sz="357"/>
            </a:lvl8pPr>
            <a:lvl9pPr>
              <a:defRPr sz="3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4986"/>
            <a:ext cx="3008457" cy="4691063"/>
          </a:xfrm>
        </p:spPr>
        <p:txBody>
          <a:bodyPr/>
          <a:lstStyle>
            <a:lvl1pPr marL="0" indent="0">
              <a:buNone/>
              <a:defRPr sz="250"/>
            </a:lvl1pPr>
            <a:lvl2pPr marL="82485" indent="0">
              <a:buNone/>
              <a:defRPr sz="214"/>
            </a:lvl2pPr>
            <a:lvl3pPr marL="164971" indent="0">
              <a:buNone/>
              <a:defRPr sz="179"/>
            </a:lvl3pPr>
            <a:lvl4pPr marL="247456" indent="0">
              <a:buNone/>
              <a:defRPr sz="161"/>
            </a:lvl4pPr>
            <a:lvl5pPr marL="329942" indent="0">
              <a:buNone/>
              <a:defRPr sz="161"/>
            </a:lvl5pPr>
            <a:lvl6pPr marL="412427" indent="0">
              <a:buNone/>
              <a:defRPr sz="161"/>
            </a:lvl6pPr>
            <a:lvl7pPr marL="494913" indent="0">
              <a:buNone/>
              <a:defRPr sz="161"/>
            </a:lvl7pPr>
            <a:lvl8pPr marL="577398" indent="0">
              <a:buNone/>
              <a:defRPr sz="161"/>
            </a:lvl8pPr>
            <a:lvl9pPr marL="659884" indent="0">
              <a:buNone/>
              <a:defRPr sz="1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4BD47-C9F9-4EE7-AA3D-F1BEF64562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32" y="4800487"/>
            <a:ext cx="5486400" cy="566964"/>
          </a:xfrm>
        </p:spPr>
        <p:txBody>
          <a:bodyPr anchor="b"/>
          <a:lstStyle>
            <a:lvl1pPr algn="l">
              <a:defRPr sz="35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32" y="612889"/>
            <a:ext cx="5486400" cy="4114743"/>
          </a:xfrm>
        </p:spPr>
        <p:txBody>
          <a:bodyPr/>
          <a:lstStyle>
            <a:lvl1pPr marL="0" indent="0">
              <a:buNone/>
              <a:defRPr sz="589"/>
            </a:lvl1pPr>
            <a:lvl2pPr marL="82485" indent="0">
              <a:buNone/>
              <a:defRPr sz="500"/>
            </a:lvl2pPr>
            <a:lvl3pPr marL="164971" indent="0">
              <a:buNone/>
              <a:defRPr sz="429"/>
            </a:lvl3pPr>
            <a:lvl4pPr marL="247456" indent="0">
              <a:buNone/>
              <a:defRPr sz="357"/>
            </a:lvl4pPr>
            <a:lvl5pPr marL="329942" indent="0">
              <a:buNone/>
              <a:defRPr sz="357"/>
            </a:lvl5pPr>
            <a:lvl6pPr marL="412427" indent="0">
              <a:buNone/>
              <a:defRPr sz="357"/>
            </a:lvl6pPr>
            <a:lvl7pPr marL="494913" indent="0">
              <a:buNone/>
              <a:defRPr sz="357"/>
            </a:lvl7pPr>
            <a:lvl8pPr marL="577398" indent="0">
              <a:buNone/>
              <a:defRPr sz="357"/>
            </a:lvl8pPr>
            <a:lvl9pPr marL="659884" indent="0">
              <a:buNone/>
              <a:defRPr sz="357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32" y="5367451"/>
            <a:ext cx="5486400" cy="804806"/>
          </a:xfrm>
        </p:spPr>
        <p:txBody>
          <a:bodyPr/>
          <a:lstStyle>
            <a:lvl1pPr marL="0" indent="0">
              <a:buNone/>
              <a:defRPr sz="250"/>
            </a:lvl1pPr>
            <a:lvl2pPr marL="82485" indent="0">
              <a:buNone/>
              <a:defRPr sz="214"/>
            </a:lvl2pPr>
            <a:lvl3pPr marL="164971" indent="0">
              <a:buNone/>
              <a:defRPr sz="179"/>
            </a:lvl3pPr>
            <a:lvl4pPr marL="247456" indent="0">
              <a:buNone/>
              <a:defRPr sz="161"/>
            </a:lvl4pPr>
            <a:lvl5pPr marL="329942" indent="0">
              <a:buNone/>
              <a:defRPr sz="161"/>
            </a:lvl5pPr>
            <a:lvl6pPr marL="412427" indent="0">
              <a:buNone/>
              <a:defRPr sz="161"/>
            </a:lvl6pPr>
            <a:lvl7pPr marL="494913" indent="0">
              <a:buNone/>
              <a:defRPr sz="161"/>
            </a:lvl7pPr>
            <a:lvl8pPr marL="577398" indent="0">
              <a:buNone/>
              <a:defRPr sz="161"/>
            </a:lvl8pPr>
            <a:lvl9pPr marL="659884" indent="0">
              <a:buNone/>
              <a:defRPr sz="1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11EF0-978B-4D38-9ADB-17029EF394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512" y="609487"/>
            <a:ext cx="777297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3066" tIns="266533" rIns="533066" bIns="2665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512" y="1981257"/>
            <a:ext cx="7772977" cy="411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3066" tIns="266533" rIns="533066" bIns="266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511" y="6248514"/>
            <a:ext cx="1905000" cy="45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3066" tIns="266533" rIns="533066" bIns="266533" numCol="1" anchor="t" anchorCtr="0" compatLnSpc="1">
            <a:prstTxWarp prst="textNoShape">
              <a:avLst/>
            </a:prstTxWarp>
          </a:bodyPr>
          <a:lstStyle>
            <a:lvl1pPr>
              <a:defRPr sz="1429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89" y="6248514"/>
            <a:ext cx="2895023" cy="45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3066" tIns="266533" rIns="533066" bIns="266533" numCol="1" anchor="t" anchorCtr="0" compatLnSpc="1">
            <a:prstTxWarp prst="textNoShape">
              <a:avLst/>
            </a:prstTxWarp>
          </a:bodyPr>
          <a:lstStyle>
            <a:lvl1pPr algn="ctr">
              <a:defRPr sz="1429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489" y="6248514"/>
            <a:ext cx="1905000" cy="45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3066" tIns="266533" rIns="533066" bIns="266533" numCol="1" anchor="t" anchorCtr="0" compatLnSpc="1">
            <a:prstTxWarp prst="textNoShape">
              <a:avLst/>
            </a:prstTxWarp>
          </a:bodyPr>
          <a:lstStyle>
            <a:lvl1pPr algn="r">
              <a:defRPr sz="1429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1E5C8B6-3BD8-4E87-B44D-7C200926BA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52020" rtl="0" eaLnBrk="0" fontAlgn="base" hangingPunct="0">
        <a:spcBef>
          <a:spcPct val="0"/>
        </a:spcBef>
        <a:spcAft>
          <a:spcPct val="0"/>
        </a:spcAft>
        <a:defRPr sz="4590">
          <a:solidFill>
            <a:schemeClr val="tx2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ctr" defTabSz="952020" rtl="0" eaLnBrk="0" fontAlgn="base" hangingPunct="0">
        <a:spcBef>
          <a:spcPct val="0"/>
        </a:spcBef>
        <a:spcAft>
          <a:spcPct val="0"/>
        </a:spcAft>
        <a:defRPr sz="4590">
          <a:solidFill>
            <a:schemeClr val="tx2"/>
          </a:solidFill>
          <a:latin typeface="Times New Roman" pitchFamily="18" charset="0"/>
          <a:ea typeface="ＭＳ Ｐゴシック" pitchFamily="-123" charset="-128"/>
          <a:cs typeface="ＭＳ Ｐゴシック" pitchFamily="-123" charset="-128"/>
        </a:defRPr>
      </a:lvl2pPr>
      <a:lvl3pPr algn="ctr" defTabSz="952020" rtl="0" eaLnBrk="0" fontAlgn="base" hangingPunct="0">
        <a:spcBef>
          <a:spcPct val="0"/>
        </a:spcBef>
        <a:spcAft>
          <a:spcPct val="0"/>
        </a:spcAft>
        <a:defRPr sz="4590">
          <a:solidFill>
            <a:schemeClr val="tx2"/>
          </a:solidFill>
          <a:latin typeface="Times New Roman" pitchFamily="18" charset="0"/>
          <a:ea typeface="ＭＳ Ｐゴシック" pitchFamily="-123" charset="-128"/>
          <a:cs typeface="ＭＳ Ｐゴシック" pitchFamily="-123" charset="-128"/>
        </a:defRPr>
      </a:lvl3pPr>
      <a:lvl4pPr algn="ctr" defTabSz="952020" rtl="0" eaLnBrk="0" fontAlgn="base" hangingPunct="0">
        <a:spcBef>
          <a:spcPct val="0"/>
        </a:spcBef>
        <a:spcAft>
          <a:spcPct val="0"/>
        </a:spcAft>
        <a:defRPr sz="4590">
          <a:solidFill>
            <a:schemeClr val="tx2"/>
          </a:solidFill>
          <a:latin typeface="Times New Roman" pitchFamily="18" charset="0"/>
          <a:ea typeface="ＭＳ Ｐゴシック" pitchFamily="-123" charset="-128"/>
          <a:cs typeface="ＭＳ Ｐゴシック" pitchFamily="-123" charset="-128"/>
        </a:defRPr>
      </a:lvl4pPr>
      <a:lvl5pPr algn="ctr" defTabSz="952020" rtl="0" eaLnBrk="0" fontAlgn="base" hangingPunct="0">
        <a:spcBef>
          <a:spcPct val="0"/>
        </a:spcBef>
        <a:spcAft>
          <a:spcPct val="0"/>
        </a:spcAft>
        <a:defRPr sz="4590">
          <a:solidFill>
            <a:schemeClr val="tx2"/>
          </a:solidFill>
          <a:latin typeface="Times New Roman" pitchFamily="18" charset="0"/>
          <a:ea typeface="ＭＳ Ｐゴシック" pitchFamily="-123" charset="-128"/>
          <a:cs typeface="ＭＳ Ｐゴシック" pitchFamily="-123" charset="-128"/>
        </a:defRPr>
      </a:lvl5pPr>
      <a:lvl6pPr marL="82485" algn="ctr" defTabSz="952020" rtl="0" fontAlgn="base">
        <a:spcBef>
          <a:spcPct val="0"/>
        </a:spcBef>
        <a:spcAft>
          <a:spcPct val="0"/>
        </a:spcAft>
        <a:defRPr sz="4590">
          <a:solidFill>
            <a:schemeClr val="tx2"/>
          </a:solidFill>
          <a:latin typeface="Times New Roman" pitchFamily="18" charset="0"/>
        </a:defRPr>
      </a:lvl6pPr>
      <a:lvl7pPr marL="164971" algn="ctr" defTabSz="952020" rtl="0" fontAlgn="base">
        <a:spcBef>
          <a:spcPct val="0"/>
        </a:spcBef>
        <a:spcAft>
          <a:spcPct val="0"/>
        </a:spcAft>
        <a:defRPr sz="4590">
          <a:solidFill>
            <a:schemeClr val="tx2"/>
          </a:solidFill>
          <a:latin typeface="Times New Roman" pitchFamily="18" charset="0"/>
        </a:defRPr>
      </a:lvl7pPr>
      <a:lvl8pPr marL="247456" algn="ctr" defTabSz="952020" rtl="0" fontAlgn="base">
        <a:spcBef>
          <a:spcPct val="0"/>
        </a:spcBef>
        <a:spcAft>
          <a:spcPct val="0"/>
        </a:spcAft>
        <a:defRPr sz="4590">
          <a:solidFill>
            <a:schemeClr val="tx2"/>
          </a:solidFill>
          <a:latin typeface="Times New Roman" pitchFamily="18" charset="0"/>
        </a:defRPr>
      </a:lvl8pPr>
      <a:lvl9pPr marL="329942" algn="ctr" defTabSz="952020" rtl="0" fontAlgn="base">
        <a:spcBef>
          <a:spcPct val="0"/>
        </a:spcBef>
        <a:spcAft>
          <a:spcPct val="0"/>
        </a:spcAft>
        <a:defRPr sz="4590">
          <a:solidFill>
            <a:schemeClr val="tx2"/>
          </a:solidFill>
          <a:latin typeface="Times New Roman" pitchFamily="18" charset="0"/>
        </a:defRPr>
      </a:lvl9pPr>
    </p:titleStyle>
    <p:bodyStyle>
      <a:lvl1pPr marL="357151" indent="-357151" algn="l" defTabSz="952020" rtl="0" eaLnBrk="0" fontAlgn="base" hangingPunct="0">
        <a:spcBef>
          <a:spcPct val="20000"/>
        </a:spcBef>
        <a:spcAft>
          <a:spcPct val="0"/>
        </a:spcAft>
        <a:buChar char="•"/>
        <a:defRPr sz="334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773588" indent="-297291" algn="l" defTabSz="952020" rtl="0" eaLnBrk="0" fontAlgn="base" hangingPunct="0">
        <a:spcBef>
          <a:spcPct val="20000"/>
        </a:spcBef>
        <a:spcAft>
          <a:spcPct val="0"/>
        </a:spcAft>
        <a:buChar char="–"/>
        <a:defRPr sz="2911">
          <a:solidFill>
            <a:schemeClr val="tx1"/>
          </a:solidFill>
          <a:latin typeface="+mn-lt"/>
          <a:ea typeface="ＭＳ Ｐゴシック" pitchFamily="-123" charset="-128"/>
        </a:defRPr>
      </a:lvl2pPr>
      <a:lvl3pPr marL="1190025" indent="-238005" algn="l" defTabSz="952020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ＭＳ Ｐゴシック" pitchFamily="-123" charset="-128"/>
        </a:defRPr>
      </a:lvl3pPr>
      <a:lvl4pPr marL="1666321" indent="-238291" algn="l" defTabSz="952020" rtl="0" eaLnBrk="0" fontAlgn="base" hangingPunct="0">
        <a:spcBef>
          <a:spcPct val="20000"/>
        </a:spcBef>
        <a:spcAft>
          <a:spcPct val="0"/>
        </a:spcAft>
        <a:buChar char="–"/>
        <a:defRPr sz="2090">
          <a:solidFill>
            <a:schemeClr val="tx1"/>
          </a:solidFill>
          <a:latin typeface="+mn-lt"/>
          <a:ea typeface="ＭＳ Ｐゴシック" pitchFamily="-123" charset="-128"/>
        </a:defRPr>
      </a:lvl4pPr>
      <a:lvl5pPr marL="2142044" indent="-237718" algn="l" defTabSz="952020" rtl="0" eaLnBrk="0" fontAlgn="base" hangingPunct="0">
        <a:spcBef>
          <a:spcPct val="20000"/>
        </a:spcBef>
        <a:spcAft>
          <a:spcPct val="0"/>
        </a:spcAft>
        <a:buChar char="»"/>
        <a:defRPr sz="2090">
          <a:solidFill>
            <a:schemeClr val="tx1"/>
          </a:solidFill>
          <a:latin typeface="+mn-lt"/>
          <a:ea typeface="ＭＳ Ｐゴシック" pitchFamily="-123" charset="-128"/>
        </a:defRPr>
      </a:lvl5pPr>
      <a:lvl6pPr marL="2224530" indent="-237718" algn="l" defTabSz="952020" rtl="0" fontAlgn="base">
        <a:spcBef>
          <a:spcPct val="20000"/>
        </a:spcBef>
        <a:spcAft>
          <a:spcPct val="0"/>
        </a:spcAft>
        <a:buChar char="»"/>
        <a:defRPr sz="2090">
          <a:solidFill>
            <a:schemeClr val="tx1"/>
          </a:solidFill>
          <a:latin typeface="+mn-lt"/>
        </a:defRPr>
      </a:lvl6pPr>
      <a:lvl7pPr marL="2307015" indent="-237718" algn="l" defTabSz="952020" rtl="0" fontAlgn="base">
        <a:spcBef>
          <a:spcPct val="20000"/>
        </a:spcBef>
        <a:spcAft>
          <a:spcPct val="0"/>
        </a:spcAft>
        <a:buChar char="»"/>
        <a:defRPr sz="2090">
          <a:solidFill>
            <a:schemeClr val="tx1"/>
          </a:solidFill>
          <a:latin typeface="+mn-lt"/>
        </a:defRPr>
      </a:lvl7pPr>
      <a:lvl8pPr marL="2389501" indent="-237718" algn="l" defTabSz="952020" rtl="0" fontAlgn="base">
        <a:spcBef>
          <a:spcPct val="20000"/>
        </a:spcBef>
        <a:spcAft>
          <a:spcPct val="0"/>
        </a:spcAft>
        <a:buChar char="»"/>
        <a:defRPr sz="2090">
          <a:solidFill>
            <a:schemeClr val="tx1"/>
          </a:solidFill>
          <a:latin typeface="+mn-lt"/>
        </a:defRPr>
      </a:lvl8pPr>
      <a:lvl9pPr marL="2471986" indent="-237718" algn="l" defTabSz="952020" rtl="0" fontAlgn="base">
        <a:spcBef>
          <a:spcPct val="20000"/>
        </a:spcBef>
        <a:spcAft>
          <a:spcPct val="0"/>
        </a:spcAft>
        <a:buChar char="»"/>
        <a:defRPr sz="209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4971" rtl="0" eaLnBrk="1" latinLnBrk="0" hangingPunct="1">
        <a:defRPr sz="339" kern="1200">
          <a:solidFill>
            <a:schemeClr val="tx1"/>
          </a:solidFill>
          <a:latin typeface="+mn-lt"/>
          <a:ea typeface="+mn-ea"/>
          <a:cs typeface="+mn-cs"/>
        </a:defRPr>
      </a:lvl1pPr>
      <a:lvl2pPr marL="82485" algn="l" defTabSz="164971" rtl="0" eaLnBrk="1" latinLnBrk="0" hangingPunct="1">
        <a:defRPr sz="339" kern="1200">
          <a:solidFill>
            <a:schemeClr val="tx1"/>
          </a:solidFill>
          <a:latin typeface="+mn-lt"/>
          <a:ea typeface="+mn-ea"/>
          <a:cs typeface="+mn-cs"/>
        </a:defRPr>
      </a:lvl2pPr>
      <a:lvl3pPr marL="164971" algn="l" defTabSz="164971" rtl="0" eaLnBrk="1" latinLnBrk="0" hangingPunct="1">
        <a:defRPr sz="339" kern="1200">
          <a:solidFill>
            <a:schemeClr val="tx1"/>
          </a:solidFill>
          <a:latin typeface="+mn-lt"/>
          <a:ea typeface="+mn-ea"/>
          <a:cs typeface="+mn-cs"/>
        </a:defRPr>
      </a:lvl3pPr>
      <a:lvl4pPr marL="247456" algn="l" defTabSz="164971" rtl="0" eaLnBrk="1" latinLnBrk="0" hangingPunct="1">
        <a:defRPr sz="339" kern="1200">
          <a:solidFill>
            <a:schemeClr val="tx1"/>
          </a:solidFill>
          <a:latin typeface="+mn-lt"/>
          <a:ea typeface="+mn-ea"/>
          <a:cs typeface="+mn-cs"/>
        </a:defRPr>
      </a:lvl4pPr>
      <a:lvl5pPr marL="329942" algn="l" defTabSz="164971" rtl="0" eaLnBrk="1" latinLnBrk="0" hangingPunct="1">
        <a:defRPr sz="339" kern="1200">
          <a:solidFill>
            <a:schemeClr val="tx1"/>
          </a:solidFill>
          <a:latin typeface="+mn-lt"/>
          <a:ea typeface="+mn-ea"/>
          <a:cs typeface="+mn-cs"/>
        </a:defRPr>
      </a:lvl5pPr>
      <a:lvl6pPr marL="412427" algn="l" defTabSz="164971" rtl="0" eaLnBrk="1" latinLnBrk="0" hangingPunct="1">
        <a:defRPr sz="339" kern="1200">
          <a:solidFill>
            <a:schemeClr val="tx1"/>
          </a:solidFill>
          <a:latin typeface="+mn-lt"/>
          <a:ea typeface="+mn-ea"/>
          <a:cs typeface="+mn-cs"/>
        </a:defRPr>
      </a:lvl6pPr>
      <a:lvl7pPr marL="494913" algn="l" defTabSz="164971" rtl="0" eaLnBrk="1" latinLnBrk="0" hangingPunct="1">
        <a:defRPr sz="339" kern="1200">
          <a:solidFill>
            <a:schemeClr val="tx1"/>
          </a:solidFill>
          <a:latin typeface="+mn-lt"/>
          <a:ea typeface="+mn-ea"/>
          <a:cs typeface="+mn-cs"/>
        </a:defRPr>
      </a:lvl7pPr>
      <a:lvl8pPr marL="577398" algn="l" defTabSz="164971" rtl="0" eaLnBrk="1" latinLnBrk="0" hangingPunct="1">
        <a:defRPr sz="339" kern="1200">
          <a:solidFill>
            <a:schemeClr val="tx1"/>
          </a:solidFill>
          <a:latin typeface="+mn-lt"/>
          <a:ea typeface="+mn-ea"/>
          <a:cs typeface="+mn-cs"/>
        </a:defRPr>
      </a:lvl8pPr>
      <a:lvl9pPr marL="659884" algn="l" defTabSz="164971" rtl="0" eaLnBrk="1" latinLnBrk="0" hangingPunct="1">
        <a:defRPr sz="3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5638511" y="3024155"/>
            <a:ext cx="2971800" cy="48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190" tIns="47595" rIns="95190" bIns="47595">
            <a:prstTxWarp prst="textNoShape">
              <a:avLst/>
            </a:prstTxWarp>
            <a:spAutoFit/>
          </a:bodyPr>
          <a:lstStyle/>
          <a:p>
            <a:pPr defTabSz="952020">
              <a:spcBef>
                <a:spcPct val="50000"/>
              </a:spcBef>
            </a:pPr>
            <a:endParaRPr lang="en-US" sz="2500" dirty="0"/>
          </a:p>
        </p:txBody>
      </p:sp>
      <p:sp>
        <p:nvSpPr>
          <p:cNvPr id="14341" name="Text Box 20"/>
          <p:cNvSpPr txBox="1">
            <a:spLocks noChangeArrowheads="1"/>
          </p:cNvSpPr>
          <p:nvPr/>
        </p:nvSpPr>
        <p:spPr bwMode="auto">
          <a:xfrm>
            <a:off x="272185" y="2670780"/>
            <a:ext cx="2304761" cy="3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357" tIns="10679" rIns="21357" bIns="10679">
            <a:prstTxWarp prst="textNoShape">
              <a:avLst/>
            </a:prstTxWarp>
            <a:spAutoFit/>
          </a:bodyPr>
          <a:lstStyle/>
          <a:p>
            <a:pPr defTabSz="213660">
              <a:spcBef>
                <a:spcPct val="50000"/>
              </a:spcBef>
            </a:pPr>
            <a:endParaRPr lang="en-US" sz="100" dirty="0"/>
          </a:p>
        </p:txBody>
      </p:sp>
      <p:sp>
        <p:nvSpPr>
          <p:cNvPr id="14343" name="AutoShape 65" descr="view"/>
          <p:cNvSpPr>
            <a:spLocks noChangeAspect="1" noChangeArrowheads="1"/>
          </p:cNvSpPr>
          <p:nvPr/>
        </p:nvSpPr>
        <p:spPr bwMode="auto">
          <a:xfrm>
            <a:off x="4540250" y="3325624"/>
            <a:ext cx="63789" cy="5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494" tIns="8247" rIns="16494" bIns="8247">
            <a:prstTxWarp prst="textNoShape">
              <a:avLst/>
            </a:prstTxWarp>
          </a:bodyPr>
          <a:lstStyle/>
          <a:p>
            <a:endParaRPr lang="en-US" sz="100" dirty="0"/>
          </a:p>
        </p:txBody>
      </p:sp>
      <p:sp>
        <p:nvSpPr>
          <p:cNvPr id="14398" name="Text Box 30"/>
          <p:cNvSpPr txBox="1">
            <a:spLocks noChangeArrowheads="1"/>
          </p:cNvSpPr>
          <p:nvPr/>
        </p:nvSpPr>
        <p:spPr bwMode="auto">
          <a:xfrm>
            <a:off x="-11491" y="850742"/>
            <a:ext cx="2848774" cy="190626"/>
          </a:xfrm>
          <a:prstGeom prst="rect">
            <a:avLst/>
          </a:prstGeom>
          <a:solidFill>
            <a:srgbClr val="2D2DB9"/>
          </a:solidFill>
          <a:ln w="9525">
            <a:noFill/>
            <a:miter lim="800000"/>
            <a:headEnd/>
            <a:tailEnd/>
          </a:ln>
        </p:spPr>
        <p:txBody>
          <a:bodyPr wrap="square" lIns="21142" tIns="10571" rIns="21142" bIns="10571">
            <a:prstTxWarp prst="textNoShape">
              <a:avLst/>
            </a:prstTxWarp>
            <a:spAutoFit/>
          </a:bodyPr>
          <a:lstStyle/>
          <a:p>
            <a:pPr algn="ctr" defTabSz="213660">
              <a:spcBef>
                <a:spcPct val="50000"/>
              </a:spcBef>
            </a:pPr>
            <a:r>
              <a:rPr lang="en-US" sz="1100" b="1" dirty="0"/>
              <a:t> </a:t>
            </a:r>
            <a:r>
              <a:rPr lang="en-US" sz="1100" b="1" dirty="0">
                <a:solidFill>
                  <a:schemeClr val="bg1"/>
                </a:solidFill>
                <a:latin typeface="Trebuchet MS" pitchFamily="-123" charset="0"/>
              </a:rPr>
              <a:t>Background</a:t>
            </a:r>
          </a:p>
        </p:txBody>
      </p:sp>
      <p:sp>
        <p:nvSpPr>
          <p:cNvPr id="14396" name="Text Box 30"/>
          <p:cNvSpPr txBox="1">
            <a:spLocks noChangeArrowheads="1"/>
          </p:cNvSpPr>
          <p:nvPr/>
        </p:nvSpPr>
        <p:spPr bwMode="auto">
          <a:xfrm>
            <a:off x="2923296" y="854890"/>
            <a:ext cx="3189305" cy="190626"/>
          </a:xfrm>
          <a:prstGeom prst="rect">
            <a:avLst/>
          </a:prstGeom>
          <a:solidFill>
            <a:srgbClr val="2D2DB9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1142" tIns="10571" rIns="21142" bIns="10571">
            <a:prstTxWarp prst="textNoShape">
              <a:avLst/>
            </a:prstTxWarp>
            <a:spAutoFit/>
          </a:bodyPr>
          <a:lstStyle/>
          <a:p>
            <a:pPr algn="ctr" defTabSz="213660">
              <a:spcBef>
                <a:spcPct val="50000"/>
              </a:spcBef>
            </a:pPr>
            <a:r>
              <a:rPr lang="en-US" sz="1100" b="1" dirty="0"/>
              <a:t> </a:t>
            </a:r>
            <a:r>
              <a:rPr lang="en-US" sz="1100" b="1" dirty="0">
                <a:solidFill>
                  <a:schemeClr val="bg1"/>
                </a:solidFill>
                <a:latin typeface="Trebuchet MS" pitchFamily="-123" charset="0"/>
              </a:rPr>
              <a:t>Methods</a:t>
            </a:r>
          </a:p>
        </p:txBody>
      </p:sp>
      <p:sp>
        <p:nvSpPr>
          <p:cNvPr id="14355" name="Rectangle 37"/>
          <p:cNvSpPr>
            <a:spLocks noChangeArrowheads="1"/>
          </p:cNvSpPr>
          <p:nvPr/>
        </p:nvSpPr>
        <p:spPr bwMode="auto">
          <a:xfrm>
            <a:off x="3048000" y="2224296"/>
            <a:ext cx="3117273" cy="2313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6494" tIns="8247" rIns="16494" bIns="8247">
            <a:prstTxWarp prst="textNoShape">
              <a:avLst/>
            </a:prstTxWarp>
          </a:bodyPr>
          <a:lstStyle/>
          <a:p>
            <a:pPr defTabSz="213660"/>
            <a:endParaRPr lang="en-US" sz="100" dirty="0"/>
          </a:p>
        </p:txBody>
      </p:sp>
      <p:sp>
        <p:nvSpPr>
          <p:cNvPr id="146" name="Text Box 37"/>
          <p:cNvSpPr txBox="1">
            <a:spLocks noChangeArrowheads="1"/>
          </p:cNvSpPr>
          <p:nvPr/>
        </p:nvSpPr>
        <p:spPr bwMode="auto">
          <a:xfrm>
            <a:off x="5268451" y="2527783"/>
            <a:ext cx="3872774" cy="359903"/>
          </a:xfrm>
          <a:prstGeom prst="rect">
            <a:avLst/>
          </a:prstGeom>
          <a:solidFill>
            <a:srgbClr val="2D2DB9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1142" tIns="10571" rIns="21142" bIns="10571">
            <a:prstTxWarp prst="textNoShape">
              <a:avLst/>
            </a:prstTxWarp>
            <a:spAutoFit/>
          </a:bodyPr>
          <a:lstStyle/>
          <a:p>
            <a:pPr algn="ctr" defTabSz="213660">
              <a:spcBef>
                <a:spcPct val="50000"/>
              </a:spcBef>
            </a:pPr>
            <a:r>
              <a:rPr lang="en-US" sz="1100" b="1" dirty="0">
                <a:solidFill>
                  <a:schemeClr val="bg1"/>
                </a:solidFill>
                <a:latin typeface="Trebuchet MS" pitchFamily="-123" charset="0"/>
              </a:rPr>
              <a:t>Network Correlations and the Effects of Cognition on Limbic/FPCN Connectivity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50711" y="6593685"/>
            <a:ext cx="5224079" cy="213264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93" b="1" dirty="0">
                <a:latin typeface="Tahoma"/>
                <a:cs typeface="Tahoma"/>
              </a:rPr>
              <a:t>Acknowledgments: </a:t>
            </a:r>
            <a:r>
              <a:rPr lang="en-US" sz="393" dirty="0">
                <a:latin typeface="Tahoma"/>
                <a:cs typeface="Tahoma"/>
              </a:rPr>
              <a:t>US Department of Veterans Affairs through the Translational Research Center for TBI and Stress Disorders (B3001-C); VA Rehabilitation Research &amp; Development Traumatic Brain Injury National Research Center; Merit Review Award from the VA Clinical Sciences Research and Development Service (I01CX001653); VA Rehabilitation Research &amp; Development </a:t>
            </a:r>
            <a:r>
              <a:rPr lang="en-US" sz="393" dirty="0" err="1">
                <a:latin typeface="Tahoma"/>
                <a:cs typeface="Tahoma"/>
              </a:rPr>
              <a:t>SPiRE</a:t>
            </a:r>
            <a:r>
              <a:rPr lang="en-US" sz="393" dirty="0">
                <a:latin typeface="Tahoma"/>
                <a:cs typeface="Tahoma"/>
              </a:rPr>
              <a:t> Award (1I21RX002737)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0" y="1591"/>
            <a:ext cx="9141225" cy="833370"/>
          </a:xfrm>
          <a:prstGeom prst="rect">
            <a:avLst/>
          </a:prstGeom>
          <a:solidFill>
            <a:srgbClr val="2D2DB9"/>
          </a:solidFill>
        </p:spPr>
        <p:txBody>
          <a:bodyPr wrap="square" rtlCol="0">
            <a:spAutoFit/>
          </a:bodyPr>
          <a:lstStyle/>
          <a:p>
            <a:pPr algn="ctr" defTabSz="213660"/>
            <a:endParaRPr lang="en-US" sz="143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3660"/>
            <a:endParaRPr lang="en-US" sz="143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3660"/>
            <a:r>
              <a:rPr lang="en-US" sz="1429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Executive functioning predicts unique relationships between PTSD symptoms </a:t>
            </a:r>
          </a:p>
          <a:p>
            <a:pPr algn="ctr" defTabSz="213660"/>
            <a:r>
              <a:rPr lang="en-US" sz="1429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resting-state connectivity.</a:t>
            </a:r>
            <a:endParaRPr lang="en-US" sz="786" dirty="0">
              <a:solidFill>
                <a:srgbClr val="FFFFFF"/>
              </a:solidFill>
              <a:latin typeface="Tahoma" pitchFamily="-123" charset="0"/>
            </a:endParaRPr>
          </a:p>
          <a:p>
            <a:pPr algn="ctr" defTabSz="565286"/>
            <a:r>
              <a:rPr lang="en-US" sz="71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Audreyana C. Jagger-Rickels, Anna Stumps, David Rothlein, Travis Evans, </a:t>
            </a:r>
            <a:r>
              <a:rPr lang="en-US" sz="714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Fracesca</a:t>
            </a:r>
            <a:r>
              <a:rPr lang="en-US" sz="71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14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Fortenbaugh</a:t>
            </a:r>
            <a:r>
              <a:rPr lang="en-US" sz="71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William Milberg, Brian Marx, Regina McGlinchey, Joseph </a:t>
            </a:r>
            <a:r>
              <a:rPr lang="en-US" sz="714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DeGutis</a:t>
            </a:r>
            <a:r>
              <a:rPr lang="en-US" sz="71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Michael </a:t>
            </a:r>
            <a:r>
              <a:rPr lang="en-US" sz="714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Esterman</a:t>
            </a:r>
            <a:endParaRPr lang="en-US" sz="714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65286"/>
            <a:r>
              <a:rPr lang="en-US" sz="71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of Affiliations Here</a:t>
            </a:r>
          </a:p>
          <a:p>
            <a:endParaRPr lang="en-US" sz="100" dirty="0"/>
          </a:p>
        </p:txBody>
      </p:sp>
      <p:sp>
        <p:nvSpPr>
          <p:cNvPr id="298" name="Text Box 37"/>
          <p:cNvSpPr txBox="1">
            <a:spLocks noChangeArrowheads="1"/>
          </p:cNvSpPr>
          <p:nvPr/>
        </p:nvSpPr>
        <p:spPr bwMode="auto">
          <a:xfrm>
            <a:off x="6165273" y="860615"/>
            <a:ext cx="2979007" cy="190626"/>
          </a:xfrm>
          <a:prstGeom prst="rect">
            <a:avLst/>
          </a:prstGeom>
          <a:solidFill>
            <a:srgbClr val="2D2DB9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1142" tIns="10571" rIns="21142" bIns="10571">
            <a:prstTxWarp prst="textNoShape">
              <a:avLst/>
            </a:prstTxWarp>
            <a:spAutoFit/>
          </a:bodyPr>
          <a:lstStyle/>
          <a:p>
            <a:pPr algn="ctr" defTabSz="213660">
              <a:spcBef>
                <a:spcPct val="50000"/>
              </a:spcBef>
            </a:pPr>
            <a:r>
              <a:rPr lang="en-US" sz="1100" b="1" dirty="0">
                <a:solidFill>
                  <a:schemeClr val="bg1"/>
                </a:solidFill>
                <a:latin typeface="Trebuchet MS" pitchFamily="-123" charset="0"/>
              </a:rPr>
              <a:t>Demographics</a:t>
            </a:r>
          </a:p>
        </p:txBody>
      </p:sp>
      <p:pic>
        <p:nvPicPr>
          <p:cNvPr id="65" name="Picture 64" descr="BAL_Lab_Logo_Blue.jpg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t="3377" r="58070" b="3680"/>
          <a:stretch/>
        </p:blipFill>
        <p:spPr>
          <a:xfrm>
            <a:off x="50711" y="46243"/>
            <a:ext cx="497929" cy="582557"/>
          </a:xfrm>
          <a:prstGeom prst="rect">
            <a:avLst/>
          </a:prstGeom>
        </p:spPr>
      </p:pic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0" y="5683618"/>
            <a:ext cx="5274790" cy="238461"/>
            <a:chOff x="35413950" y="29757693"/>
            <a:chExt cx="12649200" cy="1121926"/>
          </a:xfrm>
          <a:solidFill>
            <a:srgbClr val="2D2DB9"/>
          </a:solidFill>
        </p:grpSpPr>
        <p:sp>
          <p:nvSpPr>
            <p:cNvPr id="14393" name="Text Box 32"/>
            <p:cNvSpPr txBox="1">
              <a:spLocks noChangeArrowheads="1"/>
            </p:cNvSpPr>
            <p:nvPr/>
          </p:nvSpPr>
          <p:spPr bwMode="auto">
            <a:xfrm>
              <a:off x="35413950" y="29757693"/>
              <a:ext cx="12649200" cy="1121917"/>
            </a:xfrm>
            <a:prstGeom prst="rect">
              <a:avLst/>
            </a:pr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21142" tIns="10571" rIns="21142" bIns="10571">
              <a:prstTxWarp prst="textNoShape">
                <a:avLst/>
              </a:prstTxWarp>
              <a:spAutoFit/>
            </a:bodyPr>
            <a:lstStyle/>
            <a:p>
              <a:pPr algn="ctr" defTabSz="213660">
                <a:spcBef>
                  <a:spcPct val="50000"/>
                </a:spcBef>
              </a:pPr>
              <a:r>
                <a:rPr lang="en-US" sz="1411" b="1" dirty="0">
                  <a:latin typeface="Arial" pitchFamily="-123" charset="0"/>
                </a:rPr>
                <a:t> </a:t>
              </a:r>
              <a:r>
                <a:rPr lang="en-US" sz="1411" b="1" dirty="0">
                  <a:solidFill>
                    <a:schemeClr val="bg1"/>
                  </a:solidFill>
                  <a:latin typeface="Trebuchet MS" pitchFamily="-123" charset="0"/>
                </a:rPr>
                <a:t> </a:t>
              </a:r>
            </a:p>
          </p:txBody>
        </p:sp>
        <p:sp>
          <p:nvSpPr>
            <p:cNvPr id="14394" name="Text Box 30"/>
            <p:cNvSpPr txBox="1">
              <a:spLocks noChangeArrowheads="1"/>
            </p:cNvSpPr>
            <p:nvPr/>
          </p:nvSpPr>
          <p:spPr bwMode="auto">
            <a:xfrm>
              <a:off x="35443193" y="29757702"/>
              <a:ext cx="12612336" cy="1121917"/>
            </a:xfrm>
            <a:prstGeom prst="rect">
              <a:avLst/>
            </a:pr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21142" tIns="10571" rIns="21142" bIns="10571">
              <a:prstTxWarp prst="textNoShape">
                <a:avLst/>
              </a:prstTxWarp>
              <a:spAutoFit/>
            </a:bodyPr>
            <a:lstStyle/>
            <a:p>
              <a:pPr algn="ctr" defTabSz="213660">
                <a:spcBef>
                  <a:spcPct val="50000"/>
                </a:spcBef>
              </a:pPr>
              <a:r>
                <a:rPr lang="en-US" sz="1411" b="1" dirty="0">
                  <a:latin typeface="Trebuchet MS"/>
                  <a:cs typeface="Trebuchet MS"/>
                </a:rPr>
                <a:t>Summary and Conclusion</a:t>
              </a:r>
              <a:endParaRPr lang="en-US" sz="1411" b="1" dirty="0">
                <a:solidFill>
                  <a:schemeClr val="bg1"/>
                </a:solidFill>
                <a:latin typeface="Trebuchet MS"/>
                <a:cs typeface="Trebuchet MS"/>
              </a:endParaRPr>
            </a:p>
          </p:txBody>
        </p:sp>
      </p:grpSp>
      <p:pic>
        <p:nvPicPr>
          <p:cNvPr id="39" name="Picture 832" descr="VA ROU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07896" y="33021"/>
            <a:ext cx="607338" cy="60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125C5FC-2E9B-4A50-AE84-5D1E1A81A46F}"/>
              </a:ext>
            </a:extLst>
          </p:cNvPr>
          <p:cNvSpPr txBox="1"/>
          <p:nvPr/>
        </p:nvSpPr>
        <p:spPr>
          <a:xfrm>
            <a:off x="2923296" y="1047263"/>
            <a:ext cx="323390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>
                <a:latin typeface="Trebuchet MS" panose="020B0603020202020204" pitchFamily="34" charset="0"/>
              </a:rPr>
              <a:t>Imaging- </a:t>
            </a:r>
            <a:r>
              <a:rPr lang="en-US" sz="500" dirty="0">
                <a:latin typeface="Trebuchet MS" panose="020B0603020202020204" pitchFamily="34" charset="0"/>
              </a:rPr>
              <a:t>3T Siemens TIM Trio scanner (12-channel head coil), two T1-weighted anatomical MPRAGE scans (TR = 2530 </a:t>
            </a:r>
            <a:r>
              <a:rPr lang="en-US" sz="500" dirty="0" err="1">
                <a:latin typeface="Trebuchet MS" panose="020B0603020202020204" pitchFamily="34" charset="0"/>
              </a:rPr>
              <a:t>ms</a:t>
            </a:r>
            <a:r>
              <a:rPr lang="en-US" sz="500" dirty="0">
                <a:latin typeface="Trebuchet MS" panose="020B0603020202020204" pitchFamily="34" charset="0"/>
              </a:rPr>
              <a:t>, TE = 3.32ms, flip angle: 7, 1-mm isotropic), and two T2* weighted fMRI scans (gradient echo-planar imaging – TR: 3000ms, TE: 30ms, flip angle: 90, 3x3x3.7 mm slices for 38 slices) were acquired during rest. </a:t>
            </a:r>
          </a:p>
          <a:p>
            <a:r>
              <a:rPr lang="en-US" sz="500" b="1" dirty="0">
                <a:latin typeface="Trebuchet MS" panose="020B0603020202020204" pitchFamily="34" charset="0"/>
              </a:rPr>
              <a:t>Cognitive Composites </a:t>
            </a:r>
            <a:r>
              <a:rPr lang="en-US" sz="500" dirty="0">
                <a:latin typeface="Trebuchet MS" panose="020B0603020202020204" pitchFamily="34" charset="0"/>
              </a:rPr>
              <a:t>- Using a priori, validated scales of memory, attention, and EF, a continuous composite score provided an overall approximation of an individual’s skills within that domain based on multiple neuropsychological tests/performance measures (</a:t>
            </a:r>
            <a:r>
              <a:rPr lang="en-US" sz="500" dirty="0" err="1">
                <a:latin typeface="Trebuchet MS" panose="020B0603020202020204" pitchFamily="34" charset="0"/>
              </a:rPr>
              <a:t>Riely</a:t>
            </a:r>
            <a:r>
              <a:rPr lang="en-US" sz="500" dirty="0">
                <a:latin typeface="Trebuchet MS" panose="020B0603020202020204" pitchFamily="34" charset="0"/>
              </a:rPr>
              <a:t> et al., 2019). Three groups for each cognitive domain were defined as below average, average, and above average performance.</a:t>
            </a:r>
          </a:p>
          <a:p>
            <a:r>
              <a:rPr lang="en-US" sz="500" b="1" dirty="0">
                <a:latin typeface="Trebuchet MS" panose="020B0603020202020204" pitchFamily="34" charset="0"/>
              </a:rPr>
              <a:t>Network Correlations </a:t>
            </a:r>
            <a:r>
              <a:rPr lang="en-US" sz="500" dirty="0">
                <a:latin typeface="Trebuchet MS" panose="020B0603020202020204" pitchFamily="34" charset="0"/>
              </a:rPr>
              <a:t>– Using the parcellation developed by Yeo and Colleagues, 7 networks between and within network average connectivity (28 connectivity values) were first correlated with PTSD symptom severity (CAPS IV), then significant connections were entered into linear regressions (Network = 1+CAPS+Cognition+CAPS*Cognition).</a:t>
            </a:r>
          </a:p>
          <a:p>
            <a:r>
              <a:rPr lang="en-US" sz="500" b="1" dirty="0">
                <a:latin typeface="Trebuchet MS" panose="020B0603020202020204" pitchFamily="34" charset="0"/>
              </a:rPr>
              <a:t>Hubs of Dysfunction (</a:t>
            </a:r>
            <a:r>
              <a:rPr lang="en-US" sz="500" b="1" dirty="0" err="1">
                <a:latin typeface="Trebuchet MS" panose="020B0603020202020204" pitchFamily="34" charset="0"/>
              </a:rPr>
              <a:t>HoD</a:t>
            </a:r>
            <a:r>
              <a:rPr lang="en-US" sz="500" b="1" dirty="0">
                <a:latin typeface="Trebuchet MS" panose="020B0603020202020204" pitchFamily="34" charset="0"/>
              </a:rPr>
              <a:t>) analysis </a:t>
            </a:r>
            <a:r>
              <a:rPr lang="en-US" sz="500" dirty="0">
                <a:latin typeface="Trebuchet MS" panose="020B0603020202020204" pitchFamily="34" charset="0"/>
              </a:rPr>
              <a:t>– Connectivity between each ROI other regions was correlated with PTSD severity, providing the number of connections with a significant relationship (nominal p&lt;.05) with PTSD severity. Using randomization procedures, we determined which ROI had a significant number of connections, correlated with PTSD symptom severity. If an ROI was found to be significant is was determined to be a Hub of Dysfunction (</a:t>
            </a:r>
            <a:r>
              <a:rPr lang="en-US" sz="500" dirty="0" err="1">
                <a:latin typeface="Trebuchet MS" panose="020B0603020202020204" pitchFamily="34" charset="0"/>
              </a:rPr>
              <a:t>HoD</a:t>
            </a:r>
            <a:r>
              <a:rPr lang="en-US" sz="500" dirty="0">
                <a:latin typeface="Trebuchet MS" panose="020B0603020202020204" pitchFamily="34" charset="0"/>
              </a:rPr>
              <a:t>). 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C33BDD98-9186-4350-BC00-53A6C372A95C}"/>
              </a:ext>
            </a:extLst>
          </p:cNvPr>
          <p:cNvSpPr txBox="1"/>
          <p:nvPr/>
        </p:nvSpPr>
        <p:spPr>
          <a:xfrm>
            <a:off x="-3422" y="1030976"/>
            <a:ext cx="2865993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" dirty="0">
                <a:latin typeface="Trebuchet MS" panose="020B0603020202020204" pitchFamily="34" charset="0"/>
              </a:rPr>
              <a:t>Posttraumatic stress disorder (PTSD) is heterogeneous in its symptom presentation, long-term outcome, response to treatment and apparent neurobiology.</a:t>
            </a:r>
          </a:p>
          <a:p>
            <a:endParaRPr lang="en-US" sz="550" dirty="0">
              <a:latin typeface="Trebuchet MS" panose="020B0603020202020204" pitchFamily="34" charset="0"/>
            </a:endParaRPr>
          </a:p>
          <a:p>
            <a:r>
              <a:rPr lang="en-US" sz="550" b="1" dirty="0">
                <a:latin typeface="Trebuchet MS" panose="020B0603020202020204" pitchFamily="34" charset="0"/>
              </a:rPr>
              <a:t>Two sources of heterogeneity:</a:t>
            </a:r>
          </a:p>
          <a:p>
            <a:r>
              <a:rPr lang="en-US" sz="550" dirty="0">
                <a:latin typeface="Trebuchet MS" panose="020B0603020202020204" pitchFamily="34" charset="0"/>
              </a:rPr>
              <a:t>1.) Clinical symptoms and subtypes do not clearly correspond with the underlying neurobiology, as the same symptoms can stem from dysregulation of different neurobiological systems.</a:t>
            </a:r>
          </a:p>
          <a:p>
            <a:r>
              <a:rPr lang="en-US" sz="550" dirty="0">
                <a:latin typeface="Trebuchet MS" panose="020B0603020202020204" pitchFamily="34" charset="0"/>
              </a:rPr>
              <a:t>2.) Nearly every large-scale brain network has been implicated in PTSD, however many of these studies used seed-based instead of large-scale whole-network based approaches.</a:t>
            </a:r>
          </a:p>
          <a:p>
            <a:endParaRPr lang="en-US" sz="550" dirty="0">
              <a:latin typeface="Trebuchet MS" panose="020B0603020202020204" pitchFamily="34" charset="0"/>
            </a:endParaRPr>
          </a:p>
          <a:p>
            <a:r>
              <a:rPr lang="en-US" sz="550" b="1" dirty="0">
                <a:latin typeface="Trebuchet MS" panose="020B0603020202020204" pitchFamily="34" charset="0"/>
              </a:rPr>
              <a:t>This study aimed to address these sources of heterogeneity by: </a:t>
            </a:r>
          </a:p>
          <a:p>
            <a:r>
              <a:rPr lang="en-US" sz="550" dirty="0">
                <a:latin typeface="Trebuchet MS" panose="020B0603020202020204" pitchFamily="34" charset="0"/>
              </a:rPr>
              <a:t>1.) We used a large-scale network-based approach when measuring the relationships between PTSD symptom severity and brain connectivity. </a:t>
            </a:r>
          </a:p>
          <a:p>
            <a:r>
              <a:rPr lang="en-US" sz="550" dirty="0">
                <a:latin typeface="Trebuchet MS" panose="020B0603020202020204" pitchFamily="34" charset="0"/>
              </a:rPr>
              <a:t>2.) We included cognitive measures, explaining additional variance in the relationship between the brain and PTSD symptoms. </a:t>
            </a:r>
          </a:p>
          <a:p>
            <a:endParaRPr lang="en-US" sz="550" dirty="0">
              <a:latin typeface="Trebuchet MS" panose="020B0603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8174C44-F020-4E28-AECE-9AB2CF108785}"/>
              </a:ext>
            </a:extLst>
          </p:cNvPr>
          <p:cNvSpPr txBox="1"/>
          <p:nvPr/>
        </p:nvSpPr>
        <p:spPr>
          <a:xfrm>
            <a:off x="30537" y="5959892"/>
            <a:ext cx="52409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" dirty="0">
                <a:latin typeface="Trebuchet MS" panose="020B0603020202020204" pitchFamily="34" charset="0"/>
              </a:rPr>
              <a:t>We found, through two different methods, that the PTSD symptom severity impacted regions within and between the Limbic and FPCN networks. In addition, the relationship between limbic </a:t>
            </a:r>
            <a:r>
              <a:rPr lang="en-US" sz="550">
                <a:latin typeface="Trebuchet MS" panose="020B0603020202020204" pitchFamily="34" charset="0"/>
              </a:rPr>
              <a:t>and FPCN </a:t>
            </a:r>
            <a:r>
              <a:rPr lang="en-US" sz="550" dirty="0">
                <a:latin typeface="Trebuchet MS" panose="020B0603020202020204" pitchFamily="34" charset="0"/>
              </a:rPr>
              <a:t>network connectivity and PTSD symptom severity was modulated by executive function. </a:t>
            </a:r>
          </a:p>
          <a:p>
            <a:r>
              <a:rPr lang="en-US" sz="550" dirty="0">
                <a:latin typeface="Trebuchet MS" panose="020B0603020202020204" pitchFamily="34" charset="0"/>
              </a:rPr>
              <a:t>We postulate that this study provides evidence for disrupted top down regulation of executive/emotional control with worse report of PTSD symptoms, which supports both an emotional and context regulation abnormalities in those with PTSD.</a:t>
            </a:r>
          </a:p>
          <a:p>
            <a:r>
              <a:rPr lang="en-US" sz="550" dirty="0">
                <a:latin typeface="Trebuchet MS" panose="020B0603020202020204" pitchFamily="34" charset="0"/>
              </a:rPr>
              <a:t>Some suggestions for future avenues to investigate include the relationship between emotional or context regulation to resting state connectivity and evidence to determine if executive function in risk/protective factor in a sub set of people with PTSD. </a:t>
            </a:r>
          </a:p>
        </p:txBody>
      </p:sp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8BA27A78-AD4E-42E2-90F6-EF68DA2824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096" y="4884443"/>
            <a:ext cx="3604697" cy="1922505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1045446A-6643-4515-8B53-3E58895FFFF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1" t="5756" b="3046"/>
          <a:stretch/>
        </p:blipFill>
        <p:spPr>
          <a:xfrm>
            <a:off x="5298779" y="2918033"/>
            <a:ext cx="1877084" cy="1936064"/>
          </a:xfrm>
          <a:prstGeom prst="rect">
            <a:avLst/>
          </a:prstGeom>
        </p:spPr>
      </p:pic>
      <p:pic>
        <p:nvPicPr>
          <p:cNvPr id="13" name="Picture 12" descr="A picture containing fruit, plate&#10;&#10;Description automatically generated">
            <a:extLst>
              <a:ext uri="{FF2B5EF4-FFF2-40B4-BE49-F238E27FC236}">
                <a16:creationId xmlns:a16="http://schemas.microsoft.com/office/drawing/2014/main" id="{CE6BCA42-227C-48E1-AC1E-901D5932341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1" t="12940" r="4726" b="10817"/>
          <a:stretch/>
        </p:blipFill>
        <p:spPr>
          <a:xfrm>
            <a:off x="13571" y="2783450"/>
            <a:ext cx="5022421" cy="24042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6EE8830-13C4-4934-8632-0BCD0BE60225}"/>
              </a:ext>
            </a:extLst>
          </p:cNvPr>
          <p:cNvSpPr txBox="1"/>
          <p:nvPr/>
        </p:nvSpPr>
        <p:spPr>
          <a:xfrm>
            <a:off x="295330" y="5085285"/>
            <a:ext cx="1883545" cy="177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rebuchet MS" panose="020B0603020202020204" pitchFamily="34" charset="0"/>
              </a:rPr>
              <a:t>Left Dorsal Lateral Prefrontal Cortex Hub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FB6B19-850F-42B2-A5C8-340ABDC21EF3}"/>
              </a:ext>
            </a:extLst>
          </p:cNvPr>
          <p:cNvSpPr txBox="1"/>
          <p:nvPr/>
        </p:nvSpPr>
        <p:spPr>
          <a:xfrm>
            <a:off x="2862572" y="5088660"/>
            <a:ext cx="1883545" cy="177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rebuchet MS" panose="020B0603020202020204" pitchFamily="34" charset="0"/>
              </a:rPr>
              <a:t>Right Amygdala Hub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DB7FDB-E40A-49D3-94EE-CAD632B249D3}"/>
              </a:ext>
            </a:extLst>
          </p:cNvPr>
          <p:cNvSpPr txBox="1"/>
          <p:nvPr/>
        </p:nvSpPr>
        <p:spPr>
          <a:xfrm>
            <a:off x="0" y="5240950"/>
            <a:ext cx="5214938" cy="43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Parcellation based on Yeo et al (2011). Red lines denote hyper-connectivity and blue lines denote hypo-connectivity. Vis = Visual Network, SM = </a:t>
            </a:r>
            <a:r>
              <a:rPr lang="en-US" dirty="0" err="1"/>
              <a:t>Somatomotor</a:t>
            </a:r>
            <a:r>
              <a:rPr lang="en-US" dirty="0"/>
              <a:t> Network, DAN = Dorsal Attention Network, VAN = Ventral Attention Network, Limbic = Limbic Network, FPCN = Frontal Parietal Control Network, DMN = Default Mode Network, IPS = Intraparietal Sulcus, FEF = Frontal Eye Fields, IFG = Inferior Frontal Gyrus, ACC-SMA = Anterior Cingulate Cortex/Supplementary Motor Area, TPJ = Temporal Parietal Cortex, DLPFC = Dorsal Lateral Prefrontal Cortex,  ACC = Anterior Cingulate Cortex, VMPFC = Ventral Medial Prefrontal Cortex, PCC = Posterior Cingulate Cortex.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A05425C-3AA8-4906-A1B9-084FAD76A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572044"/>
              </p:ext>
            </p:extLst>
          </p:nvPr>
        </p:nvGraphicFramePr>
        <p:xfrm>
          <a:off x="6165273" y="1088173"/>
          <a:ext cx="2964511" cy="1361758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829797">
                  <a:extLst>
                    <a:ext uri="{9D8B030D-6E8A-4147-A177-3AD203B41FA5}">
                      <a16:colId xmlns:a16="http://schemas.microsoft.com/office/drawing/2014/main" val="17060652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888462671"/>
                    </a:ext>
                  </a:extLst>
                </a:gridCol>
                <a:gridCol w="234658">
                  <a:extLst>
                    <a:ext uri="{9D8B030D-6E8A-4147-A177-3AD203B41FA5}">
                      <a16:colId xmlns:a16="http://schemas.microsoft.com/office/drawing/2014/main" val="416746814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970513241"/>
                    </a:ext>
                  </a:extLst>
                </a:gridCol>
                <a:gridCol w="254136">
                  <a:extLst>
                    <a:ext uri="{9D8B030D-6E8A-4147-A177-3AD203B41FA5}">
                      <a16:colId xmlns:a16="http://schemas.microsoft.com/office/drawing/2014/main" val="289363399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8988334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4342804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98476205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675159198"/>
                    </a:ext>
                  </a:extLst>
                </a:gridCol>
              </a:tblGrid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 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Total (N = 271)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Imp. EF (N = 35)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Avg.  EF (N = 182)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Abv. Avg. EF (N = 45)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314935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 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b="1" dirty="0">
                          <a:effectLst/>
                        </a:rPr>
                        <a:t>Percent</a:t>
                      </a:r>
                      <a:endParaRPr lang="en-US" sz="375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756920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PTSD Diagnosis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58.3</a:t>
                      </a:r>
                      <a:endParaRPr lang="en-US" sz="375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48.57</a:t>
                      </a:r>
                      <a:endParaRPr lang="en-US" sz="375" b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61.54</a:t>
                      </a:r>
                      <a:endParaRPr lang="en-US" sz="375" b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48.89</a:t>
                      </a:r>
                      <a:endParaRPr lang="en-US" sz="375" b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685147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Gender (Males)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90.0</a:t>
                      </a:r>
                      <a:endParaRPr lang="en-US" sz="375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88.57</a:t>
                      </a:r>
                      <a:endParaRPr lang="en-US" sz="375" b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89.01</a:t>
                      </a:r>
                      <a:endParaRPr lang="en-US" sz="375" b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93.33</a:t>
                      </a:r>
                      <a:endParaRPr lang="en-US" sz="375" b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556243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Mild Military TBI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42.4</a:t>
                      </a:r>
                      <a:endParaRPr lang="en-US" sz="375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34.29</a:t>
                      </a:r>
                      <a:endParaRPr lang="en-US" sz="375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42.86</a:t>
                      </a:r>
                      <a:endParaRPr lang="en-US" sz="375" b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46.67</a:t>
                      </a:r>
                      <a:endParaRPr lang="en-US" sz="375" b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19821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Depression Medication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21.4</a:t>
                      </a:r>
                      <a:endParaRPr lang="en-US" sz="375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22.86</a:t>
                      </a:r>
                      <a:endParaRPr lang="en-US" sz="375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20.33</a:t>
                      </a:r>
                      <a:endParaRPr lang="en-US" sz="375" b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22.22</a:t>
                      </a:r>
                      <a:endParaRPr lang="en-US" sz="375" b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788523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Epileptic Medication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2.6</a:t>
                      </a:r>
                      <a:endParaRPr lang="en-US" sz="375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5.71</a:t>
                      </a:r>
                      <a:endParaRPr lang="en-US" sz="375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1.65</a:t>
                      </a:r>
                      <a:endParaRPr lang="en-US" sz="375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2.22</a:t>
                      </a:r>
                      <a:endParaRPr lang="en-US" sz="375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858949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Sedative/Hypnotics Medication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6.6</a:t>
                      </a:r>
                      <a:endParaRPr lang="en-US" sz="375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5.71</a:t>
                      </a:r>
                      <a:endParaRPr lang="en-US" sz="375" b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6.59</a:t>
                      </a:r>
                      <a:endParaRPr lang="en-US" sz="375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6.67</a:t>
                      </a:r>
                      <a:endParaRPr lang="en-US" sz="375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783362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Pain Medication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27.3</a:t>
                      </a:r>
                      <a:endParaRPr lang="en-US" sz="375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31.43</a:t>
                      </a:r>
                      <a:endParaRPr lang="en-US" sz="375" b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24.73</a:t>
                      </a:r>
                      <a:endParaRPr lang="en-US" sz="375" b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28.89</a:t>
                      </a:r>
                      <a:endParaRPr lang="en-US" sz="375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087690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 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b="1" dirty="0">
                          <a:effectLst/>
                        </a:rPr>
                        <a:t>Mean</a:t>
                      </a:r>
                      <a:endParaRPr lang="en-US" sz="375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b="1" dirty="0">
                          <a:effectLst/>
                        </a:rPr>
                        <a:t>SD</a:t>
                      </a:r>
                      <a:endParaRPr lang="en-US" sz="375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b="1" dirty="0">
                          <a:effectLst/>
                        </a:rPr>
                        <a:t>Mean</a:t>
                      </a:r>
                      <a:endParaRPr lang="en-US" sz="375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b="1">
                          <a:effectLst/>
                        </a:rPr>
                        <a:t>SD</a:t>
                      </a:r>
                      <a:endParaRPr lang="en-US" sz="375" b="1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b="1" dirty="0">
                          <a:effectLst/>
                        </a:rPr>
                        <a:t>Mean</a:t>
                      </a:r>
                      <a:endParaRPr lang="en-US" sz="375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b="1" dirty="0">
                          <a:effectLst/>
                        </a:rPr>
                        <a:t>SD</a:t>
                      </a:r>
                      <a:endParaRPr lang="en-US" sz="375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b="1" dirty="0">
                          <a:effectLst/>
                        </a:rPr>
                        <a:t>Mean</a:t>
                      </a:r>
                      <a:endParaRPr lang="en-US" sz="375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b="1" dirty="0">
                          <a:effectLst/>
                        </a:rPr>
                        <a:t>SD</a:t>
                      </a:r>
                      <a:endParaRPr lang="en-US" sz="375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4391141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Age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31.2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8.0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32.8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7.9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31.02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8.22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30.22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6.99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1178431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Education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13.9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1.8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13.9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1.8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13.80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1.72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14.51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2.00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096898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Depression (DASS)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8.0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8.7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9.2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9.6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7.90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8.68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6.79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8.26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2421607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WTAR</a:t>
                      </a:r>
                      <a:r>
                        <a:rPr lang="en-US" sz="375" baseline="30000">
                          <a:effectLst/>
                        </a:rPr>
                        <a:t>**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35.2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7.3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32.3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8.3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34.75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6.99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39.71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6.31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3926751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CAPS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48.0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29.1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50.4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30.3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48.47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28.86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40.82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27.72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2407963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Memory Composite</a:t>
                      </a:r>
                      <a:r>
                        <a:rPr lang="en-US" sz="375" baseline="30000">
                          <a:effectLst/>
                        </a:rPr>
                        <a:t>*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-0.30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0.99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-0.6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0.9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-0.29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1.02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0.09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0.87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7826250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Attention Composite</a:t>
                      </a:r>
                      <a:r>
                        <a:rPr lang="en-US" sz="375" baseline="30000">
                          <a:effectLst/>
                        </a:rPr>
                        <a:t>**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0.10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0.58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-0.3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0.4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0.09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0.56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0.46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0.53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4373647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Executive Function Composite</a:t>
                      </a:r>
                      <a:r>
                        <a:rPr lang="en-US" sz="375" baseline="30000">
                          <a:effectLst/>
                        </a:rPr>
                        <a:t>*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0.10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0.55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-0.6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0.4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0.08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0.42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>
                          <a:effectLst/>
                        </a:rPr>
                        <a:t>0.75</a:t>
                      </a:r>
                      <a:endParaRPr lang="en-US" sz="375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5" dirty="0">
                          <a:effectLst/>
                        </a:rPr>
                        <a:t>0.34</a:t>
                      </a:r>
                      <a:endParaRPr lang="en-US" sz="375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0924228"/>
                  </a:ext>
                </a:extLst>
              </a:tr>
            </a:tbl>
          </a:graphicData>
        </a:graphic>
      </p:graphicFrame>
      <p:sp>
        <p:nvSpPr>
          <p:cNvPr id="264" name="Text Box 30"/>
          <p:cNvSpPr txBox="1">
            <a:spLocks noChangeArrowheads="1"/>
          </p:cNvSpPr>
          <p:nvPr/>
        </p:nvSpPr>
        <p:spPr bwMode="auto">
          <a:xfrm>
            <a:off x="-6765" y="2524268"/>
            <a:ext cx="5041108" cy="190626"/>
          </a:xfrm>
          <a:prstGeom prst="rect">
            <a:avLst/>
          </a:prstGeom>
          <a:solidFill>
            <a:srgbClr val="2D2DB9"/>
          </a:solidFill>
          <a:ln w="9525">
            <a:noFill/>
            <a:miter lim="800000"/>
            <a:headEnd/>
            <a:tailEnd/>
          </a:ln>
        </p:spPr>
        <p:txBody>
          <a:bodyPr wrap="square" lIns="21142" tIns="10571" rIns="21142" bIns="10571">
            <a:prstTxWarp prst="textNoShape">
              <a:avLst/>
            </a:prstTxWarp>
            <a:spAutoFit/>
          </a:bodyPr>
          <a:lstStyle/>
          <a:p>
            <a:pPr algn="ctr" defTabSz="213660">
              <a:spcBef>
                <a:spcPct val="50000"/>
              </a:spcBef>
            </a:pPr>
            <a:r>
              <a:rPr lang="en-US" sz="1100" b="1" dirty="0"/>
              <a:t> </a:t>
            </a:r>
            <a:r>
              <a:rPr lang="en-US" sz="1100" b="1" dirty="0">
                <a:solidFill>
                  <a:schemeClr val="bg1"/>
                </a:solidFill>
                <a:latin typeface="Trebuchet MS" pitchFamily="-123" charset="0"/>
              </a:rPr>
              <a:t>Hubs of Dysfunction Related to PTSD Symptom Severity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00ACDFC-04FF-4DAC-950F-E304B4363F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605379"/>
              </p:ext>
            </p:extLst>
          </p:nvPr>
        </p:nvGraphicFramePr>
        <p:xfrm>
          <a:off x="7132320" y="2906382"/>
          <a:ext cx="1997464" cy="1845993"/>
        </p:xfrm>
        <a:graphic>
          <a:graphicData uri="http://schemas.openxmlformats.org/drawingml/2006/table">
            <a:tbl>
              <a:tblPr firstRow="1" firstCol="1" bandRow="1">
                <a:tableStyleId>{E8034E78-7F5D-4C2E-B375-FC64B27BC917}</a:tableStyleId>
              </a:tblPr>
              <a:tblGrid>
                <a:gridCol w="393851">
                  <a:extLst>
                    <a:ext uri="{9D8B030D-6E8A-4147-A177-3AD203B41FA5}">
                      <a16:colId xmlns:a16="http://schemas.microsoft.com/office/drawing/2014/main" val="468743911"/>
                    </a:ext>
                  </a:extLst>
                </a:gridCol>
                <a:gridCol w="388961">
                  <a:extLst>
                    <a:ext uri="{9D8B030D-6E8A-4147-A177-3AD203B41FA5}">
                      <a16:colId xmlns:a16="http://schemas.microsoft.com/office/drawing/2014/main" val="281980977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846196692"/>
                    </a:ext>
                  </a:extLst>
                </a:gridCol>
                <a:gridCol w="402609">
                  <a:extLst>
                    <a:ext uri="{9D8B030D-6E8A-4147-A177-3AD203B41FA5}">
                      <a16:colId xmlns:a16="http://schemas.microsoft.com/office/drawing/2014/main" val="169123916"/>
                    </a:ext>
                  </a:extLst>
                </a:gridCol>
                <a:gridCol w="354843">
                  <a:extLst>
                    <a:ext uri="{9D8B030D-6E8A-4147-A177-3AD203B41FA5}">
                      <a16:colId xmlns:a16="http://schemas.microsoft.com/office/drawing/2014/main" val="1211465055"/>
                    </a:ext>
                  </a:extLst>
                </a:gridCol>
              </a:tblGrid>
              <a:tr h="2181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</a:rPr>
                        <a:t> </a:t>
                      </a:r>
                      <a:endParaRPr lang="en-US" sz="45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effectLst/>
                        </a:rPr>
                        <a:t>Adjusted R</a:t>
                      </a:r>
                      <a:r>
                        <a:rPr lang="en-US" sz="450" baseline="30000">
                          <a:effectLst/>
                        </a:rPr>
                        <a:t>2</a:t>
                      </a:r>
                      <a:endParaRPr lang="en-US" sz="45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</a:rPr>
                        <a:t>Predictor</a:t>
                      </a:r>
                      <a:endParaRPr lang="en-US" sz="45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effectLst/>
                        </a:rPr>
                        <a:t>t-statistic</a:t>
                      </a:r>
                      <a:endParaRPr lang="en-US" sz="45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effectLst/>
                        </a:rPr>
                        <a:t>p-value</a:t>
                      </a:r>
                      <a:endParaRPr lang="en-US" sz="45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7958805"/>
                  </a:ext>
                </a:extLst>
              </a:tr>
              <a:tr h="1528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solidFill>
                            <a:sysClr val="windowText" lastClr="000000"/>
                          </a:solidFill>
                          <a:effectLst/>
                        </a:rPr>
                        <a:t>Attention</a:t>
                      </a:r>
                      <a:endParaRPr lang="en-US" sz="450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solidFill>
                            <a:sysClr val="windowText" lastClr="000000"/>
                          </a:solidFill>
                          <a:effectLst/>
                        </a:rPr>
                        <a:t>0.03</a:t>
                      </a:r>
                      <a:endParaRPr lang="en-US" sz="450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PTSD Severity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1.39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0.17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525852"/>
                  </a:ext>
                </a:extLst>
              </a:tr>
              <a:tr h="1528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450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solidFill>
                            <a:sysClr val="windowText" lastClr="000000"/>
                          </a:solidFill>
                          <a:effectLst/>
                        </a:rPr>
                        <a:t>Attention</a:t>
                      </a:r>
                      <a:endParaRPr lang="en-US" sz="450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-0.20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0.84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3508070"/>
                  </a:ext>
                </a:extLst>
              </a:tr>
              <a:tr h="197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solidFill>
                            <a:sysClr val="windowText" lastClr="000000"/>
                          </a:solidFill>
                          <a:effectLst/>
                        </a:rPr>
                        <a:t>PTSD by Attention interaction </a:t>
                      </a:r>
                      <a:endParaRPr lang="en-US" sz="450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solidFill>
                            <a:sysClr val="windowText" lastClr="000000"/>
                          </a:solidFill>
                          <a:effectLst/>
                        </a:rPr>
                        <a:t>-0.09</a:t>
                      </a:r>
                      <a:endParaRPr lang="en-US" sz="450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0.93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773012"/>
                  </a:ext>
                </a:extLst>
              </a:tr>
              <a:tr h="1528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solidFill>
                            <a:sysClr val="windowText" lastClr="000000"/>
                          </a:solidFill>
                          <a:effectLst/>
                        </a:rPr>
                        <a:t>Memory</a:t>
                      </a:r>
                      <a:endParaRPr lang="en-US" sz="450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0.03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solidFill>
                            <a:sysClr val="windowText" lastClr="000000"/>
                          </a:solidFill>
                          <a:effectLst/>
                        </a:rPr>
                        <a:t>PTSD Severity</a:t>
                      </a:r>
                      <a:endParaRPr lang="en-US" sz="450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solidFill>
                            <a:sysClr val="windowText" lastClr="000000"/>
                          </a:solidFill>
                          <a:effectLst/>
                        </a:rPr>
                        <a:t>0.83</a:t>
                      </a:r>
                      <a:endParaRPr lang="en-US" sz="450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0.41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0834822"/>
                  </a:ext>
                </a:extLst>
              </a:tr>
              <a:tr h="1528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solidFill>
                            <a:sysClr val="windowText" lastClr="000000"/>
                          </a:solidFill>
                          <a:effectLst/>
                        </a:rPr>
                        <a:t>Memory</a:t>
                      </a:r>
                      <a:endParaRPr lang="en-US" sz="450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solidFill>
                            <a:sysClr val="windowText" lastClr="000000"/>
                          </a:solidFill>
                          <a:effectLst/>
                        </a:rPr>
                        <a:t>-0.25</a:t>
                      </a:r>
                      <a:endParaRPr lang="en-US" sz="450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0.80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3559693"/>
                  </a:ext>
                </a:extLst>
              </a:tr>
              <a:tr h="197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PTSD by Memory interaction 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solidFill>
                            <a:sysClr val="windowText" lastClr="000000"/>
                          </a:solidFill>
                          <a:effectLst/>
                        </a:rPr>
                        <a:t>1.02</a:t>
                      </a:r>
                      <a:endParaRPr lang="en-US" sz="450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0.31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8535767"/>
                  </a:ext>
                </a:extLst>
              </a:tr>
              <a:tr h="2181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Executive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0.07**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PTSD Severity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solidFill>
                            <a:sysClr val="windowText" lastClr="000000"/>
                          </a:solidFill>
                          <a:effectLst/>
                        </a:rPr>
                        <a:t>4.47</a:t>
                      </a:r>
                      <a:endParaRPr lang="en-US" sz="450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solidFill>
                            <a:sysClr val="windowText" lastClr="000000"/>
                          </a:solidFill>
                          <a:effectLst/>
                        </a:rPr>
                        <a:t>&lt;0.001</a:t>
                      </a:r>
                      <a:endParaRPr lang="en-US" sz="450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9172726"/>
                  </a:ext>
                </a:extLst>
              </a:tr>
              <a:tr h="1528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Executive 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2.44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solidFill>
                            <a:sysClr val="windowText" lastClr="000000"/>
                          </a:solidFill>
                          <a:effectLst/>
                        </a:rPr>
                        <a:t>0.02</a:t>
                      </a:r>
                      <a:endParaRPr lang="en-US" sz="450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9208863"/>
                  </a:ext>
                </a:extLst>
              </a:tr>
              <a:tr h="197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PTSD by Executive interaction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solidFill>
                            <a:sysClr val="windowText" lastClr="000000"/>
                          </a:solidFill>
                          <a:effectLst/>
                        </a:rPr>
                        <a:t>-3.45</a:t>
                      </a:r>
                      <a:endParaRPr lang="en-US" sz="45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solidFill>
                            <a:sysClr val="windowText" lastClr="000000"/>
                          </a:solidFill>
                          <a:effectLst/>
                        </a:rPr>
                        <a:t>&lt;0.001</a:t>
                      </a:r>
                      <a:endParaRPr lang="en-US" sz="450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876225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84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84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16122</TotalTime>
  <Words>1043</Words>
  <Application>Microsoft Office PowerPoint</Application>
  <PresentationFormat>On-screen Show (4:3)</PresentationFormat>
  <Paragraphs>207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Trebuchet MS</vt:lpstr>
      <vt:lpstr>Default Design</vt:lpstr>
      <vt:lpstr>PowerPoint Presentation</vt:lpstr>
    </vt:vector>
  </TitlesOfParts>
  <Manager/>
  <Company>home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Audreyana</dc:creator>
  <cp:keywords/>
  <dc:description/>
  <cp:lastModifiedBy>Audreyana</cp:lastModifiedBy>
  <cp:revision>691</cp:revision>
  <cp:lastPrinted>2016-11-16T19:11:34Z</cp:lastPrinted>
  <dcterms:created xsi:type="dcterms:W3CDTF">2015-05-20T14:50:56Z</dcterms:created>
  <dcterms:modified xsi:type="dcterms:W3CDTF">2020-04-03T18:37:40Z</dcterms:modified>
  <cp:category/>
</cp:coreProperties>
</file>