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4029075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Wong"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0B"/>
    <a:srgbClr val="800000"/>
    <a:srgbClr val="FFFFFF"/>
    <a:srgbClr val="FFCFA3"/>
    <a:srgbClr val="FFCC66"/>
    <a:srgbClr val="FFE7D1"/>
    <a:srgbClr val="FFDAB9"/>
    <a:srgbClr val="FFFF99"/>
    <a:srgbClr val="CC6600"/>
    <a:srgbClr val="1C4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411" autoAdjust="0"/>
  </p:normalViewPr>
  <p:slideViewPr>
    <p:cSldViewPr snapToGrid="0">
      <p:cViewPr>
        <p:scale>
          <a:sx n="30" d="100"/>
          <a:sy n="30" d="100"/>
        </p:scale>
        <p:origin x="52" y="288"/>
      </p:cViewPr>
      <p:guideLst>
        <p:guide orient="horz" pos="10368"/>
        <p:guide pos="126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B22DB-26C8-48E2-BE64-C782A3261CB4}" type="datetimeFigureOut">
              <a:rPr lang="en-CA" smtClean="0"/>
              <a:t>2020-05-01</a:t>
            </a:fld>
            <a:endParaRPr lang="en-CA"/>
          </a:p>
        </p:txBody>
      </p:sp>
      <p:sp>
        <p:nvSpPr>
          <p:cNvPr id="4" name="Slide Image Placeholder 3"/>
          <p:cNvSpPr>
            <a:spLocks noGrp="1" noRot="1" noChangeAspect="1"/>
          </p:cNvSpPr>
          <p:nvPr>
            <p:ph type="sldImg" idx="2"/>
          </p:nvPr>
        </p:nvSpPr>
        <p:spPr>
          <a:xfrm>
            <a:off x="1539875" y="1143000"/>
            <a:ext cx="377825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617A7-CC59-445D-A7E2-3F2039F6F85C}" type="slidenum">
              <a:rPr lang="en-CA" smtClean="0"/>
              <a:t>‹#›</a:t>
            </a:fld>
            <a:endParaRPr lang="en-CA"/>
          </a:p>
        </p:txBody>
      </p:sp>
    </p:spTree>
    <p:extLst>
      <p:ext uri="{BB962C8B-B14F-4D97-AF65-F5344CB8AC3E}">
        <p14:creationId xmlns:p14="http://schemas.microsoft.com/office/powerpoint/2010/main" val="3637493189"/>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75" y="1143000"/>
            <a:ext cx="3778250" cy="3086100"/>
          </a:xfrm>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fld id="{695617A7-CC59-445D-A7E2-3F2039F6F85C}" type="slidenum">
              <a:rPr lang="en-CA" smtClean="0"/>
              <a:t>1</a:t>
            </a:fld>
            <a:endParaRPr lang="en-CA"/>
          </a:p>
        </p:txBody>
      </p:sp>
    </p:spTree>
    <p:extLst>
      <p:ext uri="{BB962C8B-B14F-4D97-AF65-F5344CB8AC3E}">
        <p14:creationId xmlns:p14="http://schemas.microsoft.com/office/powerpoint/2010/main" val="220584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21806" y="5387342"/>
            <a:ext cx="34247138" cy="11460480"/>
          </a:xfrm>
        </p:spPr>
        <p:txBody>
          <a:bodyPr anchor="b"/>
          <a:lstStyle>
            <a:lvl1pPr algn="ctr">
              <a:defRPr sz="26438"/>
            </a:lvl1pPr>
          </a:lstStyle>
          <a:p>
            <a:r>
              <a:rPr lang="en-US"/>
              <a:t>Click to edit Master title style</a:t>
            </a:r>
            <a:endParaRPr lang="en-US" dirty="0"/>
          </a:p>
        </p:txBody>
      </p:sp>
      <p:sp>
        <p:nvSpPr>
          <p:cNvPr id="3" name="Subtitle 2"/>
          <p:cNvSpPr>
            <a:spLocks noGrp="1"/>
          </p:cNvSpPr>
          <p:nvPr>
            <p:ph type="subTitle" idx="1"/>
          </p:nvPr>
        </p:nvSpPr>
        <p:spPr>
          <a:xfrm>
            <a:off x="5036344" y="17289782"/>
            <a:ext cx="30218063" cy="7947658"/>
          </a:xfrm>
        </p:spPr>
        <p:txBody>
          <a:bodyPr/>
          <a:lstStyle>
            <a:lvl1pPr marL="0" indent="0" algn="ctr">
              <a:buNone/>
              <a:defRPr sz="10575"/>
            </a:lvl1pPr>
            <a:lvl2pPr marL="2014560" indent="0" algn="ctr">
              <a:buNone/>
              <a:defRPr sz="8813"/>
            </a:lvl2pPr>
            <a:lvl3pPr marL="4029121" indent="0" algn="ctr">
              <a:buNone/>
              <a:defRPr sz="7931"/>
            </a:lvl3pPr>
            <a:lvl4pPr marL="6043681" indent="0" algn="ctr">
              <a:buNone/>
              <a:defRPr sz="7050"/>
            </a:lvl4pPr>
            <a:lvl5pPr marL="8058241" indent="0" algn="ctr">
              <a:buNone/>
              <a:defRPr sz="7050"/>
            </a:lvl5pPr>
            <a:lvl6pPr marL="10072802" indent="0" algn="ctr">
              <a:buNone/>
              <a:defRPr sz="7050"/>
            </a:lvl6pPr>
            <a:lvl7pPr marL="12087362" indent="0" algn="ctr">
              <a:buNone/>
              <a:defRPr sz="7050"/>
            </a:lvl7pPr>
            <a:lvl8pPr marL="14101923" indent="0" algn="ctr">
              <a:buNone/>
              <a:defRPr sz="7050"/>
            </a:lvl8pPr>
            <a:lvl9pPr marL="16116483" indent="0" algn="ctr">
              <a:buNone/>
              <a:defRPr sz="70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69C8E-B632-4132-AE37-CB62874EAC71}" type="datetimeFigureOut">
              <a:rPr lang="en-CA" smtClean="0"/>
              <a:t>2020-05-01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6541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69C8E-B632-4132-AE37-CB62874EAC71}" type="datetimeFigureOut">
              <a:rPr lang="en-CA" smtClean="0"/>
              <a:t>2020-05-01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298731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833070" y="1752600"/>
            <a:ext cx="8687693"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9991" y="1752600"/>
            <a:ext cx="255594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69C8E-B632-4132-AE37-CB62874EAC71}" type="datetimeFigureOut">
              <a:rPr lang="en-CA" smtClean="0"/>
              <a:t>2020-05-01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84732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69C8E-B632-4132-AE37-CB62874EAC71}" type="datetimeFigureOut">
              <a:rPr lang="en-CA" smtClean="0"/>
              <a:t>2020-05-01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395635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9006" y="8206749"/>
            <a:ext cx="34750772" cy="13693138"/>
          </a:xfrm>
        </p:spPr>
        <p:txBody>
          <a:bodyPr anchor="b"/>
          <a:lstStyle>
            <a:lvl1pPr>
              <a:defRPr sz="26438"/>
            </a:lvl1pPr>
          </a:lstStyle>
          <a:p>
            <a:r>
              <a:rPr lang="en-US"/>
              <a:t>Click to edit Master title style</a:t>
            </a:r>
            <a:endParaRPr lang="en-US" dirty="0"/>
          </a:p>
        </p:txBody>
      </p:sp>
      <p:sp>
        <p:nvSpPr>
          <p:cNvPr id="3" name="Text Placeholder 2"/>
          <p:cNvSpPr>
            <a:spLocks noGrp="1"/>
          </p:cNvSpPr>
          <p:nvPr>
            <p:ph type="body" idx="1"/>
          </p:nvPr>
        </p:nvSpPr>
        <p:spPr>
          <a:xfrm>
            <a:off x="2749006" y="22029429"/>
            <a:ext cx="34750772" cy="7200898"/>
          </a:xfrm>
        </p:spPr>
        <p:txBody>
          <a:bodyPr/>
          <a:lstStyle>
            <a:lvl1pPr marL="0" indent="0">
              <a:buNone/>
              <a:defRPr sz="10575">
                <a:solidFill>
                  <a:schemeClr val="tx1"/>
                </a:solidFill>
              </a:defRPr>
            </a:lvl1pPr>
            <a:lvl2pPr marL="2014560" indent="0">
              <a:buNone/>
              <a:defRPr sz="8813">
                <a:solidFill>
                  <a:schemeClr val="tx1">
                    <a:tint val="75000"/>
                  </a:schemeClr>
                </a:solidFill>
              </a:defRPr>
            </a:lvl2pPr>
            <a:lvl3pPr marL="4029121" indent="0">
              <a:buNone/>
              <a:defRPr sz="7931">
                <a:solidFill>
                  <a:schemeClr val="tx1">
                    <a:tint val="75000"/>
                  </a:schemeClr>
                </a:solidFill>
              </a:defRPr>
            </a:lvl3pPr>
            <a:lvl4pPr marL="6043681" indent="0">
              <a:buNone/>
              <a:defRPr sz="7050">
                <a:solidFill>
                  <a:schemeClr val="tx1">
                    <a:tint val="75000"/>
                  </a:schemeClr>
                </a:solidFill>
              </a:defRPr>
            </a:lvl4pPr>
            <a:lvl5pPr marL="8058241" indent="0">
              <a:buNone/>
              <a:defRPr sz="7050">
                <a:solidFill>
                  <a:schemeClr val="tx1">
                    <a:tint val="75000"/>
                  </a:schemeClr>
                </a:solidFill>
              </a:defRPr>
            </a:lvl5pPr>
            <a:lvl6pPr marL="10072802" indent="0">
              <a:buNone/>
              <a:defRPr sz="7050">
                <a:solidFill>
                  <a:schemeClr val="tx1">
                    <a:tint val="75000"/>
                  </a:schemeClr>
                </a:solidFill>
              </a:defRPr>
            </a:lvl6pPr>
            <a:lvl7pPr marL="12087362" indent="0">
              <a:buNone/>
              <a:defRPr sz="7050">
                <a:solidFill>
                  <a:schemeClr val="tx1">
                    <a:tint val="75000"/>
                  </a:schemeClr>
                </a:solidFill>
              </a:defRPr>
            </a:lvl7pPr>
            <a:lvl8pPr marL="14101923" indent="0">
              <a:buNone/>
              <a:defRPr sz="7050">
                <a:solidFill>
                  <a:schemeClr val="tx1">
                    <a:tint val="75000"/>
                  </a:schemeClr>
                </a:solidFill>
              </a:defRPr>
            </a:lvl8pPr>
            <a:lvl9pPr marL="16116483" indent="0">
              <a:buNone/>
              <a:defRPr sz="7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69C8E-B632-4132-AE37-CB62874EAC71}" type="datetimeFigureOut">
              <a:rPr lang="en-CA" smtClean="0"/>
              <a:t>2020-05-01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320018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9989" y="8763000"/>
            <a:ext cx="17123569"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97192" y="8763000"/>
            <a:ext cx="17123569"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69C8E-B632-4132-AE37-CB62874EAC71}" type="datetimeFigureOut">
              <a:rPr lang="en-CA" smtClean="0"/>
              <a:t>2020-05-01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10029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5237" y="1752607"/>
            <a:ext cx="34750772"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5241" y="8069582"/>
            <a:ext cx="17044873" cy="3954778"/>
          </a:xfrm>
        </p:spPr>
        <p:txBody>
          <a:bodyPr anchor="b"/>
          <a:lstStyle>
            <a:lvl1pPr marL="0" indent="0">
              <a:buNone/>
              <a:defRPr sz="10575" b="1"/>
            </a:lvl1pPr>
            <a:lvl2pPr marL="2014560" indent="0">
              <a:buNone/>
              <a:defRPr sz="8813" b="1"/>
            </a:lvl2pPr>
            <a:lvl3pPr marL="4029121" indent="0">
              <a:buNone/>
              <a:defRPr sz="7931" b="1"/>
            </a:lvl3pPr>
            <a:lvl4pPr marL="6043681" indent="0">
              <a:buNone/>
              <a:defRPr sz="7050" b="1"/>
            </a:lvl4pPr>
            <a:lvl5pPr marL="8058241" indent="0">
              <a:buNone/>
              <a:defRPr sz="7050" b="1"/>
            </a:lvl5pPr>
            <a:lvl6pPr marL="10072802" indent="0">
              <a:buNone/>
              <a:defRPr sz="7050" b="1"/>
            </a:lvl6pPr>
            <a:lvl7pPr marL="12087362" indent="0">
              <a:buNone/>
              <a:defRPr sz="7050" b="1"/>
            </a:lvl7pPr>
            <a:lvl8pPr marL="14101923" indent="0">
              <a:buNone/>
              <a:defRPr sz="7050" b="1"/>
            </a:lvl8pPr>
            <a:lvl9pPr marL="16116483" indent="0">
              <a:buNone/>
              <a:defRPr sz="7050" b="1"/>
            </a:lvl9pPr>
          </a:lstStyle>
          <a:p>
            <a:pPr lvl="0"/>
            <a:r>
              <a:rPr lang="en-US"/>
              <a:t>Click to edit Master text styles</a:t>
            </a:r>
          </a:p>
        </p:txBody>
      </p:sp>
      <p:sp>
        <p:nvSpPr>
          <p:cNvPr id="4" name="Content Placeholder 3"/>
          <p:cNvSpPr>
            <a:spLocks noGrp="1"/>
          </p:cNvSpPr>
          <p:nvPr>
            <p:ph sz="half" idx="2"/>
          </p:nvPr>
        </p:nvSpPr>
        <p:spPr>
          <a:xfrm>
            <a:off x="2775241" y="12024360"/>
            <a:ext cx="1704487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97194" y="8069582"/>
            <a:ext cx="17128817" cy="3954778"/>
          </a:xfrm>
        </p:spPr>
        <p:txBody>
          <a:bodyPr anchor="b"/>
          <a:lstStyle>
            <a:lvl1pPr marL="0" indent="0">
              <a:buNone/>
              <a:defRPr sz="10575" b="1"/>
            </a:lvl1pPr>
            <a:lvl2pPr marL="2014560" indent="0">
              <a:buNone/>
              <a:defRPr sz="8813" b="1"/>
            </a:lvl2pPr>
            <a:lvl3pPr marL="4029121" indent="0">
              <a:buNone/>
              <a:defRPr sz="7931" b="1"/>
            </a:lvl3pPr>
            <a:lvl4pPr marL="6043681" indent="0">
              <a:buNone/>
              <a:defRPr sz="7050" b="1"/>
            </a:lvl4pPr>
            <a:lvl5pPr marL="8058241" indent="0">
              <a:buNone/>
              <a:defRPr sz="7050" b="1"/>
            </a:lvl5pPr>
            <a:lvl6pPr marL="10072802" indent="0">
              <a:buNone/>
              <a:defRPr sz="7050" b="1"/>
            </a:lvl6pPr>
            <a:lvl7pPr marL="12087362" indent="0">
              <a:buNone/>
              <a:defRPr sz="7050" b="1"/>
            </a:lvl7pPr>
            <a:lvl8pPr marL="14101923" indent="0">
              <a:buNone/>
              <a:defRPr sz="7050" b="1"/>
            </a:lvl8pPr>
            <a:lvl9pPr marL="16116483" indent="0">
              <a:buNone/>
              <a:defRPr sz="7050" b="1"/>
            </a:lvl9pPr>
          </a:lstStyle>
          <a:p>
            <a:pPr lvl="0"/>
            <a:r>
              <a:rPr lang="en-US"/>
              <a:t>Click to edit Master text styles</a:t>
            </a:r>
          </a:p>
        </p:txBody>
      </p:sp>
      <p:sp>
        <p:nvSpPr>
          <p:cNvPr id="6" name="Content Placeholder 5"/>
          <p:cNvSpPr>
            <a:spLocks noGrp="1"/>
          </p:cNvSpPr>
          <p:nvPr>
            <p:ph sz="quarter" idx="4"/>
          </p:nvPr>
        </p:nvSpPr>
        <p:spPr>
          <a:xfrm>
            <a:off x="20397194" y="12024360"/>
            <a:ext cx="1712881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69C8E-B632-4132-AE37-CB62874EAC71}" type="datetimeFigureOut">
              <a:rPr lang="en-CA" smtClean="0"/>
              <a:t>2020-05-01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20826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69C8E-B632-4132-AE37-CB62874EAC71}" type="datetimeFigureOut">
              <a:rPr lang="en-CA" smtClean="0"/>
              <a:t>2020-05-01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388894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69C8E-B632-4132-AE37-CB62874EAC71}" type="datetimeFigureOut">
              <a:rPr lang="en-CA" smtClean="0"/>
              <a:t>2020-05-01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266353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5237" y="2194560"/>
            <a:ext cx="12994816" cy="7680960"/>
          </a:xfrm>
        </p:spPr>
        <p:txBody>
          <a:bodyPr anchor="b"/>
          <a:lstStyle>
            <a:lvl1pPr>
              <a:defRPr sz="14100"/>
            </a:lvl1pPr>
          </a:lstStyle>
          <a:p>
            <a:r>
              <a:rPr lang="en-US"/>
              <a:t>Click to edit Master title style</a:t>
            </a:r>
            <a:endParaRPr lang="en-US" dirty="0"/>
          </a:p>
        </p:txBody>
      </p:sp>
      <p:sp>
        <p:nvSpPr>
          <p:cNvPr id="3" name="Content Placeholder 2"/>
          <p:cNvSpPr>
            <a:spLocks noGrp="1"/>
          </p:cNvSpPr>
          <p:nvPr>
            <p:ph idx="1"/>
          </p:nvPr>
        </p:nvSpPr>
        <p:spPr>
          <a:xfrm>
            <a:off x="17128817" y="4739647"/>
            <a:ext cx="20397192" cy="23393400"/>
          </a:xfrm>
        </p:spPr>
        <p:txBody>
          <a:bodyPr/>
          <a:lstStyle>
            <a:lvl1pPr>
              <a:defRPr sz="14100"/>
            </a:lvl1pPr>
            <a:lvl2pPr>
              <a:defRPr sz="12338"/>
            </a:lvl2pPr>
            <a:lvl3pPr>
              <a:defRPr sz="10575"/>
            </a:lvl3pPr>
            <a:lvl4pPr>
              <a:defRPr sz="8813"/>
            </a:lvl4pPr>
            <a:lvl5pPr>
              <a:defRPr sz="8813"/>
            </a:lvl5pPr>
            <a:lvl6pPr>
              <a:defRPr sz="8813"/>
            </a:lvl6pPr>
            <a:lvl7pPr>
              <a:defRPr sz="8813"/>
            </a:lvl7pPr>
            <a:lvl8pPr>
              <a:defRPr sz="8813"/>
            </a:lvl8pPr>
            <a:lvl9pPr>
              <a:defRPr sz="8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5237" y="9875520"/>
            <a:ext cx="12994816" cy="18295622"/>
          </a:xfrm>
        </p:spPr>
        <p:txBody>
          <a:bodyPr/>
          <a:lstStyle>
            <a:lvl1pPr marL="0" indent="0">
              <a:buNone/>
              <a:defRPr sz="7050"/>
            </a:lvl1pPr>
            <a:lvl2pPr marL="2014560" indent="0">
              <a:buNone/>
              <a:defRPr sz="6169"/>
            </a:lvl2pPr>
            <a:lvl3pPr marL="4029121" indent="0">
              <a:buNone/>
              <a:defRPr sz="5288"/>
            </a:lvl3pPr>
            <a:lvl4pPr marL="6043681" indent="0">
              <a:buNone/>
              <a:defRPr sz="4406"/>
            </a:lvl4pPr>
            <a:lvl5pPr marL="8058241" indent="0">
              <a:buNone/>
              <a:defRPr sz="4406"/>
            </a:lvl5pPr>
            <a:lvl6pPr marL="10072802" indent="0">
              <a:buNone/>
              <a:defRPr sz="4406"/>
            </a:lvl6pPr>
            <a:lvl7pPr marL="12087362" indent="0">
              <a:buNone/>
              <a:defRPr sz="4406"/>
            </a:lvl7pPr>
            <a:lvl8pPr marL="14101923" indent="0">
              <a:buNone/>
              <a:defRPr sz="4406"/>
            </a:lvl8pPr>
            <a:lvl9pPr marL="16116483" indent="0">
              <a:buNone/>
              <a:defRPr sz="4406"/>
            </a:lvl9pPr>
          </a:lstStyle>
          <a:p>
            <a:pPr lvl="0"/>
            <a:r>
              <a:rPr lang="en-US"/>
              <a:t>Click to edit Master text styles</a:t>
            </a:r>
          </a:p>
        </p:txBody>
      </p:sp>
      <p:sp>
        <p:nvSpPr>
          <p:cNvPr id="5" name="Date Placeholder 4"/>
          <p:cNvSpPr>
            <a:spLocks noGrp="1"/>
          </p:cNvSpPr>
          <p:nvPr>
            <p:ph type="dt" sz="half" idx="10"/>
          </p:nvPr>
        </p:nvSpPr>
        <p:spPr/>
        <p:txBody>
          <a:bodyPr/>
          <a:lstStyle/>
          <a:p>
            <a:fld id="{3B969C8E-B632-4132-AE37-CB62874EAC71}" type="datetimeFigureOut">
              <a:rPr lang="en-CA" smtClean="0"/>
              <a:t>2020-05-01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93224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5237" y="2194560"/>
            <a:ext cx="12994816" cy="7680960"/>
          </a:xfrm>
        </p:spPr>
        <p:txBody>
          <a:bodyPr anchor="b"/>
          <a:lstStyle>
            <a:lvl1pPr>
              <a:defRPr sz="14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8817" y="4739647"/>
            <a:ext cx="20397192" cy="23393400"/>
          </a:xfrm>
        </p:spPr>
        <p:txBody>
          <a:bodyPr anchor="t"/>
          <a:lstStyle>
            <a:lvl1pPr marL="0" indent="0">
              <a:buNone/>
              <a:defRPr sz="14100"/>
            </a:lvl1pPr>
            <a:lvl2pPr marL="2014560" indent="0">
              <a:buNone/>
              <a:defRPr sz="12338"/>
            </a:lvl2pPr>
            <a:lvl3pPr marL="4029121" indent="0">
              <a:buNone/>
              <a:defRPr sz="10575"/>
            </a:lvl3pPr>
            <a:lvl4pPr marL="6043681" indent="0">
              <a:buNone/>
              <a:defRPr sz="8813"/>
            </a:lvl4pPr>
            <a:lvl5pPr marL="8058241" indent="0">
              <a:buNone/>
              <a:defRPr sz="8813"/>
            </a:lvl5pPr>
            <a:lvl6pPr marL="10072802" indent="0">
              <a:buNone/>
              <a:defRPr sz="8813"/>
            </a:lvl6pPr>
            <a:lvl7pPr marL="12087362" indent="0">
              <a:buNone/>
              <a:defRPr sz="8813"/>
            </a:lvl7pPr>
            <a:lvl8pPr marL="14101923" indent="0">
              <a:buNone/>
              <a:defRPr sz="8813"/>
            </a:lvl8pPr>
            <a:lvl9pPr marL="16116483" indent="0">
              <a:buNone/>
              <a:defRPr sz="8813"/>
            </a:lvl9pPr>
          </a:lstStyle>
          <a:p>
            <a:r>
              <a:rPr lang="en-US"/>
              <a:t>Click icon to add picture</a:t>
            </a:r>
            <a:endParaRPr lang="en-US" dirty="0"/>
          </a:p>
        </p:txBody>
      </p:sp>
      <p:sp>
        <p:nvSpPr>
          <p:cNvPr id="4" name="Text Placeholder 3"/>
          <p:cNvSpPr>
            <a:spLocks noGrp="1"/>
          </p:cNvSpPr>
          <p:nvPr>
            <p:ph type="body" sz="half" idx="2"/>
          </p:nvPr>
        </p:nvSpPr>
        <p:spPr>
          <a:xfrm>
            <a:off x="2775237" y="9875520"/>
            <a:ext cx="12994816" cy="18295622"/>
          </a:xfrm>
        </p:spPr>
        <p:txBody>
          <a:bodyPr/>
          <a:lstStyle>
            <a:lvl1pPr marL="0" indent="0">
              <a:buNone/>
              <a:defRPr sz="7050"/>
            </a:lvl1pPr>
            <a:lvl2pPr marL="2014560" indent="0">
              <a:buNone/>
              <a:defRPr sz="6169"/>
            </a:lvl2pPr>
            <a:lvl3pPr marL="4029121" indent="0">
              <a:buNone/>
              <a:defRPr sz="5288"/>
            </a:lvl3pPr>
            <a:lvl4pPr marL="6043681" indent="0">
              <a:buNone/>
              <a:defRPr sz="4406"/>
            </a:lvl4pPr>
            <a:lvl5pPr marL="8058241" indent="0">
              <a:buNone/>
              <a:defRPr sz="4406"/>
            </a:lvl5pPr>
            <a:lvl6pPr marL="10072802" indent="0">
              <a:buNone/>
              <a:defRPr sz="4406"/>
            </a:lvl6pPr>
            <a:lvl7pPr marL="12087362" indent="0">
              <a:buNone/>
              <a:defRPr sz="4406"/>
            </a:lvl7pPr>
            <a:lvl8pPr marL="14101923" indent="0">
              <a:buNone/>
              <a:defRPr sz="4406"/>
            </a:lvl8pPr>
            <a:lvl9pPr marL="16116483" indent="0">
              <a:buNone/>
              <a:defRPr sz="4406"/>
            </a:lvl9pPr>
          </a:lstStyle>
          <a:p>
            <a:pPr lvl="0"/>
            <a:r>
              <a:rPr lang="en-US"/>
              <a:t>Click to edit Master text styles</a:t>
            </a:r>
          </a:p>
        </p:txBody>
      </p:sp>
      <p:sp>
        <p:nvSpPr>
          <p:cNvPr id="5" name="Date Placeholder 4"/>
          <p:cNvSpPr>
            <a:spLocks noGrp="1"/>
          </p:cNvSpPr>
          <p:nvPr>
            <p:ph type="dt" sz="half" idx="10"/>
          </p:nvPr>
        </p:nvSpPr>
        <p:spPr/>
        <p:txBody>
          <a:bodyPr/>
          <a:lstStyle/>
          <a:p>
            <a:fld id="{3B969C8E-B632-4132-AE37-CB62874EAC71}" type="datetimeFigureOut">
              <a:rPr lang="en-CA" smtClean="0"/>
              <a:t>2020-05-01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2F73254-001E-44AB-88F9-91EE1B8EDB53}" type="slidenum">
              <a:rPr lang="en-CA" smtClean="0"/>
              <a:t>‹#›</a:t>
            </a:fld>
            <a:endParaRPr lang="en-CA"/>
          </a:p>
        </p:txBody>
      </p:sp>
    </p:spTree>
    <p:extLst>
      <p:ext uri="{BB962C8B-B14F-4D97-AF65-F5344CB8AC3E}">
        <p14:creationId xmlns:p14="http://schemas.microsoft.com/office/powerpoint/2010/main" val="288371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9989" y="1752607"/>
            <a:ext cx="34750772"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9989" y="8763000"/>
            <a:ext cx="34750772"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9989" y="30510487"/>
            <a:ext cx="9065419" cy="1752600"/>
          </a:xfrm>
          <a:prstGeom prst="rect">
            <a:avLst/>
          </a:prstGeom>
        </p:spPr>
        <p:txBody>
          <a:bodyPr vert="horz" lIns="91440" tIns="45720" rIns="91440" bIns="45720" rtlCol="0" anchor="ctr"/>
          <a:lstStyle>
            <a:lvl1pPr algn="l">
              <a:defRPr sz="5288">
                <a:solidFill>
                  <a:schemeClr val="tx1">
                    <a:tint val="75000"/>
                  </a:schemeClr>
                </a:solidFill>
              </a:defRPr>
            </a:lvl1pPr>
          </a:lstStyle>
          <a:p>
            <a:fld id="{3B969C8E-B632-4132-AE37-CB62874EAC71}" type="datetimeFigureOut">
              <a:rPr lang="en-CA" smtClean="0"/>
              <a:t>2020-05-01</a:t>
            </a:fld>
            <a:endParaRPr lang="en-CA"/>
          </a:p>
        </p:txBody>
      </p:sp>
      <p:sp>
        <p:nvSpPr>
          <p:cNvPr id="5" name="Footer Placeholder 4"/>
          <p:cNvSpPr>
            <a:spLocks noGrp="1"/>
          </p:cNvSpPr>
          <p:nvPr>
            <p:ph type="ftr" sz="quarter" idx="3"/>
          </p:nvPr>
        </p:nvSpPr>
        <p:spPr>
          <a:xfrm>
            <a:off x="13346311" y="30510487"/>
            <a:ext cx="13598128" cy="1752600"/>
          </a:xfrm>
          <a:prstGeom prst="rect">
            <a:avLst/>
          </a:prstGeom>
        </p:spPr>
        <p:txBody>
          <a:bodyPr vert="horz" lIns="91440" tIns="45720" rIns="91440" bIns="45720" rtlCol="0" anchor="ctr"/>
          <a:lstStyle>
            <a:lvl1pPr algn="ctr">
              <a:defRPr sz="5288">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8455342" y="30510487"/>
            <a:ext cx="9065419" cy="1752600"/>
          </a:xfrm>
          <a:prstGeom prst="rect">
            <a:avLst/>
          </a:prstGeom>
        </p:spPr>
        <p:txBody>
          <a:bodyPr vert="horz" lIns="91440" tIns="45720" rIns="91440" bIns="45720" rtlCol="0" anchor="ctr"/>
          <a:lstStyle>
            <a:lvl1pPr algn="r">
              <a:defRPr sz="5288">
                <a:solidFill>
                  <a:schemeClr val="tx1">
                    <a:tint val="75000"/>
                  </a:schemeClr>
                </a:solidFill>
              </a:defRPr>
            </a:lvl1pPr>
          </a:lstStyle>
          <a:p>
            <a:fld id="{B2F73254-001E-44AB-88F9-91EE1B8EDB53}" type="slidenum">
              <a:rPr lang="en-CA" smtClean="0"/>
              <a:t>‹#›</a:t>
            </a:fld>
            <a:endParaRPr lang="en-CA"/>
          </a:p>
        </p:txBody>
      </p:sp>
    </p:spTree>
    <p:extLst>
      <p:ext uri="{BB962C8B-B14F-4D97-AF65-F5344CB8AC3E}">
        <p14:creationId xmlns:p14="http://schemas.microsoft.com/office/powerpoint/2010/main" val="2677468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029121" rtl="0" eaLnBrk="1" latinLnBrk="0" hangingPunct="1">
        <a:lnSpc>
          <a:spcPct val="90000"/>
        </a:lnSpc>
        <a:spcBef>
          <a:spcPct val="0"/>
        </a:spcBef>
        <a:buNone/>
        <a:defRPr sz="19388" kern="1200">
          <a:solidFill>
            <a:schemeClr val="tx1"/>
          </a:solidFill>
          <a:latin typeface="+mj-lt"/>
          <a:ea typeface="+mj-ea"/>
          <a:cs typeface="+mj-cs"/>
        </a:defRPr>
      </a:lvl1pPr>
    </p:titleStyle>
    <p:bodyStyle>
      <a:lvl1pPr marL="1007280" indent="-1007280" algn="l" defTabSz="4029121" rtl="0" eaLnBrk="1" latinLnBrk="0" hangingPunct="1">
        <a:lnSpc>
          <a:spcPct val="90000"/>
        </a:lnSpc>
        <a:spcBef>
          <a:spcPts val="4406"/>
        </a:spcBef>
        <a:buFont typeface="Arial" panose="020B0604020202020204" pitchFamily="34" charset="0"/>
        <a:buChar char="•"/>
        <a:defRPr sz="12338" kern="1200">
          <a:solidFill>
            <a:schemeClr val="tx1"/>
          </a:solidFill>
          <a:latin typeface="+mn-lt"/>
          <a:ea typeface="+mn-ea"/>
          <a:cs typeface="+mn-cs"/>
        </a:defRPr>
      </a:lvl1pPr>
      <a:lvl2pPr marL="3021841" indent="-1007280" algn="l" defTabSz="4029121" rtl="0" eaLnBrk="1" latinLnBrk="0" hangingPunct="1">
        <a:lnSpc>
          <a:spcPct val="90000"/>
        </a:lnSpc>
        <a:spcBef>
          <a:spcPts val="2203"/>
        </a:spcBef>
        <a:buFont typeface="Arial" panose="020B0604020202020204" pitchFamily="34" charset="0"/>
        <a:buChar char="•"/>
        <a:defRPr sz="10575" kern="1200">
          <a:solidFill>
            <a:schemeClr val="tx1"/>
          </a:solidFill>
          <a:latin typeface="+mn-lt"/>
          <a:ea typeface="+mn-ea"/>
          <a:cs typeface="+mn-cs"/>
        </a:defRPr>
      </a:lvl2pPr>
      <a:lvl3pPr marL="5036401" indent="-1007280" algn="l" defTabSz="4029121" rtl="0" eaLnBrk="1" latinLnBrk="0" hangingPunct="1">
        <a:lnSpc>
          <a:spcPct val="90000"/>
        </a:lnSpc>
        <a:spcBef>
          <a:spcPts val="2203"/>
        </a:spcBef>
        <a:buFont typeface="Arial" panose="020B0604020202020204" pitchFamily="34" charset="0"/>
        <a:buChar char="•"/>
        <a:defRPr sz="8813" kern="1200">
          <a:solidFill>
            <a:schemeClr val="tx1"/>
          </a:solidFill>
          <a:latin typeface="+mn-lt"/>
          <a:ea typeface="+mn-ea"/>
          <a:cs typeface="+mn-cs"/>
        </a:defRPr>
      </a:lvl3pPr>
      <a:lvl4pPr marL="7050961" indent="-1007280" algn="l" defTabSz="4029121" rtl="0" eaLnBrk="1" latinLnBrk="0" hangingPunct="1">
        <a:lnSpc>
          <a:spcPct val="90000"/>
        </a:lnSpc>
        <a:spcBef>
          <a:spcPts val="2203"/>
        </a:spcBef>
        <a:buFont typeface="Arial" panose="020B0604020202020204" pitchFamily="34" charset="0"/>
        <a:buChar char="•"/>
        <a:defRPr sz="7931" kern="1200">
          <a:solidFill>
            <a:schemeClr val="tx1"/>
          </a:solidFill>
          <a:latin typeface="+mn-lt"/>
          <a:ea typeface="+mn-ea"/>
          <a:cs typeface="+mn-cs"/>
        </a:defRPr>
      </a:lvl4pPr>
      <a:lvl5pPr marL="9065522" indent="-1007280" algn="l" defTabSz="4029121" rtl="0" eaLnBrk="1" latinLnBrk="0" hangingPunct="1">
        <a:lnSpc>
          <a:spcPct val="90000"/>
        </a:lnSpc>
        <a:spcBef>
          <a:spcPts val="2203"/>
        </a:spcBef>
        <a:buFont typeface="Arial" panose="020B0604020202020204" pitchFamily="34" charset="0"/>
        <a:buChar char="•"/>
        <a:defRPr sz="7931" kern="1200">
          <a:solidFill>
            <a:schemeClr val="tx1"/>
          </a:solidFill>
          <a:latin typeface="+mn-lt"/>
          <a:ea typeface="+mn-ea"/>
          <a:cs typeface="+mn-cs"/>
        </a:defRPr>
      </a:lvl5pPr>
      <a:lvl6pPr marL="11080082" indent="-1007280" algn="l" defTabSz="4029121" rtl="0" eaLnBrk="1" latinLnBrk="0" hangingPunct="1">
        <a:lnSpc>
          <a:spcPct val="90000"/>
        </a:lnSpc>
        <a:spcBef>
          <a:spcPts val="2203"/>
        </a:spcBef>
        <a:buFont typeface="Arial" panose="020B0604020202020204" pitchFamily="34" charset="0"/>
        <a:buChar char="•"/>
        <a:defRPr sz="7931" kern="1200">
          <a:solidFill>
            <a:schemeClr val="tx1"/>
          </a:solidFill>
          <a:latin typeface="+mn-lt"/>
          <a:ea typeface="+mn-ea"/>
          <a:cs typeface="+mn-cs"/>
        </a:defRPr>
      </a:lvl6pPr>
      <a:lvl7pPr marL="13094642" indent="-1007280" algn="l" defTabSz="4029121" rtl="0" eaLnBrk="1" latinLnBrk="0" hangingPunct="1">
        <a:lnSpc>
          <a:spcPct val="90000"/>
        </a:lnSpc>
        <a:spcBef>
          <a:spcPts val="2203"/>
        </a:spcBef>
        <a:buFont typeface="Arial" panose="020B0604020202020204" pitchFamily="34" charset="0"/>
        <a:buChar char="•"/>
        <a:defRPr sz="7931" kern="1200">
          <a:solidFill>
            <a:schemeClr val="tx1"/>
          </a:solidFill>
          <a:latin typeface="+mn-lt"/>
          <a:ea typeface="+mn-ea"/>
          <a:cs typeface="+mn-cs"/>
        </a:defRPr>
      </a:lvl7pPr>
      <a:lvl8pPr marL="15109203" indent="-1007280" algn="l" defTabSz="4029121" rtl="0" eaLnBrk="1" latinLnBrk="0" hangingPunct="1">
        <a:lnSpc>
          <a:spcPct val="90000"/>
        </a:lnSpc>
        <a:spcBef>
          <a:spcPts val="2203"/>
        </a:spcBef>
        <a:buFont typeface="Arial" panose="020B0604020202020204" pitchFamily="34" charset="0"/>
        <a:buChar char="•"/>
        <a:defRPr sz="7931" kern="1200">
          <a:solidFill>
            <a:schemeClr val="tx1"/>
          </a:solidFill>
          <a:latin typeface="+mn-lt"/>
          <a:ea typeface="+mn-ea"/>
          <a:cs typeface="+mn-cs"/>
        </a:defRPr>
      </a:lvl8pPr>
      <a:lvl9pPr marL="17123763" indent="-1007280" algn="l" defTabSz="4029121" rtl="0" eaLnBrk="1" latinLnBrk="0" hangingPunct="1">
        <a:lnSpc>
          <a:spcPct val="90000"/>
        </a:lnSpc>
        <a:spcBef>
          <a:spcPts val="2203"/>
        </a:spcBef>
        <a:buFont typeface="Arial" panose="020B0604020202020204" pitchFamily="34" charset="0"/>
        <a:buChar char="•"/>
        <a:defRPr sz="7931" kern="1200">
          <a:solidFill>
            <a:schemeClr val="tx1"/>
          </a:solidFill>
          <a:latin typeface="+mn-lt"/>
          <a:ea typeface="+mn-ea"/>
          <a:cs typeface="+mn-cs"/>
        </a:defRPr>
      </a:lvl9pPr>
    </p:bodyStyle>
    <p:otherStyle>
      <a:defPPr>
        <a:defRPr lang="en-US"/>
      </a:defPPr>
      <a:lvl1pPr marL="0" algn="l" defTabSz="4029121" rtl="0" eaLnBrk="1" latinLnBrk="0" hangingPunct="1">
        <a:defRPr sz="7931" kern="1200">
          <a:solidFill>
            <a:schemeClr val="tx1"/>
          </a:solidFill>
          <a:latin typeface="+mn-lt"/>
          <a:ea typeface="+mn-ea"/>
          <a:cs typeface="+mn-cs"/>
        </a:defRPr>
      </a:lvl1pPr>
      <a:lvl2pPr marL="2014560" algn="l" defTabSz="4029121" rtl="0" eaLnBrk="1" latinLnBrk="0" hangingPunct="1">
        <a:defRPr sz="7931" kern="1200">
          <a:solidFill>
            <a:schemeClr val="tx1"/>
          </a:solidFill>
          <a:latin typeface="+mn-lt"/>
          <a:ea typeface="+mn-ea"/>
          <a:cs typeface="+mn-cs"/>
        </a:defRPr>
      </a:lvl2pPr>
      <a:lvl3pPr marL="4029121" algn="l" defTabSz="4029121" rtl="0" eaLnBrk="1" latinLnBrk="0" hangingPunct="1">
        <a:defRPr sz="7931" kern="1200">
          <a:solidFill>
            <a:schemeClr val="tx1"/>
          </a:solidFill>
          <a:latin typeface="+mn-lt"/>
          <a:ea typeface="+mn-ea"/>
          <a:cs typeface="+mn-cs"/>
        </a:defRPr>
      </a:lvl3pPr>
      <a:lvl4pPr marL="6043681" algn="l" defTabSz="4029121" rtl="0" eaLnBrk="1" latinLnBrk="0" hangingPunct="1">
        <a:defRPr sz="7931" kern="1200">
          <a:solidFill>
            <a:schemeClr val="tx1"/>
          </a:solidFill>
          <a:latin typeface="+mn-lt"/>
          <a:ea typeface="+mn-ea"/>
          <a:cs typeface="+mn-cs"/>
        </a:defRPr>
      </a:lvl4pPr>
      <a:lvl5pPr marL="8058241" algn="l" defTabSz="4029121" rtl="0" eaLnBrk="1" latinLnBrk="0" hangingPunct="1">
        <a:defRPr sz="7931" kern="1200">
          <a:solidFill>
            <a:schemeClr val="tx1"/>
          </a:solidFill>
          <a:latin typeface="+mn-lt"/>
          <a:ea typeface="+mn-ea"/>
          <a:cs typeface="+mn-cs"/>
        </a:defRPr>
      </a:lvl5pPr>
      <a:lvl6pPr marL="10072802" algn="l" defTabSz="4029121" rtl="0" eaLnBrk="1" latinLnBrk="0" hangingPunct="1">
        <a:defRPr sz="7931" kern="1200">
          <a:solidFill>
            <a:schemeClr val="tx1"/>
          </a:solidFill>
          <a:latin typeface="+mn-lt"/>
          <a:ea typeface="+mn-ea"/>
          <a:cs typeface="+mn-cs"/>
        </a:defRPr>
      </a:lvl6pPr>
      <a:lvl7pPr marL="12087362" algn="l" defTabSz="4029121" rtl="0" eaLnBrk="1" latinLnBrk="0" hangingPunct="1">
        <a:defRPr sz="7931" kern="1200">
          <a:solidFill>
            <a:schemeClr val="tx1"/>
          </a:solidFill>
          <a:latin typeface="+mn-lt"/>
          <a:ea typeface="+mn-ea"/>
          <a:cs typeface="+mn-cs"/>
        </a:defRPr>
      </a:lvl7pPr>
      <a:lvl8pPr marL="14101923" algn="l" defTabSz="4029121" rtl="0" eaLnBrk="1" latinLnBrk="0" hangingPunct="1">
        <a:defRPr sz="7931" kern="1200">
          <a:solidFill>
            <a:schemeClr val="tx1"/>
          </a:solidFill>
          <a:latin typeface="+mn-lt"/>
          <a:ea typeface="+mn-ea"/>
          <a:cs typeface="+mn-cs"/>
        </a:defRPr>
      </a:lvl8pPr>
      <a:lvl9pPr marL="16116483" algn="l" defTabSz="4029121" rtl="0" eaLnBrk="1" latinLnBrk="0" hangingPunct="1">
        <a:defRPr sz="79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85930C7-A86A-4FA4-80A0-5F83C96A2F4B}"/>
              </a:ext>
            </a:extLst>
          </p:cNvPr>
          <p:cNvPicPr>
            <a:picLocks noChangeAspect="1"/>
          </p:cNvPicPr>
          <p:nvPr/>
        </p:nvPicPr>
        <p:blipFill rotWithShape="1">
          <a:blip r:embed="rId3"/>
          <a:srcRect b="10606"/>
          <a:stretch/>
        </p:blipFill>
        <p:spPr>
          <a:xfrm>
            <a:off x="18494731" y="22931371"/>
            <a:ext cx="9338188" cy="6449132"/>
          </a:xfrm>
          <a:prstGeom prst="rect">
            <a:avLst/>
          </a:prstGeom>
        </p:spPr>
      </p:pic>
      <p:pic>
        <p:nvPicPr>
          <p:cNvPr id="24" name="Picture 23" descr="A close up of a map&#10;&#10;Description automatically generated">
            <a:extLst>
              <a:ext uri="{FF2B5EF4-FFF2-40B4-BE49-F238E27FC236}">
                <a16:creationId xmlns:a16="http://schemas.microsoft.com/office/drawing/2014/main" id="{B754671D-5A7F-49E1-BE53-EAB73189A24B}"/>
              </a:ext>
            </a:extLst>
          </p:cNvPr>
          <p:cNvPicPr>
            <a:picLocks noChangeAspect="1"/>
          </p:cNvPicPr>
          <p:nvPr/>
        </p:nvPicPr>
        <p:blipFill rotWithShape="1">
          <a:blip r:embed="rId4">
            <a:extLst>
              <a:ext uri="{28A0092B-C50C-407E-A947-70E740481C1C}">
                <a14:useLocalDpi xmlns:a14="http://schemas.microsoft.com/office/drawing/2010/main" val="0"/>
              </a:ext>
            </a:extLst>
          </a:blip>
          <a:srcRect l="18195" t="898" r="12084" b="56888"/>
          <a:stretch/>
        </p:blipFill>
        <p:spPr>
          <a:xfrm>
            <a:off x="1692634" y="17801039"/>
            <a:ext cx="6327486" cy="4148399"/>
          </a:xfrm>
          <a:prstGeom prst="rect">
            <a:avLst/>
          </a:prstGeom>
        </p:spPr>
      </p:pic>
      <p:grpSp>
        <p:nvGrpSpPr>
          <p:cNvPr id="16" name="Group 15"/>
          <p:cNvGrpSpPr/>
          <p:nvPr/>
        </p:nvGrpSpPr>
        <p:grpSpPr>
          <a:xfrm>
            <a:off x="1323624" y="4087259"/>
            <a:ext cx="11489104" cy="10449511"/>
            <a:chOff x="369736" y="7145346"/>
            <a:chExt cx="13432380" cy="13855110"/>
          </a:xfrm>
        </p:grpSpPr>
        <p:sp>
          <p:nvSpPr>
            <p:cNvPr id="19" name="Rectangle 18">
              <a:extLst>
                <a:ext uri="{FF2B5EF4-FFF2-40B4-BE49-F238E27FC236}">
                  <a16:creationId xmlns:a16="http://schemas.microsoft.com/office/drawing/2014/main" id="{3523E418-72D7-48AF-AD1A-3909A1B71831}"/>
                </a:ext>
              </a:extLst>
            </p:cNvPr>
            <p:cNvSpPr/>
            <p:nvPr/>
          </p:nvSpPr>
          <p:spPr>
            <a:xfrm>
              <a:off x="410073" y="7283449"/>
              <a:ext cx="13392043" cy="990424"/>
            </a:xfrm>
            <a:prstGeom prst="rect">
              <a:avLst/>
            </a:prstGeom>
            <a:solidFill>
              <a:srgbClr val="F5910B"/>
            </a:solidFill>
            <a:ln>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grpSp>
          <p:nvGrpSpPr>
            <p:cNvPr id="15" name="Group 14"/>
            <p:cNvGrpSpPr/>
            <p:nvPr/>
          </p:nvGrpSpPr>
          <p:grpSpPr>
            <a:xfrm>
              <a:off x="369736" y="7145346"/>
              <a:ext cx="13418311" cy="13855110"/>
              <a:chOff x="435244" y="6560968"/>
              <a:chExt cx="13418311" cy="13855110"/>
            </a:xfrm>
          </p:grpSpPr>
          <p:sp>
            <p:nvSpPr>
              <p:cNvPr id="18" name="Rectangle 17">
                <a:extLst>
                  <a:ext uri="{FF2B5EF4-FFF2-40B4-BE49-F238E27FC236}">
                    <a16:creationId xmlns:a16="http://schemas.microsoft.com/office/drawing/2014/main" id="{65CFF0DE-ACD6-4D0F-A534-DC665101445C}"/>
                  </a:ext>
                </a:extLst>
              </p:cNvPr>
              <p:cNvSpPr/>
              <p:nvPr/>
            </p:nvSpPr>
            <p:spPr>
              <a:xfrm>
                <a:off x="448378" y="6720186"/>
                <a:ext cx="13392043" cy="13695892"/>
              </a:xfrm>
              <a:prstGeom prst="rect">
                <a:avLst/>
              </a:prstGeom>
              <a:noFill/>
              <a:ln w="50800">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20" name="TextBox 19">
                <a:extLst>
                  <a:ext uri="{FF2B5EF4-FFF2-40B4-BE49-F238E27FC236}">
                    <a16:creationId xmlns:a16="http://schemas.microsoft.com/office/drawing/2014/main" id="{B957863D-5180-4C64-9DB6-DF87FE15C4CC}"/>
                  </a:ext>
                </a:extLst>
              </p:cNvPr>
              <p:cNvSpPr txBox="1"/>
              <p:nvPr/>
            </p:nvSpPr>
            <p:spPr>
              <a:xfrm>
                <a:off x="435244" y="6560968"/>
                <a:ext cx="13418311" cy="1224252"/>
              </a:xfrm>
              <a:prstGeom prst="rect">
                <a:avLst/>
              </a:prstGeom>
              <a:noFill/>
              <a:ln>
                <a:noFill/>
              </a:ln>
            </p:spPr>
            <p:txBody>
              <a:bodyPr wrap="square" rtlCol="0">
                <a:spAutoFit/>
              </a:bodyPr>
              <a:lstStyle/>
              <a:p>
                <a:pPr algn="ctr"/>
                <a:r>
                  <a:rPr lang="en-CA" sz="5400" b="1" dirty="0"/>
                  <a:t>Introduction</a:t>
                </a:r>
              </a:p>
            </p:txBody>
          </p:sp>
        </p:grpSp>
      </p:grpSp>
      <p:sp>
        <p:nvSpPr>
          <p:cNvPr id="5" name="TextBox 4">
            <a:extLst>
              <a:ext uri="{FF2B5EF4-FFF2-40B4-BE49-F238E27FC236}">
                <a16:creationId xmlns:a16="http://schemas.microsoft.com/office/drawing/2014/main" id="{42BC06A0-0BE2-4775-A0BE-80B4AD03454B}"/>
              </a:ext>
            </a:extLst>
          </p:cNvPr>
          <p:cNvSpPr txBox="1"/>
          <p:nvPr/>
        </p:nvSpPr>
        <p:spPr>
          <a:xfrm>
            <a:off x="1652883" y="5602639"/>
            <a:ext cx="10890756" cy="5849037"/>
          </a:xfrm>
          <a:prstGeom prst="rect">
            <a:avLst/>
          </a:prstGeom>
          <a:noFill/>
          <a:ln>
            <a:noFill/>
          </a:ln>
        </p:spPr>
        <p:txBody>
          <a:bodyPr wrap="square" rtlCol="0">
            <a:spAutoFit/>
          </a:bodyPr>
          <a:lstStyle/>
          <a:p>
            <a:pPr marL="571540" indent="-571540">
              <a:buClr>
                <a:srgbClr val="F5910B"/>
              </a:buClr>
              <a:buFont typeface="Wingdings" panose="05000000000000000000" pitchFamily="2" charset="2"/>
              <a:buChar char="Ø"/>
            </a:pPr>
            <a:r>
              <a:rPr lang="en-CA" sz="3201" dirty="0"/>
              <a:t>Letter-based visual lexical decision (LD) requires participants to decide, typically by button press, whether a visually presented letter string depicts a real word or not </a:t>
            </a:r>
            <a:r>
              <a:rPr lang="en-CA" dirty="0"/>
              <a:t>(Edwards, </a:t>
            </a:r>
            <a:r>
              <a:rPr lang="en-CA" dirty="0" err="1"/>
              <a:t>Pexman</a:t>
            </a:r>
            <a:r>
              <a:rPr lang="en-CA" dirty="0"/>
              <a:t>, Goodyear, &amp; Chambers, 2005). </a:t>
            </a:r>
          </a:p>
          <a:p>
            <a:pPr marL="571540" indent="-571540">
              <a:buClr>
                <a:srgbClr val="F5910B"/>
              </a:buClr>
              <a:buFont typeface="Wingdings" panose="05000000000000000000" pitchFamily="2" charset="2"/>
              <a:buChar char="Ø"/>
            </a:pPr>
            <a:r>
              <a:rPr lang="en-CA" sz="3201" dirty="0"/>
              <a:t>A recent meta-analysis of functional brain imaging studies on LD reported regions reliably activated during access to lexical representations, but these regions could have also been elicited by attentional and response processes </a:t>
            </a:r>
            <a:r>
              <a:rPr lang="en-CA" dirty="0"/>
              <a:t>(Murphy, </a:t>
            </a:r>
            <a:r>
              <a:rPr lang="en-CA" dirty="0" err="1"/>
              <a:t>Jogia</a:t>
            </a:r>
            <a:r>
              <a:rPr lang="en-CA" dirty="0"/>
              <a:t>, &amp; Talcott, 2019).</a:t>
            </a:r>
            <a:endParaRPr lang="en-CA" sz="3201" dirty="0"/>
          </a:p>
          <a:p>
            <a:pPr marL="571540" indent="-571540">
              <a:buClr>
                <a:srgbClr val="F5910B"/>
              </a:buClr>
              <a:buFont typeface="Wingdings" panose="05000000000000000000" pitchFamily="2" charset="2"/>
              <a:buChar char="Ø"/>
            </a:pPr>
            <a:r>
              <a:rPr lang="en-CA" sz="3201" dirty="0"/>
              <a:t>Difference between sex is a nuance to account for in linguistic processing given previous findings on higher female performance in verbal and verbal memory tasks </a:t>
            </a:r>
            <a:r>
              <a:rPr lang="en-CA" dirty="0"/>
              <a:t>(Kimura, 1992; Kramer, </a:t>
            </a:r>
            <a:r>
              <a:rPr lang="en-CA" dirty="0" err="1"/>
              <a:t>Yaffe</a:t>
            </a:r>
            <a:r>
              <a:rPr lang="en-CA" dirty="0"/>
              <a:t>, </a:t>
            </a:r>
            <a:r>
              <a:rPr lang="en-CA" dirty="0" err="1"/>
              <a:t>Lengenfelder</a:t>
            </a:r>
            <a:r>
              <a:rPr lang="en-CA" dirty="0"/>
              <a:t>, &amp; Delis, 2003; Van der </a:t>
            </a:r>
            <a:r>
              <a:rPr lang="en-CA" dirty="0" err="1"/>
              <a:t>Elst</a:t>
            </a:r>
            <a:r>
              <a:rPr lang="en-CA" dirty="0"/>
              <a:t>, van </a:t>
            </a:r>
            <a:r>
              <a:rPr lang="en-CA" dirty="0" err="1"/>
              <a:t>Boxtel</a:t>
            </a:r>
            <a:r>
              <a:rPr lang="en-CA" dirty="0"/>
              <a:t>, van </a:t>
            </a:r>
            <a:r>
              <a:rPr lang="en-CA" dirty="0" err="1"/>
              <a:t>Breukelen</a:t>
            </a:r>
            <a:r>
              <a:rPr lang="en-CA" dirty="0"/>
              <a:t>, &amp; </a:t>
            </a:r>
            <a:r>
              <a:rPr lang="en-CA" dirty="0" err="1"/>
              <a:t>Jolles</a:t>
            </a:r>
            <a:r>
              <a:rPr lang="en-CA" dirty="0"/>
              <a:t>, 2005).</a:t>
            </a:r>
            <a:endParaRPr lang="en-CA" dirty="0">
              <a:solidFill>
                <a:srgbClr val="000000"/>
              </a:solidFill>
              <a:cs typeface="Arial" panose="020B0604020202020204" pitchFamily="34" charset="0"/>
            </a:endParaRPr>
          </a:p>
        </p:txBody>
      </p:sp>
      <p:sp>
        <p:nvSpPr>
          <p:cNvPr id="115" name="TextBox 114">
            <a:extLst>
              <a:ext uri="{FF2B5EF4-FFF2-40B4-BE49-F238E27FC236}">
                <a16:creationId xmlns:a16="http://schemas.microsoft.com/office/drawing/2014/main" id="{7448441F-CB74-4EC2-BF6D-6AFDE1573063}"/>
              </a:ext>
            </a:extLst>
          </p:cNvPr>
          <p:cNvSpPr txBox="1"/>
          <p:nvPr/>
        </p:nvSpPr>
        <p:spPr>
          <a:xfrm>
            <a:off x="14073094" y="12863757"/>
            <a:ext cx="4150872" cy="1384995"/>
          </a:xfrm>
          <a:prstGeom prst="rect">
            <a:avLst/>
          </a:prstGeom>
          <a:noFill/>
        </p:spPr>
        <p:txBody>
          <a:bodyPr wrap="square" rtlCol="0">
            <a:spAutoFit/>
          </a:bodyPr>
          <a:lstStyle/>
          <a:p>
            <a:r>
              <a:rPr lang="en-CA" sz="2800" b="1" dirty="0"/>
              <a:t>Figure 1. Timeline of the experimental procedure, lexical decision task. </a:t>
            </a:r>
          </a:p>
        </p:txBody>
      </p:sp>
      <p:sp>
        <p:nvSpPr>
          <p:cNvPr id="9" name="TextBox 8">
            <a:extLst>
              <a:ext uri="{FF2B5EF4-FFF2-40B4-BE49-F238E27FC236}">
                <a16:creationId xmlns:a16="http://schemas.microsoft.com/office/drawing/2014/main" id="{53A204FA-ADA6-4436-9125-835180C42C8B}"/>
              </a:ext>
            </a:extLst>
          </p:cNvPr>
          <p:cNvSpPr txBox="1"/>
          <p:nvPr/>
        </p:nvSpPr>
        <p:spPr>
          <a:xfrm>
            <a:off x="0" y="0"/>
            <a:ext cx="40290750" cy="3047244"/>
          </a:xfrm>
          <a:prstGeom prst="rect">
            <a:avLst/>
          </a:prstGeom>
          <a:noFill/>
        </p:spPr>
        <p:txBody>
          <a:bodyPr wrap="square" rtlCol="0">
            <a:spAutoFit/>
          </a:bodyPr>
          <a:lstStyle/>
          <a:p>
            <a:pPr algn="ctr"/>
            <a:r>
              <a:rPr lang="en-CA" sz="7201" b="1" dirty="0">
                <a:latin typeface="Arial" panose="020B0604020202020204" pitchFamily="34" charset="0"/>
                <a:cs typeface="Arial" panose="020B0604020202020204" pitchFamily="34" charset="0"/>
              </a:rPr>
              <a:t>Sex Difference In Linguistic Processing Network Activation And </a:t>
            </a:r>
          </a:p>
          <a:p>
            <a:pPr algn="ctr"/>
            <a:r>
              <a:rPr lang="en-CA" sz="7201" b="1" dirty="0">
                <a:latin typeface="Arial" panose="020B0604020202020204" pitchFamily="34" charset="0"/>
                <a:cs typeface="Arial" panose="020B0604020202020204" pitchFamily="34" charset="0"/>
              </a:rPr>
              <a:t>Lexical Decision Task Performance</a:t>
            </a:r>
          </a:p>
          <a:p>
            <a:pPr algn="ctr"/>
            <a:r>
              <a:rPr lang="en-CA" sz="4400" dirty="0">
                <a:solidFill>
                  <a:srgbClr val="000000"/>
                </a:solidFill>
                <a:latin typeface="Arial" panose="020B0604020202020204" pitchFamily="34" charset="0"/>
                <a:cs typeface="Arial" panose="020B0604020202020204" pitchFamily="34" charset="0"/>
              </a:rPr>
              <a:t>Samantha T.S. Wong</a:t>
            </a:r>
            <a:r>
              <a:rPr lang="en-CA" sz="4400" baseline="30000" dirty="0">
                <a:solidFill>
                  <a:srgbClr val="000000"/>
                </a:solidFill>
                <a:latin typeface="Arial" panose="020B0604020202020204" pitchFamily="34" charset="0"/>
                <a:cs typeface="Arial" panose="020B0604020202020204" pitchFamily="34" charset="0"/>
              </a:rPr>
              <a:t>1</a:t>
            </a:r>
            <a:r>
              <a:rPr lang="en-CA" sz="4400" dirty="0">
                <a:solidFill>
                  <a:srgbClr val="000000"/>
                </a:solidFill>
                <a:latin typeface="Arial" panose="020B0604020202020204" pitchFamily="34" charset="0"/>
                <a:cs typeface="Arial" panose="020B0604020202020204" pitchFamily="34" charset="0"/>
              </a:rPr>
              <a:t>, Vina M. Goghari</a:t>
            </a:r>
            <a:r>
              <a:rPr lang="en-CA" sz="4400" baseline="30000" dirty="0">
                <a:solidFill>
                  <a:srgbClr val="000000"/>
                </a:solidFill>
                <a:latin typeface="Arial" panose="020B0604020202020204" pitchFamily="34" charset="0"/>
                <a:cs typeface="Arial" panose="020B0604020202020204" pitchFamily="34" charset="0"/>
              </a:rPr>
              <a:t>2</a:t>
            </a:r>
            <a:r>
              <a:rPr lang="en-CA" sz="4400" dirty="0">
                <a:solidFill>
                  <a:srgbClr val="000000"/>
                </a:solidFill>
                <a:latin typeface="Arial" panose="020B0604020202020204" pitchFamily="34" charset="0"/>
                <a:cs typeface="Arial" panose="020B0604020202020204" pitchFamily="34" charset="0"/>
              </a:rPr>
              <a:t>, Todd S. Woodward</a:t>
            </a:r>
            <a:r>
              <a:rPr lang="en-CA" sz="4400" baseline="30000" dirty="0">
                <a:solidFill>
                  <a:srgbClr val="000000"/>
                </a:solidFill>
                <a:latin typeface="Arial" panose="020B0604020202020204" pitchFamily="34" charset="0"/>
                <a:cs typeface="Arial" panose="020B0604020202020204" pitchFamily="34" charset="0"/>
              </a:rPr>
              <a:t>3,4</a:t>
            </a:r>
            <a:endParaRPr lang="en-CA" sz="4400" dirty="0">
              <a:solidFill>
                <a:srgbClr val="000000"/>
              </a:solidFill>
              <a:latin typeface="Arial" panose="020B0604020202020204" pitchFamily="34" charset="0"/>
              <a:cs typeface="Arial" panose="020B0604020202020204" pitchFamily="34" charset="0"/>
            </a:endParaRPr>
          </a:p>
          <a:p>
            <a:pPr algn="ctr"/>
            <a:endParaRPr lang="en-CA" sz="400" dirty="0"/>
          </a:p>
        </p:txBody>
      </p:sp>
      <p:sp>
        <p:nvSpPr>
          <p:cNvPr id="60" name="TextBox 59">
            <a:extLst>
              <a:ext uri="{FF2B5EF4-FFF2-40B4-BE49-F238E27FC236}">
                <a16:creationId xmlns:a16="http://schemas.microsoft.com/office/drawing/2014/main" id="{8B81CE3C-2B28-44C6-98DA-1D4E4E31F469}"/>
              </a:ext>
            </a:extLst>
          </p:cNvPr>
          <p:cNvSpPr txBox="1"/>
          <p:nvPr/>
        </p:nvSpPr>
        <p:spPr>
          <a:xfrm>
            <a:off x="28234922" y="15809252"/>
            <a:ext cx="10695065" cy="11205888"/>
          </a:xfrm>
          <a:prstGeom prst="rect">
            <a:avLst/>
          </a:prstGeom>
          <a:noFill/>
        </p:spPr>
        <p:txBody>
          <a:bodyPr wrap="square" rtlCol="0">
            <a:spAutoFit/>
          </a:bodyPr>
          <a:lstStyle/>
          <a:p>
            <a:pPr marL="571540" indent="-571540">
              <a:buClr>
                <a:srgbClr val="800000"/>
              </a:buClr>
              <a:buFont typeface="Wingdings" panose="05000000000000000000" pitchFamily="2" charset="2"/>
              <a:buChar char="Ø"/>
            </a:pPr>
            <a:r>
              <a:rPr lang="en-CA" sz="3201" dirty="0"/>
              <a:t>The LD-specific peak that was retrieved in the 2019 meta-analysis </a:t>
            </a:r>
            <a:r>
              <a:rPr lang="en-CA" dirty="0"/>
              <a:t>(Murphy et al., 2019)</a:t>
            </a:r>
            <a:r>
              <a:rPr lang="en-CA" sz="3201" dirty="0"/>
              <a:t>; namely, right precentral gyrus (LD &gt; word reading contrast) was retrieved in both the LD and RESP networks in the current study. </a:t>
            </a:r>
          </a:p>
          <a:p>
            <a:pPr marL="571540" indent="-571540">
              <a:buClr>
                <a:srgbClr val="800000"/>
              </a:buClr>
              <a:buFont typeface="Wingdings" panose="05000000000000000000" pitchFamily="2" charset="2"/>
              <a:buChar char="Ø"/>
            </a:pPr>
            <a:r>
              <a:rPr lang="en-CA" sz="3201" dirty="0"/>
              <a:t>In addition, fusiform and lingual activations, which were the other LD peaks identified in the meta-analysis, were also not preferentially specific to the LD or RESP networks in the current study. </a:t>
            </a:r>
          </a:p>
          <a:p>
            <a:pPr marL="571540" indent="-571540">
              <a:buClr>
                <a:srgbClr val="800000"/>
              </a:buClr>
              <a:buFont typeface="Wingdings" panose="05000000000000000000" pitchFamily="2" charset="2"/>
              <a:buChar char="Ø"/>
            </a:pPr>
            <a:r>
              <a:rPr lang="en-CA" sz="3201" dirty="0"/>
              <a:t>This supports some of the conclusions of the meta-analysis, that attentional and response processes are elicited in addition to linguistic processing during LD, confirming that the multi-dimensional analytical approach can be valuable as a way to disentangle these cognitive processes. </a:t>
            </a:r>
          </a:p>
          <a:p>
            <a:pPr marL="571540" indent="-571540">
              <a:buClr>
                <a:srgbClr val="800000"/>
              </a:buClr>
              <a:buFont typeface="Wingdings" panose="05000000000000000000" pitchFamily="2" charset="2"/>
              <a:buChar char="Ø"/>
            </a:pPr>
            <a:r>
              <a:rPr lang="en-CA" sz="3201" dirty="0"/>
              <a:t>Sex difference found in LPN suggests a more efficient use of the language network under LD conditions, whereby females were more resilient to the automatic processing of the interfering word information. </a:t>
            </a:r>
          </a:p>
          <a:p>
            <a:pPr marL="571540" indent="-571540">
              <a:buClr>
                <a:srgbClr val="800000"/>
              </a:buClr>
              <a:buFont typeface="Wingdings" panose="05000000000000000000" pitchFamily="2" charset="2"/>
              <a:buChar char="Ø"/>
            </a:pPr>
            <a:r>
              <a:rPr lang="en-CA" sz="3201" dirty="0"/>
              <a:t>This accords with past findings showing stronger female performance on verbal tasks </a:t>
            </a:r>
            <a:r>
              <a:rPr lang="en-CA" dirty="0"/>
              <a:t>(Kimura, 1992)</a:t>
            </a:r>
            <a:r>
              <a:rPr lang="en-CA" sz="3201" dirty="0"/>
              <a:t>, particularly verbal memory tasks </a:t>
            </a:r>
            <a:r>
              <a:rPr lang="en-CA" dirty="0"/>
              <a:t>(Kramer, et al., 2003; Van der </a:t>
            </a:r>
            <a:r>
              <a:rPr lang="en-CA" dirty="0" err="1"/>
              <a:t>Elst</a:t>
            </a:r>
            <a:r>
              <a:rPr lang="en-CA" dirty="0"/>
              <a:t>, et al., 2005)</a:t>
            </a:r>
            <a:r>
              <a:rPr lang="en-CA" sz="3201" dirty="0"/>
              <a:t>, and the general observation that on many neuropsychological tests gender differences may be observed, reflected in norms tables </a:t>
            </a:r>
            <a:r>
              <a:rPr lang="en-CA" dirty="0"/>
              <a:t>(</a:t>
            </a:r>
            <a:r>
              <a:rPr lang="en-CA" dirty="0" err="1"/>
              <a:t>Lezak</a:t>
            </a:r>
            <a:r>
              <a:rPr lang="en-CA" dirty="0"/>
              <a:t>, 1995).</a:t>
            </a:r>
          </a:p>
        </p:txBody>
      </p:sp>
      <p:sp>
        <p:nvSpPr>
          <p:cNvPr id="139" name="TextBox 138">
            <a:extLst>
              <a:ext uri="{FF2B5EF4-FFF2-40B4-BE49-F238E27FC236}">
                <a16:creationId xmlns:a16="http://schemas.microsoft.com/office/drawing/2014/main" id="{B4F63C72-63CE-4D4A-B86A-274F73FF25A4}"/>
              </a:ext>
            </a:extLst>
          </p:cNvPr>
          <p:cNvSpPr txBox="1"/>
          <p:nvPr/>
        </p:nvSpPr>
        <p:spPr>
          <a:xfrm>
            <a:off x="4706401" y="11465567"/>
            <a:ext cx="5040197" cy="584904"/>
          </a:xfrm>
          <a:prstGeom prst="rect">
            <a:avLst/>
          </a:prstGeom>
          <a:noFill/>
        </p:spPr>
        <p:txBody>
          <a:bodyPr wrap="square" rtlCol="0">
            <a:spAutoFit/>
          </a:bodyPr>
          <a:lstStyle/>
          <a:p>
            <a:pPr algn="ctr"/>
            <a:r>
              <a:rPr lang="en-CA" sz="3201" b="1" dirty="0"/>
              <a:t>Research Aims</a:t>
            </a:r>
          </a:p>
        </p:txBody>
      </p:sp>
      <p:sp>
        <p:nvSpPr>
          <p:cNvPr id="141" name="TextBox 140">
            <a:extLst>
              <a:ext uri="{FF2B5EF4-FFF2-40B4-BE49-F238E27FC236}">
                <a16:creationId xmlns:a16="http://schemas.microsoft.com/office/drawing/2014/main" id="{6D97C212-2657-4F52-965B-676B91E6BC16}"/>
              </a:ext>
            </a:extLst>
          </p:cNvPr>
          <p:cNvSpPr txBox="1"/>
          <p:nvPr/>
        </p:nvSpPr>
        <p:spPr>
          <a:xfrm>
            <a:off x="5331882" y="5105398"/>
            <a:ext cx="3532758" cy="584904"/>
          </a:xfrm>
          <a:prstGeom prst="rect">
            <a:avLst/>
          </a:prstGeom>
          <a:noFill/>
        </p:spPr>
        <p:txBody>
          <a:bodyPr wrap="square" rtlCol="0">
            <a:spAutoFit/>
          </a:bodyPr>
          <a:lstStyle/>
          <a:p>
            <a:pPr algn="ctr"/>
            <a:r>
              <a:rPr lang="en-CA" sz="3201" b="1" dirty="0"/>
              <a:t>Background</a:t>
            </a:r>
          </a:p>
        </p:txBody>
      </p:sp>
      <p:sp>
        <p:nvSpPr>
          <p:cNvPr id="56" name="TextBox 55">
            <a:extLst>
              <a:ext uri="{FF2B5EF4-FFF2-40B4-BE49-F238E27FC236}">
                <a16:creationId xmlns:a16="http://schemas.microsoft.com/office/drawing/2014/main" id="{372B329D-6F13-404D-BEB5-6FB8E7FC58A1}"/>
              </a:ext>
            </a:extLst>
          </p:cNvPr>
          <p:cNvSpPr txBox="1"/>
          <p:nvPr/>
        </p:nvSpPr>
        <p:spPr>
          <a:xfrm>
            <a:off x="1652883" y="11982222"/>
            <a:ext cx="10890756" cy="2555187"/>
          </a:xfrm>
          <a:prstGeom prst="rect">
            <a:avLst/>
          </a:prstGeom>
          <a:noFill/>
          <a:ln>
            <a:noFill/>
          </a:ln>
        </p:spPr>
        <p:txBody>
          <a:bodyPr wrap="square" rtlCol="0">
            <a:spAutoFit/>
          </a:bodyPr>
          <a:lstStyle/>
          <a:p>
            <a:pPr marL="514385" indent="-514385">
              <a:buFont typeface="+mj-lt"/>
              <a:buAutoNum type="arabicPeriod"/>
            </a:pPr>
            <a:r>
              <a:rPr lang="en-CA" sz="3201" dirty="0"/>
              <a:t>To separate functionally distinct task-based networks and respective hemodynamic response to </a:t>
            </a:r>
            <a:r>
              <a:rPr lang="en-CA" sz="2761" dirty="0"/>
              <a:t>experimental</a:t>
            </a:r>
            <a:r>
              <a:rPr lang="en-CA" sz="3201" dirty="0"/>
              <a:t> manipulations in LD anatomically and temporally.</a:t>
            </a:r>
          </a:p>
          <a:p>
            <a:pPr marL="514385" indent="-514385">
              <a:buFont typeface="+mj-lt"/>
              <a:buAutoNum type="arabicPeriod"/>
            </a:pPr>
            <a:r>
              <a:rPr lang="en-CA" sz="3201" dirty="0"/>
              <a:t>To investigate potential sex difference in behavioral performance and functional activity in LD.</a:t>
            </a:r>
          </a:p>
        </p:txBody>
      </p:sp>
      <p:grpSp>
        <p:nvGrpSpPr>
          <p:cNvPr id="89" name="Group 88"/>
          <p:cNvGrpSpPr/>
          <p:nvPr/>
        </p:nvGrpSpPr>
        <p:grpSpPr>
          <a:xfrm>
            <a:off x="1291568" y="14701573"/>
            <a:ext cx="26575925" cy="17935881"/>
            <a:chOff x="347864" y="7224844"/>
            <a:chExt cx="13427049" cy="12792833"/>
          </a:xfrm>
        </p:grpSpPr>
        <p:sp>
          <p:nvSpPr>
            <p:cNvPr id="91" name="Rectangle 90">
              <a:extLst>
                <a:ext uri="{FF2B5EF4-FFF2-40B4-BE49-F238E27FC236}">
                  <a16:creationId xmlns:a16="http://schemas.microsoft.com/office/drawing/2014/main" id="{3523E418-72D7-48AF-AD1A-3909A1B71831}"/>
                </a:ext>
              </a:extLst>
            </p:cNvPr>
            <p:cNvSpPr/>
            <p:nvPr/>
          </p:nvSpPr>
          <p:spPr>
            <a:xfrm>
              <a:off x="378653" y="7224844"/>
              <a:ext cx="13392043" cy="731798"/>
            </a:xfrm>
            <a:prstGeom prst="rect">
              <a:avLst/>
            </a:prstGeom>
            <a:solidFill>
              <a:srgbClr val="F5910B"/>
            </a:solidFill>
            <a:ln>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grpSp>
          <p:nvGrpSpPr>
            <p:cNvPr id="92" name="Group 91"/>
            <p:cNvGrpSpPr/>
            <p:nvPr/>
          </p:nvGrpSpPr>
          <p:grpSpPr>
            <a:xfrm>
              <a:off x="347864" y="7255783"/>
              <a:ext cx="13427049" cy="12761894"/>
              <a:chOff x="413372" y="6671405"/>
              <a:chExt cx="13427049" cy="12761894"/>
            </a:xfrm>
          </p:grpSpPr>
          <p:sp>
            <p:nvSpPr>
              <p:cNvPr id="93" name="Rectangle 92">
                <a:extLst>
                  <a:ext uri="{FF2B5EF4-FFF2-40B4-BE49-F238E27FC236}">
                    <a16:creationId xmlns:a16="http://schemas.microsoft.com/office/drawing/2014/main" id="{65CFF0DE-ACD6-4D0F-A534-DC665101445C}"/>
                  </a:ext>
                </a:extLst>
              </p:cNvPr>
              <p:cNvSpPr/>
              <p:nvPr/>
            </p:nvSpPr>
            <p:spPr>
              <a:xfrm>
                <a:off x="448378" y="6720186"/>
                <a:ext cx="13392043" cy="12713113"/>
              </a:xfrm>
              <a:prstGeom prst="rect">
                <a:avLst/>
              </a:prstGeom>
              <a:noFill/>
              <a:ln w="50800">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101" name="TextBox 100">
                <a:extLst>
                  <a:ext uri="{FF2B5EF4-FFF2-40B4-BE49-F238E27FC236}">
                    <a16:creationId xmlns:a16="http://schemas.microsoft.com/office/drawing/2014/main" id="{B957863D-5180-4C64-9DB6-DF87FE15C4CC}"/>
                  </a:ext>
                </a:extLst>
              </p:cNvPr>
              <p:cNvSpPr txBox="1"/>
              <p:nvPr/>
            </p:nvSpPr>
            <p:spPr>
              <a:xfrm>
                <a:off x="413372" y="6671405"/>
                <a:ext cx="13392043" cy="658569"/>
              </a:xfrm>
              <a:prstGeom prst="rect">
                <a:avLst/>
              </a:prstGeom>
              <a:noFill/>
              <a:ln>
                <a:noFill/>
              </a:ln>
            </p:spPr>
            <p:txBody>
              <a:bodyPr wrap="square" rtlCol="0">
                <a:spAutoFit/>
              </a:bodyPr>
              <a:lstStyle/>
              <a:p>
                <a:pPr algn="ctr"/>
                <a:r>
                  <a:rPr lang="en-CA" sz="5400" b="1" dirty="0"/>
                  <a:t>Results</a:t>
                </a:r>
              </a:p>
            </p:txBody>
          </p:sp>
        </p:grpSp>
      </p:grpSp>
      <p:grpSp>
        <p:nvGrpSpPr>
          <p:cNvPr id="120" name="Group 119"/>
          <p:cNvGrpSpPr/>
          <p:nvPr/>
        </p:nvGrpSpPr>
        <p:grpSpPr>
          <a:xfrm>
            <a:off x="28013502" y="14701571"/>
            <a:ext cx="11177838" cy="12228004"/>
            <a:chOff x="169526" y="7304565"/>
            <a:chExt cx="13605387" cy="7051547"/>
          </a:xfrm>
        </p:grpSpPr>
        <p:sp>
          <p:nvSpPr>
            <p:cNvPr id="121" name="Rectangle 120">
              <a:extLst>
                <a:ext uri="{FF2B5EF4-FFF2-40B4-BE49-F238E27FC236}">
                  <a16:creationId xmlns:a16="http://schemas.microsoft.com/office/drawing/2014/main" id="{3523E418-72D7-48AF-AD1A-3909A1B71831}"/>
                </a:ext>
              </a:extLst>
            </p:cNvPr>
            <p:cNvSpPr/>
            <p:nvPr/>
          </p:nvSpPr>
          <p:spPr>
            <a:xfrm>
              <a:off x="169526" y="7323091"/>
              <a:ext cx="13596373" cy="570255"/>
            </a:xfrm>
            <a:prstGeom prst="rect">
              <a:avLst/>
            </a:prstGeom>
            <a:solidFill>
              <a:srgbClr val="F5910B"/>
            </a:solidFill>
            <a:ln>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grpSp>
          <p:nvGrpSpPr>
            <p:cNvPr id="122" name="Group 121"/>
            <p:cNvGrpSpPr/>
            <p:nvPr/>
          </p:nvGrpSpPr>
          <p:grpSpPr>
            <a:xfrm>
              <a:off x="182898" y="7304565"/>
              <a:ext cx="13592015" cy="7051547"/>
              <a:chOff x="248406" y="6720187"/>
              <a:chExt cx="13592015" cy="7051547"/>
            </a:xfrm>
          </p:grpSpPr>
          <p:sp>
            <p:nvSpPr>
              <p:cNvPr id="123" name="Rectangle 122">
                <a:extLst>
                  <a:ext uri="{FF2B5EF4-FFF2-40B4-BE49-F238E27FC236}">
                    <a16:creationId xmlns:a16="http://schemas.microsoft.com/office/drawing/2014/main" id="{65CFF0DE-ACD6-4D0F-A534-DC665101445C}"/>
                  </a:ext>
                </a:extLst>
              </p:cNvPr>
              <p:cNvSpPr/>
              <p:nvPr/>
            </p:nvSpPr>
            <p:spPr>
              <a:xfrm>
                <a:off x="248406" y="6720187"/>
                <a:ext cx="13592015" cy="7051547"/>
              </a:xfrm>
              <a:prstGeom prst="rect">
                <a:avLst/>
              </a:prstGeom>
              <a:noFill/>
              <a:ln w="50800">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124" name="TextBox 123">
                <a:extLst>
                  <a:ext uri="{FF2B5EF4-FFF2-40B4-BE49-F238E27FC236}">
                    <a16:creationId xmlns:a16="http://schemas.microsoft.com/office/drawing/2014/main" id="{B957863D-5180-4C64-9DB6-DF87FE15C4CC}"/>
                  </a:ext>
                </a:extLst>
              </p:cNvPr>
              <p:cNvSpPr txBox="1"/>
              <p:nvPr/>
            </p:nvSpPr>
            <p:spPr>
              <a:xfrm>
                <a:off x="338920" y="6728622"/>
                <a:ext cx="13418311" cy="532459"/>
              </a:xfrm>
              <a:prstGeom prst="rect">
                <a:avLst/>
              </a:prstGeom>
              <a:noFill/>
              <a:ln>
                <a:noFill/>
              </a:ln>
            </p:spPr>
            <p:txBody>
              <a:bodyPr wrap="square" rtlCol="0">
                <a:spAutoFit/>
              </a:bodyPr>
              <a:lstStyle/>
              <a:p>
                <a:pPr algn="ctr"/>
                <a:r>
                  <a:rPr lang="en-CA" sz="5400" b="1" dirty="0"/>
                  <a:t>Discussion</a:t>
                </a:r>
              </a:p>
            </p:txBody>
          </p:sp>
        </p:grpSp>
      </p:grpSp>
      <p:grpSp>
        <p:nvGrpSpPr>
          <p:cNvPr id="125" name="Group 124"/>
          <p:cNvGrpSpPr/>
          <p:nvPr/>
        </p:nvGrpSpPr>
        <p:grpSpPr>
          <a:xfrm>
            <a:off x="13086502" y="4195180"/>
            <a:ext cx="26104841" cy="10341901"/>
            <a:chOff x="369734" y="7256979"/>
            <a:chExt cx="13405179" cy="13193842"/>
          </a:xfrm>
        </p:grpSpPr>
        <p:sp>
          <p:nvSpPr>
            <p:cNvPr id="126" name="Rectangle 125">
              <a:extLst>
                <a:ext uri="{FF2B5EF4-FFF2-40B4-BE49-F238E27FC236}">
                  <a16:creationId xmlns:a16="http://schemas.microsoft.com/office/drawing/2014/main" id="{3523E418-72D7-48AF-AD1A-3909A1B71831}"/>
                </a:ext>
              </a:extLst>
            </p:cNvPr>
            <p:cNvSpPr/>
            <p:nvPr/>
          </p:nvSpPr>
          <p:spPr>
            <a:xfrm>
              <a:off x="369735" y="7315356"/>
              <a:ext cx="13392044" cy="1007892"/>
            </a:xfrm>
            <a:prstGeom prst="rect">
              <a:avLst/>
            </a:prstGeom>
            <a:solidFill>
              <a:srgbClr val="F5910B"/>
            </a:solidFill>
            <a:ln>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grpSp>
          <p:nvGrpSpPr>
            <p:cNvPr id="127" name="Group 126"/>
            <p:cNvGrpSpPr/>
            <p:nvPr/>
          </p:nvGrpSpPr>
          <p:grpSpPr>
            <a:xfrm>
              <a:off x="369734" y="7256979"/>
              <a:ext cx="13405179" cy="13193842"/>
              <a:chOff x="435242" y="6672601"/>
              <a:chExt cx="13405179" cy="13193842"/>
            </a:xfrm>
          </p:grpSpPr>
          <p:sp>
            <p:nvSpPr>
              <p:cNvPr id="128" name="Rectangle 127">
                <a:extLst>
                  <a:ext uri="{FF2B5EF4-FFF2-40B4-BE49-F238E27FC236}">
                    <a16:creationId xmlns:a16="http://schemas.microsoft.com/office/drawing/2014/main" id="{65CFF0DE-ACD6-4D0F-A534-DC665101445C}"/>
                  </a:ext>
                </a:extLst>
              </p:cNvPr>
              <p:cNvSpPr/>
              <p:nvPr/>
            </p:nvSpPr>
            <p:spPr>
              <a:xfrm>
                <a:off x="448378" y="6720187"/>
                <a:ext cx="13392043" cy="13146256"/>
              </a:xfrm>
              <a:prstGeom prst="rect">
                <a:avLst/>
              </a:prstGeom>
              <a:noFill/>
              <a:ln w="50800">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129" name="TextBox 128">
                <a:extLst>
                  <a:ext uri="{FF2B5EF4-FFF2-40B4-BE49-F238E27FC236}">
                    <a16:creationId xmlns:a16="http://schemas.microsoft.com/office/drawing/2014/main" id="{B957863D-5180-4C64-9DB6-DF87FE15C4CC}"/>
                  </a:ext>
                </a:extLst>
              </p:cNvPr>
              <p:cNvSpPr txBox="1"/>
              <p:nvPr/>
            </p:nvSpPr>
            <p:spPr>
              <a:xfrm>
                <a:off x="435242" y="6672601"/>
                <a:ext cx="13392043" cy="1177953"/>
              </a:xfrm>
              <a:prstGeom prst="rect">
                <a:avLst/>
              </a:prstGeom>
              <a:noFill/>
              <a:ln>
                <a:noFill/>
              </a:ln>
            </p:spPr>
            <p:txBody>
              <a:bodyPr wrap="square" rtlCol="0">
                <a:spAutoFit/>
              </a:bodyPr>
              <a:lstStyle/>
              <a:p>
                <a:pPr algn="ctr"/>
                <a:r>
                  <a:rPr lang="en-CA" sz="5400" b="1" dirty="0"/>
                  <a:t>Methods</a:t>
                </a:r>
              </a:p>
            </p:txBody>
          </p:sp>
        </p:grpSp>
      </p:grpSp>
      <p:sp>
        <p:nvSpPr>
          <p:cNvPr id="8" name="Rectangle 7">
            <a:extLst>
              <a:ext uri="{FF2B5EF4-FFF2-40B4-BE49-F238E27FC236}">
                <a16:creationId xmlns:a16="http://schemas.microsoft.com/office/drawing/2014/main" id="{B65A394C-ACAA-4AB9-8402-A43CF8290617}"/>
              </a:ext>
            </a:extLst>
          </p:cNvPr>
          <p:cNvSpPr/>
          <p:nvPr/>
        </p:nvSpPr>
        <p:spPr>
          <a:xfrm>
            <a:off x="28115461" y="27581077"/>
            <a:ext cx="10814525" cy="4939814"/>
          </a:xfrm>
          <a:prstGeom prst="rect">
            <a:avLst/>
          </a:prstGeom>
        </p:spPr>
        <p:txBody>
          <a:bodyPr wrap="square">
            <a:spAutoFit/>
          </a:bodyPr>
          <a:lstStyle/>
          <a:p>
            <a:pPr marL="457200" indent="-457200"/>
            <a:r>
              <a:rPr lang="en-CA" sz="1500" dirty="0" err="1"/>
              <a:t>Balota</a:t>
            </a:r>
            <a:r>
              <a:rPr lang="en-CA" sz="1500" dirty="0"/>
              <a:t>, D. A., Cortese, M. J., Hutchison, K. A., Neely, J. H., Nelson, D., Simpson, G. B., et al. (2002). The English Lexicon Project: A web-based repository of descriptive and behavioral measures for 40,481 English words and nonwords, from http://elexicon. wustl.edu/.</a:t>
            </a:r>
          </a:p>
          <a:p>
            <a:pPr marL="457200" indent="-457200"/>
            <a:r>
              <a:rPr lang="en-CA" sz="1500" dirty="0"/>
              <a:t>Edwards, J. D., </a:t>
            </a:r>
            <a:r>
              <a:rPr lang="en-CA" sz="1500" dirty="0" err="1"/>
              <a:t>Pexman</a:t>
            </a:r>
            <a:r>
              <a:rPr lang="en-CA" sz="1500" dirty="0"/>
              <a:t>, P. M., Goodyear, B. G., &amp; Chambers, C. G. (2005). An fMRI investigation of strategies for word recognition. Cognitive Brain Research, 24(3), 648–662.</a:t>
            </a:r>
          </a:p>
          <a:p>
            <a:pPr marL="457200" indent="-457200"/>
            <a:r>
              <a:rPr lang="en-CA" sz="1500" dirty="0"/>
              <a:t>Kimura, D. (1992). Sex differences in the brain. Scientific American, 267(3), 118–125. </a:t>
            </a:r>
          </a:p>
          <a:p>
            <a:pPr marL="457200" indent="-457200"/>
            <a:r>
              <a:rPr lang="en-CA" sz="1500" dirty="0"/>
              <a:t>Kramer, J. H., </a:t>
            </a:r>
            <a:r>
              <a:rPr lang="en-CA" sz="1500" dirty="0" err="1"/>
              <a:t>Yaffe</a:t>
            </a:r>
            <a:r>
              <a:rPr lang="en-CA" sz="1500" dirty="0"/>
              <a:t>, K., </a:t>
            </a:r>
            <a:r>
              <a:rPr lang="en-CA" sz="1500" dirty="0" err="1"/>
              <a:t>Lengenfelder</a:t>
            </a:r>
            <a:r>
              <a:rPr lang="en-CA" sz="1500" dirty="0"/>
              <a:t>, J., &amp; Delis, D. C. (2003). Age and gender inter- actions on verbal memory performance. Journal of the International Neuropsychological Society, 9(1), 97–102.</a:t>
            </a:r>
          </a:p>
          <a:p>
            <a:pPr marL="457200" indent="-457200"/>
            <a:r>
              <a:rPr lang="en-CA" sz="1500" dirty="0"/>
              <a:t>Lavigne, K., Menon, M., &amp; Woodward, T. S. (2019). Functional brain networks underlying evidence integration and delusions in schizophrenia. Schizophrenia Bulletin, sbz032, 1–9.</a:t>
            </a:r>
          </a:p>
          <a:p>
            <a:pPr marL="457200" indent="-457200"/>
            <a:r>
              <a:rPr lang="en-CA" sz="1500" dirty="0" err="1"/>
              <a:t>Metzak</a:t>
            </a:r>
            <a:r>
              <a:rPr lang="en-CA" sz="1500" dirty="0"/>
              <a:t>, P. D., </a:t>
            </a:r>
            <a:r>
              <a:rPr lang="en-CA" sz="1500" dirty="0" err="1"/>
              <a:t>Feredoes</a:t>
            </a:r>
            <a:r>
              <a:rPr lang="en-CA" sz="1500" dirty="0"/>
              <a:t>, E., </a:t>
            </a:r>
            <a:r>
              <a:rPr lang="en-CA" sz="1500" dirty="0" err="1"/>
              <a:t>Takane</a:t>
            </a:r>
            <a:r>
              <a:rPr lang="en-CA" sz="1500" dirty="0"/>
              <a:t>, Y., Wang, L., Weinstein, S., Cairo, T., et al. (2011). Constrained principal component analysis reveals functionally connected load-de- pendent networks involved in multiple stages of working memory. Human Brain Mapping, 32(6), 856–871.</a:t>
            </a:r>
          </a:p>
          <a:p>
            <a:pPr marL="457200" indent="-457200"/>
            <a:r>
              <a:rPr lang="en-CA" sz="1500" dirty="0"/>
              <a:t>Murphy, K. A., </a:t>
            </a:r>
            <a:r>
              <a:rPr lang="en-CA" sz="1500" dirty="0" err="1"/>
              <a:t>Jogia</a:t>
            </a:r>
            <a:r>
              <a:rPr lang="en-CA" sz="1500" dirty="0"/>
              <a:t>, J., &amp; Talcott, J. B. (2019). On the neural basis of word reading: A meta-analysis of fMRI evidence using activation likelihood estimation. Journal of Neurolinguistics, 49, 71–83.</a:t>
            </a:r>
          </a:p>
          <a:p>
            <a:pPr marL="457200" indent="-457200"/>
            <a:r>
              <a:rPr lang="en-CA" sz="1500" dirty="0"/>
              <a:t>Van der </a:t>
            </a:r>
            <a:r>
              <a:rPr lang="en-CA" sz="1500" dirty="0" err="1"/>
              <a:t>Elst</a:t>
            </a:r>
            <a:r>
              <a:rPr lang="en-CA" sz="1500" dirty="0"/>
              <a:t>, W., van </a:t>
            </a:r>
            <a:r>
              <a:rPr lang="en-CA" sz="1500" dirty="0" err="1"/>
              <a:t>Boxtel</a:t>
            </a:r>
            <a:r>
              <a:rPr lang="en-CA" sz="1500" dirty="0"/>
              <a:t>, M. P., van </a:t>
            </a:r>
            <a:r>
              <a:rPr lang="en-CA" sz="1500" dirty="0" err="1"/>
              <a:t>Breukelen</a:t>
            </a:r>
            <a:r>
              <a:rPr lang="en-CA" sz="1500" dirty="0"/>
              <a:t>, G. J., &amp; </a:t>
            </a:r>
            <a:r>
              <a:rPr lang="en-CA" sz="1500" dirty="0" err="1"/>
              <a:t>Jolles</a:t>
            </a:r>
            <a:r>
              <a:rPr lang="en-CA" sz="1500" dirty="0"/>
              <a:t>, J. (2005). Rey's verbal learning test: Normative data for 1855 healthy participants aged 24–81 years and the influence of age, sex, education, and mode of presentation. Journal </a:t>
            </a:r>
            <a:r>
              <a:rPr lang="en-CA" sz="1500" dirty="0" err="1"/>
              <a:t>ofthe</a:t>
            </a:r>
            <a:r>
              <a:rPr lang="en-CA" sz="1500" dirty="0"/>
              <a:t> International Neuropsychological Society, 11(3), 290–302. </a:t>
            </a:r>
          </a:p>
          <a:p>
            <a:pPr marL="457200" indent="-457200"/>
            <a:r>
              <a:rPr lang="en-CA" sz="1500" dirty="0"/>
              <a:t>Woodward, T. S., </a:t>
            </a:r>
            <a:r>
              <a:rPr lang="en-CA" sz="1500" dirty="0" err="1"/>
              <a:t>Feredoes</a:t>
            </a:r>
            <a:r>
              <a:rPr lang="en-CA" sz="1500" dirty="0"/>
              <a:t>, E., </a:t>
            </a:r>
            <a:r>
              <a:rPr lang="en-CA" sz="1500" dirty="0" err="1"/>
              <a:t>Metzak</a:t>
            </a:r>
            <a:r>
              <a:rPr lang="en-CA" sz="1500" dirty="0"/>
              <a:t>, P. D., </a:t>
            </a:r>
            <a:r>
              <a:rPr lang="en-CA" sz="1500" dirty="0" err="1"/>
              <a:t>Takane</a:t>
            </a:r>
            <a:r>
              <a:rPr lang="en-CA" sz="1500" dirty="0"/>
              <a:t>, Y., &amp; </a:t>
            </a:r>
            <a:r>
              <a:rPr lang="en-CA" sz="1500" dirty="0" err="1"/>
              <a:t>Manoach</a:t>
            </a:r>
            <a:r>
              <a:rPr lang="en-CA" sz="1500" dirty="0"/>
              <a:t>, D. S. (2013). Epoch- specific functional networks involved in working memory. </a:t>
            </a:r>
            <a:r>
              <a:rPr lang="en-CA" sz="1500" dirty="0" err="1"/>
              <a:t>NeuroImage</a:t>
            </a:r>
            <a:r>
              <a:rPr lang="en-CA" sz="1500" dirty="0"/>
              <a:t>, 65, 529–539.</a:t>
            </a:r>
          </a:p>
          <a:p>
            <a:pPr marL="457200" indent="-457200"/>
            <a:r>
              <a:rPr lang="en-CA" sz="1500" dirty="0"/>
              <a:t>Wong, S. T. S., </a:t>
            </a:r>
            <a:r>
              <a:rPr lang="en-CA" sz="1500" dirty="0" err="1"/>
              <a:t>Goghari</a:t>
            </a:r>
            <a:r>
              <a:rPr lang="en-CA" sz="1500" dirty="0"/>
              <a:t>, V. M., Sanford, N., Lim, R., Clark, C., </a:t>
            </a:r>
            <a:r>
              <a:rPr lang="en-CA" sz="1500" dirty="0" err="1"/>
              <a:t>Metzak</a:t>
            </a:r>
            <a:r>
              <a:rPr lang="en-CA" sz="1500" dirty="0"/>
              <a:t>, P. D., … Woodward, T. S. (2020). Functional brain networks involved in lexical decision. Brain and Cognition, 138. https://doi.org/10.1016/j.bandc.2019.103631</a:t>
            </a:r>
          </a:p>
        </p:txBody>
      </p:sp>
      <p:sp>
        <p:nvSpPr>
          <p:cNvPr id="10" name="Rectangle 9">
            <a:extLst>
              <a:ext uri="{FF2B5EF4-FFF2-40B4-BE49-F238E27FC236}">
                <a16:creationId xmlns:a16="http://schemas.microsoft.com/office/drawing/2014/main" id="{2C509F27-5599-40DA-9541-6F9379FF7EC6}"/>
              </a:ext>
            </a:extLst>
          </p:cNvPr>
          <p:cNvSpPr/>
          <p:nvPr/>
        </p:nvSpPr>
        <p:spPr>
          <a:xfrm>
            <a:off x="1334859" y="3016536"/>
            <a:ext cx="37757039" cy="1231363"/>
          </a:xfrm>
          <a:prstGeom prst="rect">
            <a:avLst/>
          </a:prstGeom>
        </p:spPr>
        <p:txBody>
          <a:bodyPr wrap="square">
            <a:spAutoFit/>
          </a:bodyPr>
          <a:lstStyle/>
          <a:p>
            <a:pPr algn="ctr"/>
            <a:r>
              <a:rPr lang="en-CA" sz="3201" baseline="30000" dirty="0">
                <a:solidFill>
                  <a:srgbClr val="000000"/>
                </a:solidFill>
                <a:latin typeface="Arial" panose="020B0604020202020204" pitchFamily="34" charset="0"/>
                <a:cs typeface="Arial" panose="020B0604020202020204" pitchFamily="34" charset="0"/>
              </a:rPr>
              <a:t>1 </a:t>
            </a:r>
            <a:r>
              <a:rPr lang="en-CA" sz="3201" dirty="0">
                <a:solidFill>
                  <a:srgbClr val="000000"/>
                </a:solidFill>
                <a:latin typeface="Arial" panose="020B0604020202020204" pitchFamily="34" charset="0"/>
                <a:cs typeface="Arial" panose="020B0604020202020204" pitchFamily="34" charset="0"/>
              </a:rPr>
              <a:t>Department of Educational and Counselling Psychology, McGill University, Montreal, Quebec, Canada; </a:t>
            </a:r>
            <a:r>
              <a:rPr lang="en-CA" sz="3201" baseline="30000" dirty="0">
                <a:solidFill>
                  <a:srgbClr val="000000"/>
                </a:solidFill>
                <a:latin typeface="Arial" panose="020B0604020202020204" pitchFamily="34" charset="0"/>
                <a:cs typeface="Arial" panose="020B0604020202020204" pitchFamily="34" charset="0"/>
              </a:rPr>
              <a:t>2 </a:t>
            </a:r>
            <a:r>
              <a:rPr lang="en-CA" sz="3201" dirty="0">
                <a:solidFill>
                  <a:srgbClr val="000000"/>
                </a:solidFill>
                <a:latin typeface="Arial" panose="020B0604020202020204" pitchFamily="34" charset="0"/>
                <a:cs typeface="Arial" panose="020B0604020202020204" pitchFamily="34" charset="0"/>
              </a:rPr>
              <a:t>Department of Psychology &amp; Graduate Department of Psychological Clinical Science, University of Toronto Scarborough, Scarborough, ON, Canada; </a:t>
            </a:r>
            <a:r>
              <a:rPr lang="en-CA" sz="3201" baseline="30000" dirty="0">
                <a:solidFill>
                  <a:srgbClr val="000000"/>
                </a:solidFill>
                <a:latin typeface="Arial" panose="020B0604020202020204" pitchFamily="34" charset="0"/>
                <a:cs typeface="Arial" panose="020B0604020202020204" pitchFamily="34" charset="0"/>
              </a:rPr>
              <a:t>3 </a:t>
            </a:r>
            <a:r>
              <a:rPr lang="en-CA" sz="3201" dirty="0">
                <a:solidFill>
                  <a:srgbClr val="000000"/>
                </a:solidFill>
                <a:latin typeface="Arial" panose="020B0604020202020204" pitchFamily="34" charset="0"/>
                <a:cs typeface="Arial" panose="020B0604020202020204" pitchFamily="34" charset="0"/>
              </a:rPr>
              <a:t>Department of Psychiatry, University of British Columbia, Vancouver, Canada; </a:t>
            </a:r>
            <a:r>
              <a:rPr lang="en-CA" sz="3201" baseline="30000" dirty="0">
                <a:solidFill>
                  <a:srgbClr val="000000"/>
                </a:solidFill>
                <a:latin typeface="Arial" panose="020B0604020202020204" pitchFamily="34" charset="0"/>
                <a:cs typeface="Arial" panose="020B0604020202020204" pitchFamily="34" charset="0"/>
              </a:rPr>
              <a:t>4 </a:t>
            </a:r>
            <a:r>
              <a:rPr lang="en-CA" sz="3201" dirty="0">
                <a:solidFill>
                  <a:srgbClr val="000000"/>
                </a:solidFill>
                <a:latin typeface="Arial" panose="020B0604020202020204" pitchFamily="34" charset="0"/>
                <a:cs typeface="Arial" panose="020B0604020202020204" pitchFamily="34" charset="0"/>
              </a:rPr>
              <a:t>BC Mental Health and Addiction Research Institute, Vancouver, Canada</a:t>
            </a:r>
            <a:br>
              <a:rPr lang="en-CA" sz="3201" dirty="0">
                <a:solidFill>
                  <a:srgbClr val="000000"/>
                </a:solidFill>
                <a:latin typeface="Arial" panose="020B0604020202020204" pitchFamily="34" charset="0"/>
                <a:cs typeface="Arial" panose="020B0604020202020204" pitchFamily="34" charset="0"/>
              </a:rPr>
            </a:br>
            <a:endParaRPr lang="en-CA" sz="500" b="1" dirty="0">
              <a:latin typeface="Arial" panose="020B0604020202020204" pitchFamily="34" charset="0"/>
              <a:cs typeface="Arial" panose="020B0604020202020204" pitchFamily="34" charset="0"/>
            </a:endParaRPr>
          </a:p>
          <a:p>
            <a:pPr algn="ctr"/>
            <a:endParaRPr lang="en-CA" sz="500" b="1" dirty="0">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2E0EA1D-20DB-4579-9541-67297C93E505}"/>
              </a:ext>
            </a:extLst>
          </p:cNvPr>
          <p:cNvSpPr txBox="1"/>
          <p:nvPr/>
        </p:nvSpPr>
        <p:spPr>
          <a:xfrm>
            <a:off x="13414434" y="5195769"/>
            <a:ext cx="25689282" cy="3817327"/>
          </a:xfrm>
          <a:prstGeom prst="rect">
            <a:avLst/>
          </a:prstGeom>
          <a:noFill/>
          <a:ln>
            <a:noFill/>
          </a:ln>
        </p:spPr>
        <p:txBody>
          <a:bodyPr wrap="square" rtlCol="0">
            <a:spAutoFit/>
          </a:bodyPr>
          <a:lstStyle/>
          <a:p>
            <a:pPr marL="571540" indent="-571540">
              <a:buClr>
                <a:srgbClr val="F5910B"/>
              </a:buClr>
              <a:buFont typeface="Wingdings" panose="05000000000000000000" pitchFamily="2" charset="2"/>
              <a:buChar char="Ø"/>
            </a:pPr>
            <a:r>
              <a:rPr lang="en-CA" sz="3201" dirty="0"/>
              <a:t>Participants</a:t>
            </a:r>
            <a:r>
              <a:rPr lang="en-CA" sz="3201" b="1" dirty="0"/>
              <a:t> </a:t>
            </a:r>
            <a:r>
              <a:rPr lang="en-CA" sz="3201" dirty="0"/>
              <a:t>were 59 healthy adults.</a:t>
            </a:r>
          </a:p>
          <a:p>
            <a:pPr marL="571540" indent="-571540">
              <a:buClr>
                <a:srgbClr val="F5910B"/>
              </a:buClr>
              <a:buFont typeface="Wingdings" panose="05000000000000000000" pitchFamily="2" charset="2"/>
              <a:buChar char="Ø"/>
            </a:pPr>
            <a:r>
              <a:rPr lang="en-CA" sz="3201" dirty="0"/>
              <a:t>Lexical Decision Task involved participants deciding whether four-letter sequences were real English words or not through right-handed button press during fMRI scanning (see Figure 1).</a:t>
            </a:r>
          </a:p>
          <a:p>
            <a:pPr marL="571540" indent="-571540">
              <a:buClr>
                <a:srgbClr val="F5910B"/>
              </a:buClr>
              <a:buFont typeface="Wingdings" panose="05000000000000000000" pitchFamily="2" charset="2"/>
              <a:buChar char="Ø"/>
            </a:pPr>
            <a:r>
              <a:rPr lang="en-CA" sz="3201" dirty="0"/>
              <a:t>Word and non-word stimuli were selected from the English Lexicon Project database. Easy/Hard was determined by lexical decision accuracy in this database, whereby more errors are expected to be made on words in the “Hard” condition. This produced four categories of stimuli to create four experimental conditions – regular non-word, hard (word-like) non-word, regular word, and hard (obscure) word </a:t>
            </a:r>
            <a:r>
              <a:rPr lang="en-CA" dirty="0"/>
              <a:t>(</a:t>
            </a:r>
            <a:r>
              <a:rPr lang="en-CA" dirty="0" err="1"/>
              <a:t>Balota</a:t>
            </a:r>
            <a:r>
              <a:rPr lang="en-CA" dirty="0"/>
              <a:t> et al., 2002). </a:t>
            </a:r>
          </a:p>
          <a:p>
            <a:pPr marL="571540" indent="-571540">
              <a:buClr>
                <a:srgbClr val="F5910B"/>
              </a:buClr>
              <a:buFont typeface="Wingdings" panose="05000000000000000000" pitchFamily="2" charset="2"/>
              <a:buChar char="Ø"/>
            </a:pPr>
            <a:r>
              <a:rPr lang="en-CA" sz="3201" dirty="0"/>
              <a:t>fMRI data were analyzed using constrained principal component analysis for fMRI (fMRI-CPCA) with orthogonal rotation (see Figure 2) </a:t>
            </a:r>
            <a:r>
              <a:rPr lang="en-CA" dirty="0"/>
              <a:t>(Lavigne, Menon, &amp; Woodward, 2019; </a:t>
            </a:r>
            <a:r>
              <a:rPr lang="en-CA" dirty="0" err="1"/>
              <a:t>Metzak</a:t>
            </a:r>
            <a:r>
              <a:rPr lang="en-CA" dirty="0"/>
              <a:t>, </a:t>
            </a:r>
            <a:r>
              <a:rPr lang="en-CA" dirty="0" err="1"/>
              <a:t>Feredoes</a:t>
            </a:r>
            <a:r>
              <a:rPr lang="en-CA" dirty="0"/>
              <a:t>, </a:t>
            </a:r>
            <a:r>
              <a:rPr lang="en-CA" dirty="0" err="1"/>
              <a:t>Takane</a:t>
            </a:r>
            <a:r>
              <a:rPr lang="en-CA" dirty="0"/>
              <a:t>, et al., 2011; Woodward, </a:t>
            </a:r>
            <a:r>
              <a:rPr lang="en-CA" dirty="0" err="1"/>
              <a:t>Feredoes</a:t>
            </a:r>
            <a:r>
              <a:rPr lang="en-CA" dirty="0"/>
              <a:t>, </a:t>
            </a:r>
            <a:r>
              <a:rPr lang="en-CA" dirty="0" err="1"/>
              <a:t>Metzak</a:t>
            </a:r>
            <a:r>
              <a:rPr lang="en-CA" dirty="0"/>
              <a:t>, </a:t>
            </a:r>
            <a:r>
              <a:rPr lang="en-CA" dirty="0" err="1"/>
              <a:t>Takane</a:t>
            </a:r>
            <a:r>
              <a:rPr lang="en-CA" dirty="0"/>
              <a:t>, &amp; </a:t>
            </a:r>
            <a:r>
              <a:rPr lang="en-CA" dirty="0" err="1"/>
              <a:t>Manoach</a:t>
            </a:r>
            <a:r>
              <a:rPr lang="en-CA" dirty="0"/>
              <a:t>, 2013). </a:t>
            </a:r>
          </a:p>
        </p:txBody>
      </p:sp>
      <p:pic>
        <p:nvPicPr>
          <p:cNvPr id="12" name="Picture 11">
            <a:extLst>
              <a:ext uri="{FF2B5EF4-FFF2-40B4-BE49-F238E27FC236}">
                <a16:creationId xmlns:a16="http://schemas.microsoft.com/office/drawing/2014/main" id="{A7052C19-D841-4BD8-BE02-F343E4D8D8A6}"/>
              </a:ext>
            </a:extLst>
          </p:cNvPr>
          <p:cNvPicPr>
            <a:picLocks noChangeAspect="1"/>
          </p:cNvPicPr>
          <p:nvPr/>
        </p:nvPicPr>
        <p:blipFill>
          <a:blip r:embed="rId5"/>
          <a:stretch>
            <a:fillRect/>
          </a:stretch>
        </p:blipFill>
        <p:spPr>
          <a:xfrm>
            <a:off x="18546586" y="9160796"/>
            <a:ext cx="8425486" cy="5340692"/>
          </a:xfrm>
          <a:prstGeom prst="rect">
            <a:avLst/>
          </a:prstGeom>
        </p:spPr>
      </p:pic>
      <p:sp>
        <p:nvSpPr>
          <p:cNvPr id="197" name="TextBox 196">
            <a:extLst>
              <a:ext uri="{FF2B5EF4-FFF2-40B4-BE49-F238E27FC236}">
                <a16:creationId xmlns:a16="http://schemas.microsoft.com/office/drawing/2014/main" id="{7AEE84E1-FDAD-4BEE-B3F6-B77379D7CF42}"/>
              </a:ext>
            </a:extLst>
          </p:cNvPr>
          <p:cNvSpPr txBox="1"/>
          <p:nvPr/>
        </p:nvSpPr>
        <p:spPr>
          <a:xfrm>
            <a:off x="18340051" y="16246824"/>
            <a:ext cx="9327527" cy="6557180"/>
          </a:xfrm>
          <a:prstGeom prst="rect">
            <a:avLst/>
          </a:prstGeom>
          <a:noFill/>
          <a:ln>
            <a:noFill/>
          </a:ln>
        </p:spPr>
        <p:txBody>
          <a:bodyPr wrap="square" rtlCol="0">
            <a:spAutoFit/>
          </a:bodyPr>
          <a:lstStyle/>
          <a:p>
            <a:pPr algn="ctr">
              <a:buClr>
                <a:srgbClr val="F5910B"/>
              </a:buClr>
            </a:pPr>
            <a:r>
              <a:rPr lang="en-CA" sz="3600" b="1" dirty="0"/>
              <a:t>Behavioral Results</a:t>
            </a:r>
          </a:p>
          <a:p>
            <a:pPr marL="571540" indent="-571540">
              <a:buClr>
                <a:srgbClr val="F5910B"/>
              </a:buClr>
              <a:buFont typeface="Wingdings" panose="05000000000000000000" pitchFamily="2" charset="2"/>
              <a:buChar char="Ø"/>
            </a:pPr>
            <a:r>
              <a:rPr lang="en-CA" sz="3201" dirty="0"/>
              <a:t>Reaction time was not correlated with age or years of education</a:t>
            </a:r>
          </a:p>
          <a:p>
            <a:pPr marL="571540" indent="-571540">
              <a:buClr>
                <a:srgbClr val="F5910B"/>
              </a:buClr>
              <a:buFont typeface="Wingdings" panose="05000000000000000000" pitchFamily="2" charset="2"/>
              <a:buChar char="Ø"/>
            </a:pPr>
            <a:r>
              <a:rPr lang="en-CA" sz="3201" dirty="0"/>
              <a:t>Including Gender as a between-groups variable in the 2×2 ANOVA resulted in a significant Lexicality × Gender interaction, </a:t>
            </a:r>
            <a:r>
              <a:rPr lang="en-CA" sz="3201" i="1" dirty="0"/>
              <a:t>F</a:t>
            </a:r>
            <a:r>
              <a:rPr lang="en-CA" sz="3201" dirty="0"/>
              <a:t>(1,57)=4.80, </a:t>
            </a:r>
            <a:r>
              <a:rPr lang="en-CA" sz="3201" i="1" dirty="0"/>
              <a:t>p</a:t>
            </a:r>
            <a:r>
              <a:rPr lang="en-CA" sz="3201" dirty="0"/>
              <a:t> &lt; .05, </a:t>
            </a:r>
            <a:r>
              <a:rPr lang="en-CA" sz="3201" i="1" dirty="0"/>
              <a:t>η</a:t>
            </a:r>
            <a:r>
              <a:rPr lang="en-CA" sz="3201" baseline="30000" dirty="0"/>
              <a:t>2</a:t>
            </a:r>
            <a:r>
              <a:rPr lang="en-CA" sz="3201" dirty="0"/>
              <a:t>=0.08, such that females responded more quickly than males to non-word stimuli, </a:t>
            </a:r>
            <a:r>
              <a:rPr lang="en-CA" sz="3201" i="1" dirty="0"/>
              <a:t>t</a:t>
            </a:r>
            <a:r>
              <a:rPr lang="en-CA" sz="3201" dirty="0"/>
              <a:t>(57)=2.04, </a:t>
            </a:r>
            <a:r>
              <a:rPr lang="en-CA" sz="3201" i="1" dirty="0"/>
              <a:t>p</a:t>
            </a:r>
            <a:r>
              <a:rPr lang="en-CA" sz="3201" dirty="0"/>
              <a:t> &lt; .05, </a:t>
            </a:r>
            <a:r>
              <a:rPr lang="en-CA" sz="3201" i="1" dirty="0"/>
              <a:t>η</a:t>
            </a:r>
            <a:r>
              <a:rPr lang="en-CA" sz="3201" baseline="30000" dirty="0"/>
              <a:t>2</a:t>
            </a:r>
            <a:r>
              <a:rPr lang="en-CA" sz="3201" dirty="0"/>
              <a:t>=0.07 (</a:t>
            </a:r>
            <a:r>
              <a:rPr lang="en-CA" sz="3201" i="1" dirty="0"/>
              <a:t>M</a:t>
            </a:r>
            <a:r>
              <a:rPr lang="en-CA" sz="3201" dirty="0"/>
              <a:t>=890 vs. 952 </a:t>
            </a:r>
            <a:r>
              <a:rPr lang="en-CA" sz="3201" dirty="0" err="1"/>
              <a:t>ms</a:t>
            </a:r>
            <a:r>
              <a:rPr lang="en-CA" sz="3201" dirty="0"/>
              <a:t>, respectively), indicating greater success at ignoring the word-like qualities of the non-words. </a:t>
            </a:r>
          </a:p>
          <a:p>
            <a:pPr marL="571540" indent="-571540">
              <a:buClr>
                <a:srgbClr val="F5910B"/>
              </a:buClr>
              <a:buFont typeface="Wingdings" panose="05000000000000000000" pitchFamily="2" charset="2"/>
              <a:buChar char="Ø"/>
            </a:pPr>
            <a:r>
              <a:rPr lang="en-CA" sz="3201" dirty="0"/>
              <a:t>Females did not respond more quickly than males to word stimuli (</a:t>
            </a:r>
            <a:r>
              <a:rPr lang="en-CA" sz="3201" i="1" dirty="0"/>
              <a:t>M</a:t>
            </a:r>
            <a:r>
              <a:rPr lang="en-CA" sz="3201" dirty="0"/>
              <a:t>=823 vs. 821 </a:t>
            </a:r>
            <a:r>
              <a:rPr lang="en-CA" sz="3201" dirty="0" err="1"/>
              <a:t>ms</a:t>
            </a:r>
            <a:r>
              <a:rPr lang="en-CA" sz="3201" dirty="0"/>
              <a:t>, respectively).</a:t>
            </a:r>
          </a:p>
        </p:txBody>
      </p:sp>
      <p:sp>
        <p:nvSpPr>
          <p:cNvPr id="202" name="TextBox 201">
            <a:extLst>
              <a:ext uri="{FF2B5EF4-FFF2-40B4-BE49-F238E27FC236}">
                <a16:creationId xmlns:a16="http://schemas.microsoft.com/office/drawing/2014/main" id="{60165F26-2785-46D9-9B8D-CD7F535E67C5}"/>
              </a:ext>
            </a:extLst>
          </p:cNvPr>
          <p:cNvSpPr txBox="1"/>
          <p:nvPr/>
        </p:nvSpPr>
        <p:spPr>
          <a:xfrm>
            <a:off x="28263395" y="13079203"/>
            <a:ext cx="10193294" cy="954107"/>
          </a:xfrm>
          <a:prstGeom prst="rect">
            <a:avLst/>
          </a:prstGeom>
          <a:noFill/>
        </p:spPr>
        <p:txBody>
          <a:bodyPr wrap="square" rtlCol="0">
            <a:spAutoFit/>
          </a:bodyPr>
          <a:lstStyle/>
          <a:p>
            <a:r>
              <a:rPr lang="en-CA" sz="2800" b="1" dirty="0"/>
              <a:t>Figure 2. Schematic overview of Constrained Principal Component Analysis for fMRI data (fMRI-CPCA).</a:t>
            </a:r>
          </a:p>
        </p:txBody>
      </p:sp>
      <p:pic>
        <p:nvPicPr>
          <p:cNvPr id="13" name="Picture 12">
            <a:extLst>
              <a:ext uri="{FF2B5EF4-FFF2-40B4-BE49-F238E27FC236}">
                <a16:creationId xmlns:a16="http://schemas.microsoft.com/office/drawing/2014/main" id="{B50C4D08-C932-46FB-B8B2-727682213B3E}"/>
              </a:ext>
            </a:extLst>
          </p:cNvPr>
          <p:cNvPicPr>
            <a:picLocks noChangeAspect="1"/>
          </p:cNvPicPr>
          <p:nvPr/>
        </p:nvPicPr>
        <p:blipFill>
          <a:blip r:embed="rId6"/>
          <a:stretch>
            <a:fillRect/>
          </a:stretch>
        </p:blipFill>
        <p:spPr>
          <a:xfrm>
            <a:off x="28033778" y="8955914"/>
            <a:ext cx="9734448" cy="4010449"/>
          </a:xfrm>
          <a:prstGeom prst="rect">
            <a:avLst/>
          </a:prstGeom>
        </p:spPr>
      </p:pic>
      <p:pic>
        <p:nvPicPr>
          <p:cNvPr id="17" name="Picture 16" descr="A close up of a device&#10;&#10;Description automatically generated">
            <a:extLst>
              <a:ext uri="{FF2B5EF4-FFF2-40B4-BE49-F238E27FC236}">
                <a16:creationId xmlns:a16="http://schemas.microsoft.com/office/drawing/2014/main" id="{85F15246-CD07-4168-9130-A2B20F98B421}"/>
              </a:ext>
            </a:extLst>
          </p:cNvPr>
          <p:cNvPicPr>
            <a:picLocks noChangeAspect="1"/>
          </p:cNvPicPr>
          <p:nvPr/>
        </p:nvPicPr>
        <p:blipFill rotWithShape="1">
          <a:blip r:embed="rId7">
            <a:extLst>
              <a:ext uri="{28A0092B-C50C-407E-A947-70E740481C1C}">
                <a14:useLocalDpi xmlns:a14="http://schemas.microsoft.com/office/drawing/2010/main" val="0"/>
              </a:ext>
            </a:extLst>
          </a:blip>
          <a:srcRect l="7976" t="-1215" r="-1149" b="58929"/>
          <a:stretch/>
        </p:blipFill>
        <p:spPr>
          <a:xfrm>
            <a:off x="1596358" y="27146900"/>
            <a:ext cx="8359740" cy="4133151"/>
          </a:xfrm>
          <a:prstGeom prst="rect">
            <a:avLst/>
          </a:prstGeom>
        </p:spPr>
      </p:pic>
      <p:pic>
        <p:nvPicPr>
          <p:cNvPr id="22" name="Picture 21" descr="A close up of a piece of paper&#10;&#10;Description automatically generated">
            <a:extLst>
              <a:ext uri="{FF2B5EF4-FFF2-40B4-BE49-F238E27FC236}">
                <a16:creationId xmlns:a16="http://schemas.microsoft.com/office/drawing/2014/main" id="{26855811-E826-4869-8FFC-7536D3637BBA}"/>
              </a:ext>
            </a:extLst>
          </p:cNvPr>
          <p:cNvPicPr>
            <a:picLocks noChangeAspect="1"/>
          </p:cNvPicPr>
          <p:nvPr/>
        </p:nvPicPr>
        <p:blipFill rotWithShape="1">
          <a:blip r:embed="rId8">
            <a:extLst>
              <a:ext uri="{28A0092B-C50C-407E-A947-70E740481C1C}">
                <a14:useLocalDpi xmlns:a14="http://schemas.microsoft.com/office/drawing/2010/main" val="0"/>
              </a:ext>
            </a:extLst>
          </a:blip>
          <a:srcRect l="6782" t="-2247" r="-156" b="58618"/>
          <a:stretch/>
        </p:blipFill>
        <p:spPr>
          <a:xfrm>
            <a:off x="1768262" y="22459546"/>
            <a:ext cx="7868638" cy="4058880"/>
          </a:xfrm>
          <a:prstGeom prst="rect">
            <a:avLst/>
          </a:prstGeom>
        </p:spPr>
      </p:pic>
      <p:sp>
        <p:nvSpPr>
          <p:cNvPr id="266" name="TextBox 265">
            <a:extLst>
              <a:ext uri="{FF2B5EF4-FFF2-40B4-BE49-F238E27FC236}">
                <a16:creationId xmlns:a16="http://schemas.microsoft.com/office/drawing/2014/main" id="{7E6757AA-461F-40F6-A26A-0DFC68E60560}"/>
              </a:ext>
            </a:extLst>
          </p:cNvPr>
          <p:cNvSpPr txBox="1"/>
          <p:nvPr/>
        </p:nvSpPr>
        <p:spPr>
          <a:xfrm>
            <a:off x="1838643" y="21736221"/>
            <a:ext cx="7253752" cy="954107"/>
          </a:xfrm>
          <a:prstGeom prst="rect">
            <a:avLst/>
          </a:prstGeom>
          <a:noFill/>
        </p:spPr>
        <p:txBody>
          <a:bodyPr wrap="square" rtlCol="0">
            <a:spAutoFit/>
          </a:bodyPr>
          <a:lstStyle/>
          <a:p>
            <a:r>
              <a:rPr lang="en-CA" sz="2800" b="1" dirty="0"/>
              <a:t>Figure 3. Dominant 10% of component loadings for Component 1, Default Mode Network.</a:t>
            </a:r>
          </a:p>
        </p:txBody>
      </p:sp>
      <p:sp>
        <p:nvSpPr>
          <p:cNvPr id="267" name="TextBox 266">
            <a:extLst>
              <a:ext uri="{FF2B5EF4-FFF2-40B4-BE49-F238E27FC236}">
                <a16:creationId xmlns:a16="http://schemas.microsoft.com/office/drawing/2014/main" id="{3457B837-54B9-449F-BBED-C5CAB071B95A}"/>
              </a:ext>
            </a:extLst>
          </p:cNvPr>
          <p:cNvSpPr txBox="1"/>
          <p:nvPr/>
        </p:nvSpPr>
        <p:spPr>
          <a:xfrm>
            <a:off x="1838643" y="26305696"/>
            <a:ext cx="9236151" cy="954107"/>
          </a:xfrm>
          <a:prstGeom prst="rect">
            <a:avLst/>
          </a:prstGeom>
          <a:noFill/>
        </p:spPr>
        <p:txBody>
          <a:bodyPr wrap="square" rtlCol="0">
            <a:spAutoFit/>
          </a:bodyPr>
          <a:lstStyle/>
          <a:p>
            <a:r>
              <a:rPr lang="en-CA" sz="2800" b="1" dirty="0"/>
              <a:t>Figure 4. Dominant 10% of component loadings for Component 2, Motor Response Network.</a:t>
            </a:r>
          </a:p>
        </p:txBody>
      </p:sp>
      <p:sp>
        <p:nvSpPr>
          <p:cNvPr id="268" name="TextBox 267">
            <a:extLst>
              <a:ext uri="{FF2B5EF4-FFF2-40B4-BE49-F238E27FC236}">
                <a16:creationId xmlns:a16="http://schemas.microsoft.com/office/drawing/2014/main" id="{90EC2707-2F26-4C23-A497-E43E7A8252A3}"/>
              </a:ext>
            </a:extLst>
          </p:cNvPr>
          <p:cNvSpPr txBox="1"/>
          <p:nvPr/>
        </p:nvSpPr>
        <p:spPr>
          <a:xfrm>
            <a:off x="1768262" y="31289163"/>
            <a:ext cx="7792288" cy="954107"/>
          </a:xfrm>
          <a:prstGeom prst="rect">
            <a:avLst/>
          </a:prstGeom>
          <a:noFill/>
        </p:spPr>
        <p:txBody>
          <a:bodyPr wrap="square" rtlCol="0">
            <a:spAutoFit/>
          </a:bodyPr>
          <a:lstStyle/>
          <a:p>
            <a:r>
              <a:rPr lang="en-CA" sz="2800" b="1" dirty="0"/>
              <a:t>Figure 5. Dominant 10% of component loadings for Component 3, Linguistic Processing Network.</a:t>
            </a:r>
          </a:p>
        </p:txBody>
      </p:sp>
      <p:sp>
        <p:nvSpPr>
          <p:cNvPr id="26" name="Rectangle 25">
            <a:extLst>
              <a:ext uri="{FF2B5EF4-FFF2-40B4-BE49-F238E27FC236}">
                <a16:creationId xmlns:a16="http://schemas.microsoft.com/office/drawing/2014/main" id="{4715775A-A28A-4965-8E81-743C01411675}"/>
              </a:ext>
            </a:extLst>
          </p:cNvPr>
          <p:cNvSpPr/>
          <p:nvPr/>
        </p:nvSpPr>
        <p:spPr>
          <a:xfrm>
            <a:off x="2053463" y="15841779"/>
            <a:ext cx="16311881" cy="2124043"/>
          </a:xfrm>
          <a:prstGeom prst="rect">
            <a:avLst/>
          </a:prstGeom>
        </p:spPr>
        <p:txBody>
          <a:bodyPr wrap="square">
            <a:spAutoFit/>
          </a:bodyPr>
          <a:lstStyle/>
          <a:p>
            <a:pPr algn="ctr">
              <a:buClr>
                <a:srgbClr val="F5910B"/>
              </a:buClr>
            </a:pPr>
            <a:r>
              <a:rPr lang="en-CA" sz="3600" b="1" dirty="0"/>
              <a:t>Neuroimaging Results</a:t>
            </a:r>
          </a:p>
          <a:p>
            <a:pPr marL="571540" indent="-571540">
              <a:buClr>
                <a:srgbClr val="F5910B"/>
              </a:buClr>
              <a:buFont typeface="Wingdings" panose="05000000000000000000" pitchFamily="2" charset="2"/>
              <a:buChar char="Ø"/>
            </a:pPr>
            <a:r>
              <a:rPr lang="en-CA" sz="3201" dirty="0"/>
              <a:t>A scree plot indexing the percentage of variance in the task-related brain activity for each of the components indicated that three components should be extracted. See Wong et al., 2020 for detailed findings. </a:t>
            </a:r>
          </a:p>
        </p:txBody>
      </p:sp>
      <p:sp>
        <p:nvSpPr>
          <p:cNvPr id="269" name="TextBox 268">
            <a:extLst>
              <a:ext uri="{FF2B5EF4-FFF2-40B4-BE49-F238E27FC236}">
                <a16:creationId xmlns:a16="http://schemas.microsoft.com/office/drawing/2014/main" id="{9BDCDCDE-BCDA-4E33-A191-5E2214B7DC36}"/>
              </a:ext>
            </a:extLst>
          </p:cNvPr>
          <p:cNvSpPr txBox="1"/>
          <p:nvPr/>
        </p:nvSpPr>
        <p:spPr>
          <a:xfrm>
            <a:off x="18355155" y="29263575"/>
            <a:ext cx="9277351" cy="954107"/>
          </a:xfrm>
          <a:prstGeom prst="rect">
            <a:avLst/>
          </a:prstGeom>
          <a:noFill/>
        </p:spPr>
        <p:txBody>
          <a:bodyPr wrap="square" rtlCol="0">
            <a:spAutoFit/>
          </a:bodyPr>
          <a:lstStyle/>
          <a:p>
            <a:r>
              <a:rPr lang="en-CA" sz="2800" b="1" dirty="0"/>
              <a:t>Fig 6. Estimated hemodynamic response in Linguistic Processing Network in male versus female.</a:t>
            </a:r>
          </a:p>
        </p:txBody>
      </p:sp>
      <p:grpSp>
        <p:nvGrpSpPr>
          <p:cNvPr id="274" name="Group 273">
            <a:extLst>
              <a:ext uri="{FF2B5EF4-FFF2-40B4-BE49-F238E27FC236}">
                <a16:creationId xmlns:a16="http://schemas.microsoft.com/office/drawing/2014/main" id="{EE4B496B-755C-4871-9698-0C65A2CB53A8}"/>
              </a:ext>
            </a:extLst>
          </p:cNvPr>
          <p:cNvGrpSpPr/>
          <p:nvPr/>
        </p:nvGrpSpPr>
        <p:grpSpPr>
          <a:xfrm>
            <a:off x="28010310" y="27111797"/>
            <a:ext cx="11177838" cy="5525657"/>
            <a:chOff x="169526" y="7304565"/>
            <a:chExt cx="13605387" cy="7051547"/>
          </a:xfrm>
        </p:grpSpPr>
        <p:sp>
          <p:nvSpPr>
            <p:cNvPr id="275" name="Rectangle 274">
              <a:extLst>
                <a:ext uri="{FF2B5EF4-FFF2-40B4-BE49-F238E27FC236}">
                  <a16:creationId xmlns:a16="http://schemas.microsoft.com/office/drawing/2014/main" id="{5AE01A63-E838-45FF-BC45-4CD4045DB889}"/>
                </a:ext>
              </a:extLst>
            </p:cNvPr>
            <p:cNvSpPr/>
            <p:nvPr/>
          </p:nvSpPr>
          <p:spPr>
            <a:xfrm>
              <a:off x="169526" y="7323091"/>
              <a:ext cx="13596373" cy="570255"/>
            </a:xfrm>
            <a:prstGeom prst="rect">
              <a:avLst/>
            </a:prstGeom>
            <a:solidFill>
              <a:srgbClr val="F5910B"/>
            </a:solidFill>
            <a:ln>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grpSp>
          <p:nvGrpSpPr>
            <p:cNvPr id="276" name="Group 275">
              <a:extLst>
                <a:ext uri="{FF2B5EF4-FFF2-40B4-BE49-F238E27FC236}">
                  <a16:creationId xmlns:a16="http://schemas.microsoft.com/office/drawing/2014/main" id="{87AFB93F-D093-4926-9BC5-EB77183A24A8}"/>
                </a:ext>
              </a:extLst>
            </p:cNvPr>
            <p:cNvGrpSpPr/>
            <p:nvPr/>
          </p:nvGrpSpPr>
          <p:grpSpPr>
            <a:xfrm>
              <a:off x="182898" y="7304565"/>
              <a:ext cx="13592015" cy="7051547"/>
              <a:chOff x="248406" y="6720187"/>
              <a:chExt cx="13592015" cy="7051547"/>
            </a:xfrm>
          </p:grpSpPr>
          <p:sp>
            <p:nvSpPr>
              <p:cNvPr id="277" name="Rectangle 276">
                <a:extLst>
                  <a:ext uri="{FF2B5EF4-FFF2-40B4-BE49-F238E27FC236}">
                    <a16:creationId xmlns:a16="http://schemas.microsoft.com/office/drawing/2014/main" id="{55506CAA-FD63-47E4-9857-95D1718E2F70}"/>
                  </a:ext>
                </a:extLst>
              </p:cNvPr>
              <p:cNvSpPr/>
              <p:nvPr/>
            </p:nvSpPr>
            <p:spPr>
              <a:xfrm>
                <a:off x="248406" y="6720187"/>
                <a:ext cx="13592015" cy="7051547"/>
              </a:xfrm>
              <a:prstGeom prst="rect">
                <a:avLst/>
              </a:prstGeom>
              <a:noFill/>
              <a:ln w="50800">
                <a:solidFill>
                  <a:srgbClr val="F59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278" name="TextBox 277">
                <a:extLst>
                  <a:ext uri="{FF2B5EF4-FFF2-40B4-BE49-F238E27FC236}">
                    <a16:creationId xmlns:a16="http://schemas.microsoft.com/office/drawing/2014/main" id="{F855E547-0E4E-4CC6-AB44-5EFE3CD431CD}"/>
                  </a:ext>
                </a:extLst>
              </p:cNvPr>
              <p:cNvSpPr txBox="1"/>
              <p:nvPr/>
            </p:nvSpPr>
            <p:spPr>
              <a:xfrm>
                <a:off x="338920" y="6728624"/>
                <a:ext cx="13418311" cy="589152"/>
              </a:xfrm>
              <a:prstGeom prst="rect">
                <a:avLst/>
              </a:prstGeom>
              <a:noFill/>
              <a:ln>
                <a:noFill/>
              </a:ln>
            </p:spPr>
            <p:txBody>
              <a:bodyPr wrap="square" rtlCol="0">
                <a:spAutoFit/>
              </a:bodyPr>
              <a:lstStyle/>
              <a:p>
                <a:pPr algn="ctr"/>
                <a:r>
                  <a:rPr lang="en-CA" sz="2400" b="1" dirty="0"/>
                  <a:t>References</a:t>
                </a:r>
              </a:p>
            </p:txBody>
          </p:sp>
        </p:grpSp>
      </p:grpSp>
      <p:grpSp>
        <p:nvGrpSpPr>
          <p:cNvPr id="36" name="Group 35">
            <a:extLst>
              <a:ext uri="{FF2B5EF4-FFF2-40B4-BE49-F238E27FC236}">
                <a16:creationId xmlns:a16="http://schemas.microsoft.com/office/drawing/2014/main" id="{702CFC73-74C4-4AA9-B58E-1B82FB24E171}"/>
              </a:ext>
            </a:extLst>
          </p:cNvPr>
          <p:cNvGrpSpPr/>
          <p:nvPr/>
        </p:nvGrpSpPr>
        <p:grpSpPr>
          <a:xfrm>
            <a:off x="34647255" y="431823"/>
            <a:ext cx="4518507" cy="2420221"/>
            <a:chOff x="34715211" y="437110"/>
            <a:chExt cx="4518507" cy="2420221"/>
          </a:xfrm>
        </p:grpSpPr>
        <p:pic>
          <p:nvPicPr>
            <p:cNvPr id="281" name="Picture 280">
              <a:extLst>
                <a:ext uri="{FF2B5EF4-FFF2-40B4-BE49-F238E27FC236}">
                  <a16:creationId xmlns:a16="http://schemas.microsoft.com/office/drawing/2014/main" id="{E654BFAA-A9CA-49FE-97EB-972CCD51030F}"/>
                </a:ext>
              </a:extLst>
            </p:cNvPr>
            <p:cNvPicPr/>
            <p:nvPr/>
          </p:nvPicPr>
          <p:blipFill>
            <a:blip r:embed="rId9"/>
            <a:stretch/>
          </p:blipFill>
          <p:spPr>
            <a:xfrm>
              <a:off x="34715211" y="1541648"/>
              <a:ext cx="1501186" cy="1311041"/>
            </a:xfrm>
            <a:prstGeom prst="rect">
              <a:avLst/>
            </a:prstGeom>
            <a:ln>
              <a:noFill/>
            </a:ln>
          </p:spPr>
        </p:pic>
        <p:pic>
          <p:nvPicPr>
            <p:cNvPr id="282" name="Picture 281">
              <a:extLst>
                <a:ext uri="{FF2B5EF4-FFF2-40B4-BE49-F238E27FC236}">
                  <a16:creationId xmlns:a16="http://schemas.microsoft.com/office/drawing/2014/main" id="{FFFB109D-3C28-418C-8729-74ECFBDFD1CB}"/>
                </a:ext>
              </a:extLst>
            </p:cNvPr>
            <p:cNvPicPr/>
            <p:nvPr/>
          </p:nvPicPr>
          <p:blipFill>
            <a:blip r:embed="rId10"/>
            <a:srcRect t="27283" b="23492"/>
            <a:stretch/>
          </p:blipFill>
          <p:spPr>
            <a:xfrm>
              <a:off x="36183741" y="1585046"/>
              <a:ext cx="3049977" cy="1272285"/>
            </a:xfrm>
            <a:prstGeom prst="rect">
              <a:avLst/>
            </a:prstGeom>
            <a:ln>
              <a:noFill/>
            </a:ln>
          </p:spPr>
        </p:pic>
        <p:pic>
          <p:nvPicPr>
            <p:cNvPr id="283" name="Picture 282">
              <a:extLst>
                <a:ext uri="{FF2B5EF4-FFF2-40B4-BE49-F238E27FC236}">
                  <a16:creationId xmlns:a16="http://schemas.microsoft.com/office/drawing/2014/main" id="{7E472CC7-6796-4734-AC41-0AB209DC8D0E}"/>
                </a:ext>
              </a:extLst>
            </p:cNvPr>
            <p:cNvPicPr/>
            <p:nvPr/>
          </p:nvPicPr>
          <p:blipFill>
            <a:blip r:embed="rId11"/>
            <a:stretch/>
          </p:blipFill>
          <p:spPr>
            <a:xfrm>
              <a:off x="34985294" y="437110"/>
              <a:ext cx="3611161" cy="958607"/>
            </a:xfrm>
            <a:prstGeom prst="rect">
              <a:avLst/>
            </a:prstGeom>
            <a:ln>
              <a:noFill/>
            </a:ln>
          </p:spPr>
        </p:pic>
      </p:grpSp>
      <p:sp>
        <p:nvSpPr>
          <p:cNvPr id="29" name="AutoShape 4" descr="University of Toronto Mississauga">
            <a:extLst>
              <a:ext uri="{FF2B5EF4-FFF2-40B4-BE49-F238E27FC236}">
                <a16:creationId xmlns:a16="http://schemas.microsoft.com/office/drawing/2014/main" id="{D18BBEB4-FE5D-4C79-8573-B3B382F7C60F}"/>
              </a:ext>
            </a:extLst>
          </p:cNvPr>
          <p:cNvSpPr>
            <a:spLocks noChangeAspect="1" noChangeArrowheads="1"/>
          </p:cNvSpPr>
          <p:nvPr/>
        </p:nvSpPr>
        <p:spPr bwMode="auto">
          <a:xfrm>
            <a:off x="6826235" y="24594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CA"/>
          </a:p>
        </p:txBody>
      </p:sp>
      <p:grpSp>
        <p:nvGrpSpPr>
          <p:cNvPr id="37" name="Group 36">
            <a:extLst>
              <a:ext uri="{FF2B5EF4-FFF2-40B4-BE49-F238E27FC236}">
                <a16:creationId xmlns:a16="http://schemas.microsoft.com/office/drawing/2014/main" id="{713742CE-BC9C-4B48-9878-3C318B43AF9C}"/>
              </a:ext>
            </a:extLst>
          </p:cNvPr>
          <p:cNvGrpSpPr/>
          <p:nvPr/>
        </p:nvGrpSpPr>
        <p:grpSpPr>
          <a:xfrm>
            <a:off x="1334858" y="415135"/>
            <a:ext cx="3387906" cy="2172864"/>
            <a:chOff x="1334858" y="412964"/>
            <a:chExt cx="3387906" cy="2172864"/>
          </a:xfrm>
        </p:grpSpPr>
        <p:grpSp>
          <p:nvGrpSpPr>
            <p:cNvPr id="143" name="Group 13">
              <a:extLst>
                <a:ext uri="{FF2B5EF4-FFF2-40B4-BE49-F238E27FC236}">
                  <a16:creationId xmlns:a16="http://schemas.microsoft.com/office/drawing/2014/main" id="{7B27EC0D-A76B-4D5D-A61B-14F4E9017872}"/>
                </a:ext>
              </a:extLst>
            </p:cNvPr>
            <p:cNvGrpSpPr>
              <a:grpSpLocks/>
            </p:cNvGrpSpPr>
            <p:nvPr/>
          </p:nvGrpSpPr>
          <p:grpSpPr bwMode="auto">
            <a:xfrm>
              <a:off x="1360855" y="412964"/>
              <a:ext cx="3361909" cy="776467"/>
              <a:chOff x="33373667" y="2366682"/>
              <a:chExt cx="5246286" cy="1268054"/>
            </a:xfrm>
          </p:grpSpPr>
          <p:sp>
            <p:nvSpPr>
              <p:cNvPr id="149" name="Rectangle 12">
                <a:extLst>
                  <a:ext uri="{FF2B5EF4-FFF2-40B4-BE49-F238E27FC236}">
                    <a16:creationId xmlns:a16="http://schemas.microsoft.com/office/drawing/2014/main" id="{9B9D7934-DF1E-4B9A-A008-6A8FFA7DCA51}"/>
                  </a:ext>
                </a:extLst>
              </p:cNvPr>
              <p:cNvSpPr>
                <a:spLocks noChangeArrowheads="1"/>
              </p:cNvSpPr>
              <p:nvPr/>
            </p:nvSpPr>
            <p:spPr bwMode="auto">
              <a:xfrm>
                <a:off x="33373667" y="2366682"/>
                <a:ext cx="5246286" cy="1268054"/>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74430" tIns="138248" rIns="274430" bIns="138248"/>
              <a:lstStyle>
                <a:lvl1pPr marL="968375" indent="-968375" defTabSz="5934075">
                  <a:defRPr sz="8300">
                    <a:solidFill>
                      <a:schemeClr val="tx1"/>
                    </a:solidFill>
                    <a:latin typeface="Times New Roman" panose="02020603050405020304" pitchFamily="18" charset="0"/>
                    <a:ea typeface="MS PGothic" panose="020B0600070205080204" pitchFamily="34" charset="-128"/>
                  </a:defRPr>
                </a:lvl1pPr>
                <a:lvl2pPr marL="742950" indent="-285750" defTabSz="5934075">
                  <a:defRPr sz="8300">
                    <a:solidFill>
                      <a:schemeClr val="tx1"/>
                    </a:solidFill>
                    <a:latin typeface="Times New Roman" panose="02020603050405020304" pitchFamily="18" charset="0"/>
                    <a:ea typeface="MS PGothic" panose="020B0600070205080204" pitchFamily="34" charset="-128"/>
                  </a:defRPr>
                </a:lvl2pPr>
                <a:lvl3pPr marL="1143000" indent="-228600" defTabSz="5934075">
                  <a:defRPr sz="8300">
                    <a:solidFill>
                      <a:schemeClr val="tx1"/>
                    </a:solidFill>
                    <a:latin typeface="Times New Roman" panose="02020603050405020304" pitchFamily="18" charset="0"/>
                    <a:ea typeface="MS PGothic" panose="020B0600070205080204" pitchFamily="34" charset="-128"/>
                  </a:defRPr>
                </a:lvl3pPr>
                <a:lvl4pPr marL="1600200" indent="-228600" defTabSz="5934075">
                  <a:defRPr sz="8300">
                    <a:solidFill>
                      <a:schemeClr val="tx1"/>
                    </a:solidFill>
                    <a:latin typeface="Times New Roman" panose="02020603050405020304" pitchFamily="18" charset="0"/>
                    <a:ea typeface="MS PGothic" panose="020B0600070205080204" pitchFamily="34" charset="-128"/>
                  </a:defRPr>
                </a:lvl4pPr>
                <a:lvl5pPr marL="2057400" indent="-228600" defTabSz="5934075">
                  <a:defRPr sz="8300">
                    <a:solidFill>
                      <a:schemeClr val="tx1"/>
                    </a:solidFill>
                    <a:latin typeface="Times New Roman" panose="02020603050405020304" pitchFamily="18" charset="0"/>
                    <a:ea typeface="MS PGothic" panose="020B0600070205080204" pitchFamily="34" charset="-128"/>
                  </a:defRPr>
                </a:lvl5pPr>
                <a:lvl6pPr marL="2514600" indent="-228600" defTabSz="5934075" eaLnBrk="0" fontAlgn="base" hangingPunct="0">
                  <a:spcBef>
                    <a:spcPct val="0"/>
                  </a:spcBef>
                  <a:spcAft>
                    <a:spcPct val="0"/>
                  </a:spcAft>
                  <a:defRPr sz="8300">
                    <a:solidFill>
                      <a:schemeClr val="tx1"/>
                    </a:solidFill>
                    <a:latin typeface="Times New Roman" panose="02020603050405020304" pitchFamily="18" charset="0"/>
                    <a:ea typeface="MS PGothic" panose="020B0600070205080204" pitchFamily="34" charset="-128"/>
                  </a:defRPr>
                </a:lvl6pPr>
                <a:lvl7pPr marL="2971800" indent="-228600" defTabSz="5934075" eaLnBrk="0" fontAlgn="base" hangingPunct="0">
                  <a:spcBef>
                    <a:spcPct val="0"/>
                  </a:spcBef>
                  <a:spcAft>
                    <a:spcPct val="0"/>
                  </a:spcAft>
                  <a:defRPr sz="8300">
                    <a:solidFill>
                      <a:schemeClr val="tx1"/>
                    </a:solidFill>
                    <a:latin typeface="Times New Roman" panose="02020603050405020304" pitchFamily="18" charset="0"/>
                    <a:ea typeface="MS PGothic" panose="020B0600070205080204" pitchFamily="34" charset="-128"/>
                  </a:defRPr>
                </a:lvl7pPr>
                <a:lvl8pPr marL="3429000" indent="-228600" defTabSz="5934075" eaLnBrk="0" fontAlgn="base" hangingPunct="0">
                  <a:spcBef>
                    <a:spcPct val="0"/>
                  </a:spcBef>
                  <a:spcAft>
                    <a:spcPct val="0"/>
                  </a:spcAft>
                  <a:defRPr sz="8300">
                    <a:solidFill>
                      <a:schemeClr val="tx1"/>
                    </a:solidFill>
                    <a:latin typeface="Times New Roman" panose="02020603050405020304" pitchFamily="18" charset="0"/>
                    <a:ea typeface="MS PGothic" panose="020B0600070205080204" pitchFamily="34" charset="-128"/>
                  </a:defRPr>
                </a:lvl8pPr>
                <a:lvl9pPr marL="3886200" indent="-228600" defTabSz="5934075" eaLnBrk="0" fontAlgn="base" hangingPunct="0">
                  <a:spcBef>
                    <a:spcPct val="0"/>
                  </a:spcBef>
                  <a:spcAft>
                    <a:spcPct val="0"/>
                  </a:spcAft>
                  <a:defRPr sz="8300">
                    <a:solidFill>
                      <a:schemeClr val="tx1"/>
                    </a:solidFill>
                    <a:latin typeface="Times New Roman" panose="02020603050405020304" pitchFamily="18" charset="0"/>
                    <a:ea typeface="MS PGothic" panose="020B0600070205080204" pitchFamily="34" charset="-128"/>
                  </a:defRPr>
                </a:lvl9pPr>
              </a:lstStyle>
              <a:p>
                <a:pPr>
                  <a:spcBef>
                    <a:spcPct val="20000"/>
                  </a:spcBef>
                  <a:buFontTx/>
                  <a:buChar char="•"/>
                </a:pPr>
                <a:endParaRPr lang="en-CA" altLang="en-US" sz="8800"/>
              </a:p>
            </p:txBody>
          </p:sp>
          <p:pic>
            <p:nvPicPr>
              <p:cNvPr id="154" name="Picture 85" descr="Image result for mcgill vector logo">
                <a:extLst>
                  <a:ext uri="{FF2B5EF4-FFF2-40B4-BE49-F238E27FC236}">
                    <a16:creationId xmlns:a16="http://schemas.microsoft.com/office/drawing/2014/main" id="{7C2B606C-9029-4174-A846-F94E2C0698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91979" y="2413566"/>
                <a:ext cx="4772526" cy="1126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1" name="Picture 30">
              <a:extLst>
                <a:ext uri="{FF2B5EF4-FFF2-40B4-BE49-F238E27FC236}">
                  <a16:creationId xmlns:a16="http://schemas.microsoft.com/office/drawing/2014/main" id="{807E31DF-7AA5-457D-A6B4-88E1634EFCC1}"/>
                </a:ext>
              </a:extLst>
            </p:cNvPr>
            <p:cNvPicPr>
              <a:picLocks noChangeAspect="1"/>
            </p:cNvPicPr>
            <p:nvPr/>
          </p:nvPicPr>
          <p:blipFill rotWithShape="1">
            <a:blip r:embed="rId13"/>
            <a:srcRect r="29003"/>
            <a:stretch/>
          </p:blipFill>
          <p:spPr>
            <a:xfrm>
              <a:off x="1334858" y="1270467"/>
              <a:ext cx="3361909" cy="1315361"/>
            </a:xfrm>
            <a:prstGeom prst="rect">
              <a:avLst/>
            </a:prstGeom>
          </p:spPr>
        </p:pic>
      </p:grpSp>
      <p:sp>
        <p:nvSpPr>
          <p:cNvPr id="32" name="Rectangle 31">
            <a:extLst>
              <a:ext uri="{FF2B5EF4-FFF2-40B4-BE49-F238E27FC236}">
                <a16:creationId xmlns:a16="http://schemas.microsoft.com/office/drawing/2014/main" id="{BDADA770-7278-4529-BF9C-5C1AAB7E5343}"/>
              </a:ext>
            </a:extLst>
          </p:cNvPr>
          <p:cNvSpPr/>
          <p:nvPr/>
        </p:nvSpPr>
        <p:spPr>
          <a:xfrm>
            <a:off x="9854740" y="21857675"/>
            <a:ext cx="8061809" cy="4524315"/>
          </a:xfrm>
          <a:prstGeom prst="rect">
            <a:avLst/>
          </a:prstGeom>
        </p:spPr>
        <p:txBody>
          <a:bodyPr wrap="square">
            <a:spAutoFit/>
          </a:bodyPr>
          <a:lstStyle/>
          <a:p>
            <a:pPr>
              <a:buClr>
                <a:srgbClr val="F5910B"/>
              </a:buClr>
            </a:pPr>
            <a:r>
              <a:rPr lang="en-CA" sz="3200" b="1" dirty="0">
                <a:solidFill>
                  <a:srgbClr val="000000"/>
                </a:solidFill>
                <a:cs typeface="Arial" panose="020B0604020202020204" pitchFamily="34" charset="0"/>
              </a:rPr>
              <a:t>Component 2, Motor Response Network </a:t>
            </a:r>
            <a:r>
              <a:rPr lang="en-CA" sz="3200" dirty="0">
                <a:solidFill>
                  <a:srgbClr val="000000"/>
                </a:solidFill>
                <a:cs typeface="Arial" panose="020B0604020202020204" pitchFamily="34" charset="0"/>
              </a:rPr>
              <a:t>(RESP): </a:t>
            </a:r>
          </a:p>
          <a:p>
            <a:pPr marL="571540" indent="-571540">
              <a:buClr>
                <a:srgbClr val="F5910B"/>
              </a:buClr>
              <a:buFont typeface="Wingdings" panose="05000000000000000000" pitchFamily="2" charset="2"/>
              <a:buChar char="Ø"/>
            </a:pPr>
            <a:r>
              <a:rPr lang="en-CA" sz="3200" dirty="0">
                <a:solidFill>
                  <a:srgbClr val="000000"/>
                </a:solidFill>
                <a:cs typeface="Arial" panose="020B0604020202020204" pitchFamily="34" charset="0"/>
              </a:rPr>
              <a:t>Activation in this network involved left-dominant pre- and post-central gyri, </a:t>
            </a:r>
            <a:r>
              <a:rPr lang="en-CA" sz="3200" dirty="0" err="1">
                <a:solidFill>
                  <a:srgbClr val="000000"/>
                </a:solidFill>
                <a:cs typeface="Arial" panose="020B0604020202020204" pitchFamily="34" charset="0"/>
              </a:rPr>
              <a:t>juxtapositional</a:t>
            </a:r>
            <a:r>
              <a:rPr lang="en-CA" sz="3200" dirty="0">
                <a:solidFill>
                  <a:srgbClr val="000000"/>
                </a:solidFill>
                <a:cs typeface="Arial" panose="020B0604020202020204" pitchFamily="34" charset="0"/>
              </a:rPr>
              <a:t> lobule cortex, insular cortex, and right-dominant Cerebellum VIII, which are all typical motor response network regions for a right handed response (see Figure 4).</a:t>
            </a:r>
          </a:p>
        </p:txBody>
      </p:sp>
      <p:sp>
        <p:nvSpPr>
          <p:cNvPr id="33" name="Rectangle 32">
            <a:extLst>
              <a:ext uri="{FF2B5EF4-FFF2-40B4-BE49-F238E27FC236}">
                <a16:creationId xmlns:a16="http://schemas.microsoft.com/office/drawing/2014/main" id="{AFFBF6D0-77F8-4646-A23C-773340FB92D4}"/>
              </a:ext>
            </a:extLst>
          </p:cNvPr>
          <p:cNvSpPr/>
          <p:nvPr/>
        </p:nvSpPr>
        <p:spPr>
          <a:xfrm>
            <a:off x="9056772" y="18029395"/>
            <a:ext cx="8859778" cy="3662541"/>
          </a:xfrm>
          <a:prstGeom prst="rect">
            <a:avLst/>
          </a:prstGeom>
          <a:ln>
            <a:noFill/>
          </a:ln>
        </p:spPr>
        <p:txBody>
          <a:bodyPr wrap="square">
            <a:spAutoFit/>
          </a:bodyPr>
          <a:lstStyle/>
          <a:p>
            <a:pPr>
              <a:buClr>
                <a:srgbClr val="F5910B"/>
              </a:buClr>
            </a:pPr>
            <a:r>
              <a:rPr lang="en-CA" sz="3600" b="1" dirty="0"/>
              <a:t>Component 1, Default Mode Network </a:t>
            </a:r>
            <a:r>
              <a:rPr lang="en-CA" sz="3600" dirty="0"/>
              <a:t>(DMN; Buckner, Andrews-Hanna, &amp; Schacter, 2008)</a:t>
            </a:r>
            <a:r>
              <a:rPr lang="en-CA" sz="3600" b="1" dirty="0"/>
              <a:t>: </a:t>
            </a:r>
          </a:p>
          <a:p>
            <a:pPr marL="571540" indent="-571540">
              <a:buClr>
                <a:srgbClr val="F5910B"/>
              </a:buClr>
              <a:buFont typeface="Wingdings" panose="05000000000000000000" pitchFamily="2" charset="2"/>
              <a:buChar char="Ø"/>
            </a:pPr>
            <a:r>
              <a:rPr lang="en-CA" sz="3200" dirty="0"/>
              <a:t>Brain regions deactivating in this component accorded with the regions in the DMN including the frontal pole, precuneus cortex, angular gyrus, temporooccipital part of middle temporal gyrus and superior frontal gyrus (see Figure 3).</a:t>
            </a:r>
            <a:endParaRPr lang="en-CA" sz="3200" dirty="0">
              <a:solidFill>
                <a:srgbClr val="000000"/>
              </a:solidFill>
              <a:cs typeface="Arial" panose="020B0604020202020204" pitchFamily="34" charset="0"/>
            </a:endParaRPr>
          </a:p>
        </p:txBody>
      </p:sp>
      <p:sp>
        <p:nvSpPr>
          <p:cNvPr id="34" name="Rectangle 33">
            <a:extLst>
              <a:ext uri="{FF2B5EF4-FFF2-40B4-BE49-F238E27FC236}">
                <a16:creationId xmlns:a16="http://schemas.microsoft.com/office/drawing/2014/main" id="{2B0821F5-68E7-4990-B0A6-A91F2CEA4902}"/>
              </a:ext>
            </a:extLst>
          </p:cNvPr>
          <p:cNvSpPr/>
          <p:nvPr/>
        </p:nvSpPr>
        <p:spPr>
          <a:xfrm>
            <a:off x="9854740" y="26547729"/>
            <a:ext cx="8061809" cy="4031873"/>
          </a:xfrm>
          <a:prstGeom prst="rect">
            <a:avLst/>
          </a:prstGeom>
        </p:spPr>
        <p:txBody>
          <a:bodyPr wrap="square">
            <a:spAutoFit/>
          </a:bodyPr>
          <a:lstStyle/>
          <a:p>
            <a:pPr>
              <a:buClr>
                <a:srgbClr val="F5910B"/>
              </a:buClr>
            </a:pPr>
            <a:r>
              <a:rPr lang="en-CA" sz="3200" b="1" dirty="0">
                <a:solidFill>
                  <a:srgbClr val="000000"/>
                </a:solidFill>
                <a:cs typeface="Arial" panose="020B0604020202020204" pitchFamily="34" charset="0"/>
              </a:rPr>
              <a:t>Component 3, Linguistic Processing Network </a:t>
            </a:r>
            <a:r>
              <a:rPr lang="en-CA" sz="3200" dirty="0">
                <a:solidFill>
                  <a:srgbClr val="000000"/>
                </a:solidFill>
                <a:cs typeface="Arial" panose="020B0604020202020204" pitchFamily="34" charset="0"/>
              </a:rPr>
              <a:t>(LPN)</a:t>
            </a:r>
            <a:r>
              <a:rPr lang="en-CA" sz="3200" b="1" dirty="0">
                <a:solidFill>
                  <a:srgbClr val="000000"/>
                </a:solidFill>
                <a:cs typeface="Arial" panose="020B0604020202020204" pitchFamily="34" charset="0"/>
              </a:rPr>
              <a:t>:  </a:t>
            </a:r>
          </a:p>
          <a:p>
            <a:pPr marL="571540" indent="-571540">
              <a:buClr>
                <a:srgbClr val="F5910B"/>
              </a:buClr>
              <a:buFont typeface="Wingdings" panose="05000000000000000000" pitchFamily="2" charset="2"/>
              <a:buChar char="Ø"/>
            </a:pPr>
            <a:r>
              <a:rPr lang="en-CA" sz="3200" dirty="0">
                <a:solidFill>
                  <a:srgbClr val="000000"/>
                </a:solidFill>
                <a:cs typeface="Arial" panose="020B0604020202020204" pitchFamily="34" charset="0"/>
              </a:rPr>
              <a:t>Brain regions included activations in left-dominant regions, including left prefrontal regions (BA 44, 47, 6; </a:t>
            </a:r>
            <a:r>
              <a:rPr lang="en-CA" sz="3200" dirty="0" err="1">
                <a:solidFill>
                  <a:srgbClr val="000000"/>
                </a:solidFill>
                <a:cs typeface="Arial" panose="020B0604020202020204" pitchFamily="34" charset="0"/>
              </a:rPr>
              <a:t>Broca’s</a:t>
            </a:r>
            <a:r>
              <a:rPr lang="en-CA" sz="3200" dirty="0">
                <a:solidFill>
                  <a:srgbClr val="000000"/>
                </a:solidFill>
                <a:cs typeface="Arial" panose="020B0604020202020204" pitchFamily="34" charset="0"/>
              </a:rPr>
              <a:t> area), left middle temporal gyrus (BA 22; Wernicke’s area), and left angular gyrus (BA 40) (see Figure 5).</a:t>
            </a:r>
          </a:p>
        </p:txBody>
      </p:sp>
      <p:sp>
        <p:nvSpPr>
          <p:cNvPr id="35" name="Rectangle 34">
            <a:extLst>
              <a:ext uri="{FF2B5EF4-FFF2-40B4-BE49-F238E27FC236}">
                <a16:creationId xmlns:a16="http://schemas.microsoft.com/office/drawing/2014/main" id="{792EC6F3-D819-45A3-BDAD-0B74B030554E}"/>
              </a:ext>
            </a:extLst>
          </p:cNvPr>
          <p:cNvSpPr/>
          <p:nvPr/>
        </p:nvSpPr>
        <p:spPr>
          <a:xfrm>
            <a:off x="9854740" y="30434422"/>
            <a:ext cx="17614152" cy="1569660"/>
          </a:xfrm>
          <a:prstGeom prst="rect">
            <a:avLst/>
          </a:prstGeom>
        </p:spPr>
        <p:txBody>
          <a:bodyPr wrap="square">
            <a:spAutoFit/>
          </a:bodyPr>
          <a:lstStyle/>
          <a:p>
            <a:pPr marL="571540" indent="-571540">
              <a:buClr>
                <a:srgbClr val="F5910B"/>
              </a:buClr>
              <a:buFont typeface="Wingdings" panose="05000000000000000000" pitchFamily="2" charset="2"/>
              <a:buChar char="Ø"/>
            </a:pPr>
            <a:r>
              <a:rPr lang="en-CA" sz="3200" dirty="0">
                <a:solidFill>
                  <a:srgbClr val="000000"/>
                </a:solidFill>
                <a:cs typeface="Arial" panose="020B0604020202020204" pitchFamily="34" charset="0"/>
              </a:rPr>
              <a:t>When Gender was added to the ANOVA as a between-subjects factor, a significant Lexicality × Gender interaction emerged, </a:t>
            </a:r>
            <a:r>
              <a:rPr lang="en-CA" sz="3200" i="1" dirty="0">
                <a:solidFill>
                  <a:srgbClr val="000000"/>
                </a:solidFill>
                <a:cs typeface="Arial" panose="020B0604020202020204" pitchFamily="34" charset="0"/>
              </a:rPr>
              <a:t>F</a:t>
            </a:r>
            <a:r>
              <a:rPr lang="en-CA" sz="3200" dirty="0">
                <a:solidFill>
                  <a:srgbClr val="000000"/>
                </a:solidFill>
                <a:cs typeface="Arial" panose="020B0604020202020204" pitchFamily="34" charset="0"/>
              </a:rPr>
              <a:t>(1,23)=6.87, </a:t>
            </a:r>
            <a:r>
              <a:rPr lang="en-CA" sz="3200" i="1" dirty="0">
                <a:solidFill>
                  <a:srgbClr val="000000"/>
                </a:solidFill>
                <a:cs typeface="Arial" panose="020B0604020202020204" pitchFamily="34" charset="0"/>
              </a:rPr>
              <a:t>p</a:t>
            </a:r>
            <a:r>
              <a:rPr lang="en-CA" sz="3200" dirty="0">
                <a:solidFill>
                  <a:srgbClr val="000000"/>
                </a:solidFill>
                <a:cs typeface="Arial" panose="020B0604020202020204" pitchFamily="34" charset="0"/>
              </a:rPr>
              <a:t> = .015. This was caused by females showing less activation in LPN for nonword condition, </a:t>
            </a:r>
            <a:r>
              <a:rPr lang="en-CA" sz="3200" i="1" dirty="0">
                <a:solidFill>
                  <a:srgbClr val="000000"/>
                </a:solidFill>
                <a:cs typeface="Arial" panose="020B0604020202020204" pitchFamily="34" charset="0"/>
              </a:rPr>
              <a:t>p</a:t>
            </a:r>
            <a:r>
              <a:rPr lang="en-CA" sz="3200" dirty="0">
                <a:solidFill>
                  <a:srgbClr val="000000"/>
                </a:solidFill>
                <a:cs typeface="Arial" panose="020B0604020202020204" pitchFamily="34" charset="0"/>
              </a:rPr>
              <a:t> = .010 (see Figure 6).</a:t>
            </a:r>
          </a:p>
        </p:txBody>
      </p:sp>
    </p:spTree>
    <p:extLst>
      <p:ext uri="{BB962C8B-B14F-4D97-AF65-F5344CB8AC3E}">
        <p14:creationId xmlns:p14="http://schemas.microsoft.com/office/powerpoint/2010/main" val="4112961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10454</TotalTime>
  <Words>1625</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intensity ratings of emotions in music and faces by adolescents with Autism Spectrum Disorder</dc:title>
  <dc:creator>Hadas Dahary</dc:creator>
  <cp:lastModifiedBy>Samantha Wong</cp:lastModifiedBy>
  <cp:revision>275</cp:revision>
  <dcterms:created xsi:type="dcterms:W3CDTF">2018-04-26T20:27:55Z</dcterms:created>
  <dcterms:modified xsi:type="dcterms:W3CDTF">2020-05-01T22:51:43Z</dcterms:modified>
</cp:coreProperties>
</file>