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51206400" cy="38404800"/>
  <p:notesSz cx="7315200" cy="9601200"/>
  <p:defaultTextStyle>
    <a:defPPr>
      <a:defRPr lang="en-US"/>
    </a:defPPr>
    <a:lvl1pPr marL="0" algn="l" defTabSz="5434096" rtl="0" eaLnBrk="1" latinLnBrk="0" hangingPunct="1">
      <a:defRPr sz="10697" kern="1200">
        <a:solidFill>
          <a:schemeClr val="tx1"/>
        </a:solidFill>
        <a:latin typeface="+mn-lt"/>
        <a:ea typeface="+mn-ea"/>
        <a:cs typeface="+mn-cs"/>
      </a:defRPr>
    </a:lvl1pPr>
    <a:lvl2pPr marL="2717048" algn="l" defTabSz="5434096" rtl="0" eaLnBrk="1" latinLnBrk="0" hangingPunct="1">
      <a:defRPr sz="10697" kern="1200">
        <a:solidFill>
          <a:schemeClr val="tx1"/>
        </a:solidFill>
        <a:latin typeface="+mn-lt"/>
        <a:ea typeface="+mn-ea"/>
        <a:cs typeface="+mn-cs"/>
      </a:defRPr>
    </a:lvl2pPr>
    <a:lvl3pPr marL="5434096" algn="l" defTabSz="5434096" rtl="0" eaLnBrk="1" latinLnBrk="0" hangingPunct="1">
      <a:defRPr sz="10697" kern="1200">
        <a:solidFill>
          <a:schemeClr val="tx1"/>
        </a:solidFill>
        <a:latin typeface="+mn-lt"/>
        <a:ea typeface="+mn-ea"/>
        <a:cs typeface="+mn-cs"/>
      </a:defRPr>
    </a:lvl3pPr>
    <a:lvl4pPr marL="8151144" algn="l" defTabSz="5434096" rtl="0" eaLnBrk="1" latinLnBrk="0" hangingPunct="1">
      <a:defRPr sz="10697" kern="1200">
        <a:solidFill>
          <a:schemeClr val="tx1"/>
        </a:solidFill>
        <a:latin typeface="+mn-lt"/>
        <a:ea typeface="+mn-ea"/>
        <a:cs typeface="+mn-cs"/>
      </a:defRPr>
    </a:lvl4pPr>
    <a:lvl5pPr marL="10868193" algn="l" defTabSz="5434096" rtl="0" eaLnBrk="1" latinLnBrk="0" hangingPunct="1">
      <a:defRPr sz="10697" kern="1200">
        <a:solidFill>
          <a:schemeClr val="tx1"/>
        </a:solidFill>
        <a:latin typeface="+mn-lt"/>
        <a:ea typeface="+mn-ea"/>
        <a:cs typeface="+mn-cs"/>
      </a:defRPr>
    </a:lvl5pPr>
    <a:lvl6pPr marL="13585241" algn="l" defTabSz="5434096" rtl="0" eaLnBrk="1" latinLnBrk="0" hangingPunct="1">
      <a:defRPr sz="10697" kern="1200">
        <a:solidFill>
          <a:schemeClr val="tx1"/>
        </a:solidFill>
        <a:latin typeface="+mn-lt"/>
        <a:ea typeface="+mn-ea"/>
        <a:cs typeface="+mn-cs"/>
      </a:defRPr>
    </a:lvl6pPr>
    <a:lvl7pPr marL="16302289" algn="l" defTabSz="5434096" rtl="0" eaLnBrk="1" latinLnBrk="0" hangingPunct="1">
      <a:defRPr sz="10697" kern="1200">
        <a:solidFill>
          <a:schemeClr val="tx1"/>
        </a:solidFill>
        <a:latin typeface="+mn-lt"/>
        <a:ea typeface="+mn-ea"/>
        <a:cs typeface="+mn-cs"/>
      </a:defRPr>
    </a:lvl7pPr>
    <a:lvl8pPr marL="19019337" algn="l" defTabSz="5434096" rtl="0" eaLnBrk="1" latinLnBrk="0" hangingPunct="1">
      <a:defRPr sz="10697" kern="1200">
        <a:solidFill>
          <a:schemeClr val="tx1"/>
        </a:solidFill>
        <a:latin typeface="+mn-lt"/>
        <a:ea typeface="+mn-ea"/>
        <a:cs typeface="+mn-cs"/>
      </a:defRPr>
    </a:lvl8pPr>
    <a:lvl9pPr marL="21736385" algn="l" defTabSz="5434096" rtl="0" eaLnBrk="1" latinLnBrk="0" hangingPunct="1">
      <a:defRPr sz="1069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B"/>
    <a:srgbClr val="E6E6E6"/>
    <a:srgbClr val="003300"/>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p:cViewPr>
        <p:scale>
          <a:sx n="30" d="100"/>
          <a:sy n="30" d="100"/>
        </p:scale>
        <p:origin x="-3096" y="-3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en-US"/>
              <a:t>Click to edit Master title style</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D0C8-0DB3-4E41-824E-78755DA461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141018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9D0C8-0DB3-4E41-824E-78755DA461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269941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9D0C8-0DB3-4E41-824E-78755DA461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280364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9D0C8-0DB3-4E41-824E-78755DA461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9890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en-US"/>
              <a:t>Click to edit Master title style</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D0C8-0DB3-4E41-824E-78755DA46176}"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31686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E9D0C8-0DB3-4E41-824E-78755DA4617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292660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E9D0C8-0DB3-4E41-824E-78755DA46176}"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326225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E9D0C8-0DB3-4E41-824E-78755DA46176}"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67603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D0C8-0DB3-4E41-824E-78755DA46176}"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412822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a:t>Click to edit Master title style</a:t>
            </a:r>
            <a:endParaRPr lang="en-US" dirty="0"/>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Edit Master text styles</a:t>
            </a:r>
          </a:p>
        </p:txBody>
      </p:sp>
      <p:sp>
        <p:nvSpPr>
          <p:cNvPr id="5" name="Date Placeholder 4"/>
          <p:cNvSpPr>
            <a:spLocks noGrp="1"/>
          </p:cNvSpPr>
          <p:nvPr>
            <p:ph type="dt" sz="half" idx="10"/>
          </p:nvPr>
        </p:nvSpPr>
        <p:spPr/>
        <p:txBody>
          <a:bodyPr/>
          <a:lstStyle/>
          <a:p>
            <a:fld id="{3BE9D0C8-0DB3-4E41-824E-78755DA4617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71079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a:t>Click icon to add picture</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Edit Master text styles</a:t>
            </a:r>
          </a:p>
        </p:txBody>
      </p:sp>
      <p:sp>
        <p:nvSpPr>
          <p:cNvPr id="5" name="Date Placeholder 4"/>
          <p:cNvSpPr>
            <a:spLocks noGrp="1"/>
          </p:cNvSpPr>
          <p:nvPr>
            <p:ph type="dt" sz="half" idx="10"/>
          </p:nvPr>
        </p:nvSpPr>
        <p:spPr/>
        <p:txBody>
          <a:bodyPr/>
          <a:lstStyle/>
          <a:p>
            <a:fld id="{3BE9D0C8-0DB3-4E41-824E-78755DA46176}"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CB937-78B4-4A5C-950B-5EB8836118EE}" type="slidenum">
              <a:rPr lang="en-US" smtClean="0"/>
              <a:t>‹#›</a:t>
            </a:fld>
            <a:endParaRPr lang="en-US"/>
          </a:p>
        </p:txBody>
      </p:sp>
    </p:spTree>
    <p:extLst>
      <p:ext uri="{BB962C8B-B14F-4D97-AF65-F5344CB8AC3E}">
        <p14:creationId xmlns:p14="http://schemas.microsoft.com/office/powerpoint/2010/main" val="14805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3BE9D0C8-0DB3-4E41-824E-78755DA46176}" type="datetimeFigureOut">
              <a:rPr lang="en-US" smtClean="0"/>
              <a:t>4/30/2020</a:t>
            </a:fld>
            <a:endParaRPr lang="en-US"/>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C9BCB937-78B4-4A5C-950B-5EB8836118EE}" type="slidenum">
              <a:rPr lang="en-US" smtClean="0"/>
              <a:t>‹#›</a:t>
            </a:fld>
            <a:endParaRPr lang="en-US"/>
          </a:p>
        </p:txBody>
      </p:sp>
    </p:spTree>
    <p:extLst>
      <p:ext uri="{BB962C8B-B14F-4D97-AF65-F5344CB8AC3E}">
        <p14:creationId xmlns:p14="http://schemas.microsoft.com/office/powerpoint/2010/main" val="42345699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tiff"/><Relationship Id="rId18" Type="http://schemas.openxmlformats.org/officeDocument/2006/relationships/image" Target="../media/image17.png"/><Relationship Id="rId26" Type="http://schemas.openxmlformats.org/officeDocument/2006/relationships/image" Target="../media/image23.tiff"/><Relationship Id="rId39" Type="http://schemas.openxmlformats.org/officeDocument/2006/relationships/image" Target="../media/image36.tiff"/><Relationship Id="rId21" Type="http://schemas.openxmlformats.org/officeDocument/2006/relationships/hyperlink" Target="https://imgur.com/a/cW72R1o" TargetMode="External"/><Relationship Id="rId34" Type="http://schemas.openxmlformats.org/officeDocument/2006/relationships/image" Target="../media/image31.tiff"/><Relationship Id="rId7" Type="http://schemas.openxmlformats.org/officeDocument/2006/relationships/image" Target="../media/image6.tiff"/><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6.tiff"/><Relationship Id="rId41"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5.tif"/><Relationship Id="rId11" Type="http://schemas.openxmlformats.org/officeDocument/2006/relationships/image" Target="../media/image10.tiff"/><Relationship Id="rId24" Type="http://schemas.openxmlformats.org/officeDocument/2006/relationships/image" Target="../media/image21.tiff"/><Relationship Id="rId32" Type="http://schemas.openxmlformats.org/officeDocument/2006/relationships/image" Target="../media/image29.tiff"/><Relationship Id="rId37" Type="http://schemas.openxmlformats.org/officeDocument/2006/relationships/image" Target="../media/image34.tiff"/><Relationship Id="rId40" Type="http://schemas.openxmlformats.org/officeDocument/2006/relationships/image" Target="../media/image37.tiff"/><Relationship Id="rId5" Type="http://schemas.openxmlformats.org/officeDocument/2006/relationships/image" Target="../media/image4.png"/><Relationship Id="rId15" Type="http://schemas.openxmlformats.org/officeDocument/2006/relationships/image" Target="../media/image14.tiff"/><Relationship Id="rId23" Type="http://schemas.openxmlformats.org/officeDocument/2006/relationships/hyperlink" Target="https://imgur.com/a/zI4rzsR" TargetMode="External"/><Relationship Id="rId28" Type="http://schemas.openxmlformats.org/officeDocument/2006/relationships/image" Target="../media/image25.tiff"/><Relationship Id="rId36" Type="http://schemas.openxmlformats.org/officeDocument/2006/relationships/image" Target="../media/image33.tiff"/><Relationship Id="rId10" Type="http://schemas.openxmlformats.org/officeDocument/2006/relationships/image" Target="../media/image9.tiff"/><Relationship Id="rId19" Type="http://schemas.openxmlformats.org/officeDocument/2006/relationships/image" Target="../media/image18.png"/><Relationship Id="rId31" Type="http://schemas.openxmlformats.org/officeDocument/2006/relationships/image" Target="../media/image28.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image" Target="../media/image13.tiff"/><Relationship Id="rId22" Type="http://schemas.openxmlformats.org/officeDocument/2006/relationships/image" Target="../media/image20.png"/><Relationship Id="rId27" Type="http://schemas.openxmlformats.org/officeDocument/2006/relationships/image" Target="../media/image24.tiff"/><Relationship Id="rId30" Type="http://schemas.openxmlformats.org/officeDocument/2006/relationships/image" Target="../media/image27.tiff"/><Relationship Id="rId35" Type="http://schemas.openxmlformats.org/officeDocument/2006/relationships/image" Target="../media/image32.tiff"/><Relationship Id="rId8" Type="http://schemas.openxmlformats.org/officeDocument/2006/relationships/image" Target="../media/image7.tif"/><Relationship Id="rId3" Type="http://schemas.openxmlformats.org/officeDocument/2006/relationships/image" Target="../media/image2.emf"/><Relationship Id="rId12" Type="http://schemas.openxmlformats.org/officeDocument/2006/relationships/image" Target="../media/image11.tiff"/><Relationship Id="rId17" Type="http://schemas.openxmlformats.org/officeDocument/2006/relationships/image" Target="../media/image16.png"/><Relationship Id="rId25" Type="http://schemas.openxmlformats.org/officeDocument/2006/relationships/image" Target="../media/image22.tiff"/><Relationship Id="rId33" Type="http://schemas.openxmlformats.org/officeDocument/2006/relationships/image" Target="../media/image30.tiff"/><Relationship Id="rId38" Type="http://schemas.openxmlformats.org/officeDocument/2006/relationships/image" Target="../media/image3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206399" cy="38404799"/>
          </a:xfrm>
          <a:prstGeom prst="rect">
            <a:avLst/>
          </a:prstGeom>
          <a:gradFill flip="none" rotWithShape="1">
            <a:gsLst>
              <a:gs pos="0">
                <a:srgbClr val="C00000"/>
              </a:gs>
              <a:gs pos="69000">
                <a:schemeClr val="accent5">
                  <a:lumMod val="60000"/>
                  <a:lumOff val="40000"/>
                </a:schemeClr>
              </a:gs>
              <a:gs pos="35000">
                <a:srgbClr val="FFABAB"/>
              </a:gs>
              <a:gs pos="99000">
                <a:schemeClr val="accent5">
                  <a:lumMod val="20000"/>
                  <a:lumOff val="80000"/>
                </a:schemeClr>
              </a:gs>
            </a:gsLst>
            <a:path path="circle">
              <a:fillToRect l="100000" t="100000"/>
            </a:path>
            <a:tileRect r="-100000" b="-10000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852ED48-A8DF-694B-B2FE-AF21B495C685}"/>
              </a:ext>
            </a:extLst>
          </p:cNvPr>
          <p:cNvSpPr/>
          <p:nvPr/>
        </p:nvSpPr>
        <p:spPr>
          <a:xfrm>
            <a:off x="692231" y="653512"/>
            <a:ext cx="49749482" cy="5386339"/>
          </a:xfrm>
          <a:prstGeom prst="rect">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050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4C77B16B-AAE3-694E-8ABC-38811211C2EF}"/>
              </a:ext>
            </a:extLst>
          </p:cNvPr>
          <p:cNvSpPr/>
          <p:nvPr/>
        </p:nvSpPr>
        <p:spPr>
          <a:xfrm>
            <a:off x="698500" y="6446250"/>
            <a:ext cx="17203235" cy="16551583"/>
          </a:xfrm>
          <a:prstGeom prst="rect">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05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87AC1F28-2222-224E-AB1C-429CBD17928C}"/>
              </a:ext>
            </a:extLst>
          </p:cNvPr>
          <p:cNvSpPr/>
          <p:nvPr/>
        </p:nvSpPr>
        <p:spPr>
          <a:xfrm>
            <a:off x="698500" y="23347024"/>
            <a:ext cx="17203235" cy="14335881"/>
          </a:xfrm>
          <a:prstGeom prst="rect">
            <a:avLst/>
          </a:prstGeom>
          <a:solidFill>
            <a:schemeClr val="bg1"/>
          </a:solidFill>
          <a:ln w="127000">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05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
          <p:cNvSpPr txBox="1">
            <a:spLocks noChangeArrowheads="1"/>
          </p:cNvSpPr>
          <p:nvPr/>
        </p:nvSpPr>
        <p:spPr bwMode="auto">
          <a:xfrm>
            <a:off x="7904500" y="817187"/>
            <a:ext cx="3539739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ctr"/>
            <a:r>
              <a:rPr lang="en-US" altLang="en-US" sz="7200" dirty="0">
                <a:latin typeface="Verdana" panose="020B0604030504040204" pitchFamily="34" charset="0"/>
              </a:rPr>
              <a:t>Self-reported Mind Wandering Differentiates Pre-stimulus EEG Microstate Dynamics during a Sustained Attention Task</a:t>
            </a:r>
          </a:p>
          <a:p>
            <a:pPr algn="ctr"/>
            <a:endParaRPr lang="en-US" altLang="en-US" sz="3200" dirty="0">
              <a:latin typeface="Verdana" panose="020B0604030504040204" pitchFamily="34" charset="0"/>
            </a:endParaRPr>
          </a:p>
          <a:p>
            <a:pPr algn="ctr"/>
            <a:r>
              <a:rPr lang="en-US" altLang="en-US" sz="4800" dirty="0">
                <a:latin typeface="Verdana" panose="020B0604030504040204" pitchFamily="34" charset="0"/>
                <a:ea typeface="Verdana" panose="020B0604030504040204" pitchFamily="34" charset="0"/>
              </a:rPr>
              <a:t>Anthony P. Zanesco, Ekaterina </a:t>
            </a:r>
            <a:r>
              <a:rPr lang="en-US" altLang="en-US" sz="4800" dirty="0" err="1">
                <a:latin typeface="Verdana" panose="020B0604030504040204" pitchFamily="34" charset="0"/>
                <a:ea typeface="Verdana" panose="020B0604030504040204" pitchFamily="34" charset="0"/>
              </a:rPr>
              <a:t>Denkova</a:t>
            </a:r>
            <a:r>
              <a:rPr lang="en-US" altLang="en-US" sz="4800" dirty="0">
                <a:latin typeface="Verdana" panose="020B0604030504040204" pitchFamily="34" charset="0"/>
                <a:ea typeface="Verdana" panose="020B0604030504040204" pitchFamily="34" charset="0"/>
              </a:rPr>
              <a:t>, &amp; </a:t>
            </a:r>
            <a:r>
              <a:rPr lang="en-US" altLang="en-US" sz="4800" dirty="0" err="1">
                <a:latin typeface="Verdana" panose="020B0604030504040204" pitchFamily="34" charset="0"/>
                <a:ea typeface="Verdana" panose="020B0604030504040204" pitchFamily="34" charset="0"/>
              </a:rPr>
              <a:t>Amishi</a:t>
            </a:r>
            <a:r>
              <a:rPr lang="en-US" altLang="en-US" sz="4800" dirty="0">
                <a:latin typeface="Verdana" panose="020B0604030504040204" pitchFamily="34" charset="0"/>
                <a:ea typeface="Verdana" panose="020B0604030504040204" pitchFamily="34" charset="0"/>
              </a:rPr>
              <a:t> P. Jha</a:t>
            </a:r>
          </a:p>
          <a:p>
            <a:pPr algn="ctr"/>
            <a:endParaRPr lang="en-US" altLang="en-US" sz="3600" dirty="0">
              <a:latin typeface="Verdana" panose="020B0604030504040204" pitchFamily="34" charset="0"/>
              <a:ea typeface="Verdana" panose="020B0604030504040204" pitchFamily="34" charset="0"/>
            </a:endParaRPr>
          </a:p>
          <a:p>
            <a:pPr algn="ctr"/>
            <a:r>
              <a:rPr lang="en-US" altLang="en-US" sz="4800" dirty="0">
                <a:latin typeface="Verdana" panose="020B0604030504040204" pitchFamily="34" charset="0"/>
                <a:ea typeface="Verdana" panose="020B0604030504040204" pitchFamily="34" charset="0"/>
              </a:rPr>
              <a:t>University of Miami</a:t>
            </a:r>
            <a:endParaRPr lang="en-US" altLang="en-US" sz="7200" dirty="0">
              <a:latin typeface="Verdana" panose="020B0604030504040204" pitchFamily="34" charset="0"/>
            </a:endParaRPr>
          </a:p>
        </p:txBody>
      </p:sp>
      <p:sp>
        <p:nvSpPr>
          <p:cNvPr id="19" name="TextBox 18">
            <a:extLst>
              <a:ext uri="{FF2B5EF4-FFF2-40B4-BE49-F238E27FC236}">
                <a16:creationId xmlns:a16="http://schemas.microsoft.com/office/drawing/2014/main" id="{0BC4F2CE-2F37-8049-8EA7-FCFBE1DD620E}"/>
              </a:ext>
            </a:extLst>
          </p:cNvPr>
          <p:cNvSpPr txBox="1"/>
          <p:nvPr/>
        </p:nvSpPr>
        <p:spPr>
          <a:xfrm>
            <a:off x="786730" y="6443145"/>
            <a:ext cx="6667500" cy="1107996"/>
          </a:xfrm>
          <a:prstGeom prst="rect">
            <a:avLst/>
          </a:prstGeom>
          <a:noFill/>
        </p:spPr>
        <p:txBody>
          <a:bodyPr>
            <a:spAutoFit/>
          </a:bodyPr>
          <a:lstStyle/>
          <a:p>
            <a:pPr>
              <a:defRPr/>
            </a:pPr>
            <a:r>
              <a:rPr lang="en-US" sz="6600" cap="small" dirty="0">
                <a:latin typeface="Verdana" panose="020B0604030504040204" pitchFamily="34" charset="0"/>
                <a:ea typeface="Verdana" panose="020B0604030504040204" pitchFamily="34" charset="0"/>
                <a:cs typeface="Verdana" panose="020B0604030504040204" pitchFamily="34" charset="0"/>
              </a:rPr>
              <a:t>Introduction</a:t>
            </a:r>
          </a:p>
        </p:txBody>
      </p:sp>
      <p:sp>
        <p:nvSpPr>
          <p:cNvPr id="24" name="TextBox 23">
            <a:extLst>
              <a:ext uri="{FF2B5EF4-FFF2-40B4-BE49-F238E27FC236}">
                <a16:creationId xmlns:a16="http://schemas.microsoft.com/office/drawing/2014/main" id="{2721E852-93A7-0247-907D-F128E52ED7F6}"/>
              </a:ext>
            </a:extLst>
          </p:cNvPr>
          <p:cNvSpPr txBox="1"/>
          <p:nvPr/>
        </p:nvSpPr>
        <p:spPr>
          <a:xfrm>
            <a:off x="776704" y="23280407"/>
            <a:ext cx="6667500" cy="1107996"/>
          </a:xfrm>
          <a:prstGeom prst="rect">
            <a:avLst/>
          </a:prstGeom>
          <a:noFill/>
        </p:spPr>
        <p:txBody>
          <a:bodyPr>
            <a:spAutoFit/>
          </a:bodyPr>
          <a:lstStyle/>
          <a:p>
            <a:pPr>
              <a:defRPr/>
            </a:pPr>
            <a:r>
              <a:rPr lang="en-US" sz="6600" cap="small" dirty="0">
                <a:latin typeface="Verdana" panose="020B0604030504040204" pitchFamily="34" charset="0"/>
                <a:ea typeface="Verdana" panose="020B0604030504040204" pitchFamily="34" charset="0"/>
                <a:cs typeface="Verdana" panose="020B0604030504040204" pitchFamily="34" charset="0"/>
              </a:rPr>
              <a:t>Methods</a:t>
            </a:r>
            <a:endParaRPr lang="en-US" sz="7700" cap="small"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 Box 5"/>
          <p:cNvSpPr txBox="1">
            <a:spLocks noChangeArrowheads="1"/>
          </p:cNvSpPr>
          <p:nvPr/>
        </p:nvSpPr>
        <p:spPr bwMode="auto">
          <a:xfrm>
            <a:off x="664157" y="7588248"/>
            <a:ext cx="19717635"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19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6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143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2000">
                <a:solidFill>
                  <a:schemeClr val="tx1"/>
                </a:solidFill>
                <a:latin typeface="Times New Roman" panose="02020603050405020304" pitchFamily="18" charset="0"/>
                <a:ea typeface="MS PGothic" panose="020B0600070205080204" pitchFamily="34" charset="-128"/>
              </a:defRPr>
            </a:lvl9pPr>
          </a:lstStyle>
          <a:p>
            <a:pPr marL="0" indent="0">
              <a:spcBef>
                <a:spcPts val="600"/>
              </a:spcBef>
              <a:buNone/>
            </a:pPr>
            <a:endParaRPr lang="en-US" altLang="en-US" sz="3400" dirty="0">
              <a:latin typeface="Verdana" panose="020B0604030504040204" pitchFamily="34" charset="0"/>
            </a:endParaRPr>
          </a:p>
          <a:p>
            <a:pPr marL="0" indent="0">
              <a:spcBef>
                <a:spcPts val="600"/>
              </a:spcBef>
              <a:buNone/>
            </a:pPr>
            <a:endParaRPr lang="en-US" altLang="en-US" sz="3400" dirty="0">
              <a:latin typeface="Verdana" panose="020B0604030504040204" pitchFamily="34" charset="0"/>
            </a:endParaRPr>
          </a:p>
        </p:txBody>
      </p:sp>
      <p:sp>
        <p:nvSpPr>
          <p:cNvPr id="35" name="Rectangle 34">
            <a:extLst>
              <a:ext uri="{FF2B5EF4-FFF2-40B4-BE49-F238E27FC236}">
                <a16:creationId xmlns:a16="http://schemas.microsoft.com/office/drawing/2014/main" id="{2BFBCC76-36B3-7C4A-B0E0-E708F6510B67}"/>
              </a:ext>
            </a:extLst>
          </p:cNvPr>
          <p:cNvSpPr/>
          <p:nvPr/>
        </p:nvSpPr>
        <p:spPr>
          <a:xfrm>
            <a:off x="18339441" y="34058179"/>
            <a:ext cx="32150399" cy="3624726"/>
          </a:xfrm>
          <a:prstGeom prst="rect">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050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a:extLst>
              <a:ext uri="{FF2B5EF4-FFF2-40B4-BE49-F238E27FC236}">
                <a16:creationId xmlns:a16="http://schemas.microsoft.com/office/drawing/2014/main" id="{9EAB27C3-66BD-C94C-9744-ECA81339B41B}"/>
              </a:ext>
            </a:extLst>
          </p:cNvPr>
          <p:cNvSpPr txBox="1"/>
          <p:nvPr/>
        </p:nvSpPr>
        <p:spPr>
          <a:xfrm>
            <a:off x="18440066" y="34000302"/>
            <a:ext cx="12661934" cy="1200329"/>
          </a:xfrm>
          <a:prstGeom prst="rect">
            <a:avLst/>
          </a:prstGeom>
          <a:noFill/>
        </p:spPr>
        <p:txBody>
          <a:bodyPr wrap="square">
            <a:spAutoFit/>
          </a:bodyPr>
          <a:lstStyle/>
          <a:p>
            <a:pPr>
              <a:defRPr/>
            </a:pPr>
            <a:r>
              <a:rPr lang="en-US" sz="7200" cap="small" dirty="0">
                <a:latin typeface="Verdana" panose="020B0604030504040204" pitchFamily="34" charset="0"/>
                <a:ea typeface="Verdana" panose="020B0604030504040204" pitchFamily="34" charset="0"/>
                <a:cs typeface="Verdana" panose="020B0604030504040204" pitchFamily="34" charset="0"/>
              </a:rPr>
              <a:t>Conclusions</a:t>
            </a:r>
            <a:endParaRPr lang="en-US" sz="7700" cap="small" dirty="0">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1">
            <a:extLst>
              <a:ext uri="{FF2B5EF4-FFF2-40B4-BE49-F238E27FC236}">
                <a16:creationId xmlns:a16="http://schemas.microsoft.com/office/drawing/2014/main" id="{2BFBCC76-36B3-7C4A-B0E0-E708F6510B67}"/>
              </a:ext>
            </a:extLst>
          </p:cNvPr>
          <p:cNvSpPr/>
          <p:nvPr/>
        </p:nvSpPr>
        <p:spPr>
          <a:xfrm>
            <a:off x="18326100" y="20264557"/>
            <a:ext cx="32181800" cy="13455051"/>
          </a:xfrm>
          <a:prstGeom prst="rect">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05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a:extLst>
              <a:ext uri="{FF2B5EF4-FFF2-40B4-BE49-F238E27FC236}">
                <a16:creationId xmlns:a16="http://schemas.microsoft.com/office/drawing/2014/main" id="{0BC4F2CE-2F37-8049-8EA7-FCFBE1DD620E}"/>
              </a:ext>
            </a:extLst>
          </p:cNvPr>
          <p:cNvSpPr txBox="1"/>
          <p:nvPr/>
        </p:nvSpPr>
        <p:spPr>
          <a:xfrm>
            <a:off x="21123344" y="6424516"/>
            <a:ext cx="13383223" cy="1200329"/>
          </a:xfrm>
          <a:prstGeom prst="rect">
            <a:avLst/>
          </a:prstGeom>
          <a:noFill/>
        </p:spPr>
        <p:txBody>
          <a:bodyPr wrap="square">
            <a:spAutoFit/>
          </a:bodyPr>
          <a:lstStyle/>
          <a:p>
            <a:pPr>
              <a:defRPr/>
            </a:pPr>
            <a:r>
              <a:rPr lang="en-US" sz="7200" cap="small" dirty="0">
                <a:latin typeface="Verdana" panose="020B0604030504040204" pitchFamily="34" charset="0"/>
                <a:ea typeface="Verdana" panose="020B0604030504040204" pitchFamily="34" charset="0"/>
                <a:cs typeface="Verdana" panose="020B0604030504040204" pitchFamily="34" charset="0"/>
              </a:rPr>
              <a:t>Current Trial (</a:t>
            </a:r>
            <a:r>
              <a:rPr lang="en-US" sz="7200" i="1" cap="small" dirty="0">
                <a:latin typeface="Verdana" panose="020B0604030504040204" pitchFamily="34" charset="0"/>
                <a:ea typeface="Verdana" panose="020B0604030504040204" pitchFamily="34" charset="0"/>
                <a:cs typeface="Verdana" panose="020B0604030504040204" pitchFamily="34" charset="0"/>
              </a:rPr>
              <a:t>N</a:t>
            </a:r>
            <a:r>
              <a:rPr lang="en-US" sz="7200" cap="small" dirty="0">
                <a:latin typeface="Verdana" panose="020B0604030504040204" pitchFamily="34" charset="0"/>
                <a:ea typeface="Verdana" panose="020B0604030504040204" pitchFamily="34" charset="0"/>
                <a:cs typeface="Verdana" panose="020B0604030504040204" pitchFamily="34" charset="0"/>
              </a:rPr>
              <a:t>) Demands</a:t>
            </a:r>
          </a:p>
        </p:txBody>
      </p:sp>
      <p:sp>
        <p:nvSpPr>
          <p:cNvPr id="45" name="Rectangle 44">
            <a:extLst>
              <a:ext uri="{FF2B5EF4-FFF2-40B4-BE49-F238E27FC236}">
                <a16:creationId xmlns:a16="http://schemas.microsoft.com/office/drawing/2014/main" id="{2BFBCC76-36B3-7C4A-B0E0-E708F6510B67}"/>
              </a:ext>
            </a:extLst>
          </p:cNvPr>
          <p:cNvSpPr/>
          <p:nvPr/>
        </p:nvSpPr>
        <p:spPr>
          <a:xfrm>
            <a:off x="18339441" y="6448928"/>
            <a:ext cx="32150396" cy="13441376"/>
          </a:xfrm>
          <a:prstGeom prst="rect">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0500"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7AE48A42-4E67-4F52-9334-70E987C4D345}"/>
              </a:ext>
            </a:extLst>
          </p:cNvPr>
          <p:cNvSpPr/>
          <p:nvPr/>
        </p:nvSpPr>
        <p:spPr>
          <a:xfrm>
            <a:off x="18571592" y="14233970"/>
            <a:ext cx="31824406" cy="5693866"/>
          </a:xfrm>
          <a:prstGeom prst="rect">
            <a:avLst/>
          </a:prstGeom>
        </p:spPr>
        <p:txBody>
          <a:bodyPr wrap="square">
            <a:spAutoFit/>
          </a:bodyPr>
          <a:lstStyle/>
          <a:p>
            <a:r>
              <a:rPr lang="en-US" sz="2800" dirty="0">
                <a:latin typeface="Verdana" panose="020B0604030504040204" pitchFamily="34" charset="0"/>
                <a:ea typeface="Verdana" panose="020B0604030504040204" pitchFamily="34" charset="0"/>
              </a:rPr>
              <a:t>a). 64-channel voltage maps at local maxima of GFP are identified from the seven 1-second pre-stimulus epochs of trials preceding each probe. Maps are shown as 2-D isometric projections with </a:t>
            </a:r>
            <a:r>
              <a:rPr lang="en-US" sz="2800" dirty="0" err="1">
                <a:latin typeface="Verdana" panose="020B0604030504040204" pitchFamily="34" charset="0"/>
                <a:ea typeface="Verdana" panose="020B0604030504040204" pitchFamily="34" charset="0"/>
              </a:rPr>
              <a:t>nasion</a:t>
            </a:r>
            <a:r>
              <a:rPr lang="en-US" sz="2800" dirty="0">
                <a:latin typeface="Verdana" panose="020B0604030504040204" pitchFamily="34" charset="0"/>
                <a:ea typeface="Verdana" panose="020B0604030504040204" pitchFamily="34" charset="0"/>
              </a:rPr>
              <a:t> upwards. </a:t>
            </a:r>
            <a:r>
              <a:rPr lang="en-US" sz="2800" i="1" dirty="0">
                <a:latin typeface="Verdana" panose="020B0604030504040204" pitchFamily="34" charset="0"/>
                <a:ea typeface="Verdana" panose="020B0604030504040204" pitchFamily="34" charset="0"/>
              </a:rPr>
              <a:t>k</a:t>
            </a:r>
            <a:r>
              <a:rPr lang="en-US" sz="2800" dirty="0">
                <a:latin typeface="Verdana" panose="020B0604030504040204" pitchFamily="34" charset="0"/>
                <a:ea typeface="Verdana" panose="020B0604030504040204" pitchFamily="34" charset="0"/>
              </a:rPr>
              <a:t>-means clustering of voltage maps for each individual identifies the optimal number of subject-level topographic clusters of maps. Only the relative topographic distribution is considered and polarity is ignored in clustering.</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b). The centroids of clusters for each individual undergo a second </a:t>
            </a:r>
            <a:r>
              <a:rPr lang="en-US" sz="2800" i="1" dirty="0">
                <a:latin typeface="Verdana" panose="020B0604030504040204" pitchFamily="34" charset="0"/>
                <a:ea typeface="Verdana" panose="020B0604030504040204" pitchFamily="34" charset="0"/>
              </a:rPr>
              <a:t>k</a:t>
            </a:r>
            <a:r>
              <a:rPr lang="en-US" sz="2800" dirty="0">
                <a:latin typeface="Verdana" panose="020B0604030504040204" pitchFamily="34" charset="0"/>
                <a:ea typeface="Verdana" panose="020B0604030504040204" pitchFamily="34" charset="0"/>
              </a:rPr>
              <a:t>-means clustering to identify the optimal </a:t>
            </a:r>
            <a:r>
              <a:rPr lang="en-US" sz="2800" i="1" dirty="0">
                <a:latin typeface="Verdana" panose="020B0604030504040204" pitchFamily="34" charset="0"/>
                <a:ea typeface="Verdana" panose="020B0604030504040204" pitchFamily="34" charset="0"/>
              </a:rPr>
              <a:t>k</a:t>
            </a:r>
            <a:r>
              <a:rPr lang="en-US" sz="2800" dirty="0">
                <a:latin typeface="Verdana" panose="020B0604030504040204" pitchFamily="34" charset="0"/>
                <a:ea typeface="Verdana" panose="020B0604030504040204" pitchFamily="34" charset="0"/>
              </a:rPr>
              <a:t> global clusters from among all individuals. Five global clusters from centroids of maps were identified. 169 cluster centroids derived from </a:t>
            </a:r>
            <a:r>
              <a:rPr lang="en-US" sz="2800" i="1" dirty="0">
                <a:latin typeface="Verdana" panose="020B0604030504040204" pitchFamily="34" charset="0"/>
                <a:ea typeface="Verdana" panose="020B0604030504040204" pitchFamily="34" charset="0"/>
              </a:rPr>
              <a:t>k</a:t>
            </a:r>
            <a:r>
              <a:rPr lang="en-US" sz="2800" dirty="0">
                <a:latin typeface="Verdana" panose="020B0604030504040204" pitchFamily="34" charset="0"/>
                <a:ea typeface="Verdana" panose="020B0604030504040204" pitchFamily="34" charset="0"/>
              </a:rPr>
              <a:t>-means clustering of 34 participant recordings are shown grouped by their global cluster membership. Each global microstate topography (A through E) is the centroid of clusters of maps. </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c). Epochs are continuously labeled according to the global microstate topography that best correlates with the voltage map at EEG samples to re-express the EEG time series as a sequence of microstates. Maps remain unlabeled if the correlation is low (&lt; 0.5). The five microstate topographies explain 62.11% of variance in the voltage topography of the EEG time series on average. Measures of strength and temporal dynamics (global explained variance, global field power, mean duration, occurrence rate, and percent time coverage) are subsequently derived from the categorized time series of epochs. Measures are averaged across the seven pre-stimulus epochs preceding each probe.</a:t>
            </a:r>
          </a:p>
          <a:p>
            <a:endParaRPr lang="en-US" sz="2800"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1A21FE53-57A3-4A5F-B0E1-4333BE153C20}"/>
              </a:ext>
            </a:extLst>
          </p:cNvPr>
          <p:cNvSpPr txBox="1"/>
          <p:nvPr/>
        </p:nvSpPr>
        <p:spPr>
          <a:xfrm>
            <a:off x="18440066" y="6525428"/>
            <a:ext cx="25050228" cy="1107996"/>
          </a:xfrm>
          <a:prstGeom prst="rect">
            <a:avLst/>
          </a:prstGeom>
          <a:noFill/>
        </p:spPr>
        <p:txBody>
          <a:bodyPr wrap="square" rtlCol="0">
            <a:spAutoFit/>
          </a:bodyPr>
          <a:lstStyle/>
          <a:p>
            <a:r>
              <a:rPr lang="en-US" sz="6600" dirty="0">
                <a:latin typeface="Verdana" panose="020B0604030504040204" pitchFamily="34" charset="0"/>
                <a:ea typeface="Verdana" panose="020B0604030504040204" pitchFamily="34" charset="0"/>
              </a:rPr>
              <a:t>Topographic Segmentation and Microstate Analysis</a:t>
            </a:r>
          </a:p>
        </p:txBody>
      </p:sp>
      <p:sp>
        <p:nvSpPr>
          <p:cNvPr id="37" name="TextBox 36">
            <a:extLst>
              <a:ext uri="{FF2B5EF4-FFF2-40B4-BE49-F238E27FC236}">
                <a16:creationId xmlns:a16="http://schemas.microsoft.com/office/drawing/2014/main" id="{4A276581-F3BA-4279-8602-58EECEEFD4A9}"/>
              </a:ext>
            </a:extLst>
          </p:cNvPr>
          <p:cNvSpPr txBox="1"/>
          <p:nvPr/>
        </p:nvSpPr>
        <p:spPr>
          <a:xfrm>
            <a:off x="18431355" y="20299282"/>
            <a:ext cx="25050228" cy="1107996"/>
          </a:xfrm>
          <a:prstGeom prst="rect">
            <a:avLst/>
          </a:prstGeom>
          <a:noFill/>
        </p:spPr>
        <p:txBody>
          <a:bodyPr wrap="square" rtlCol="0">
            <a:spAutoFit/>
          </a:bodyPr>
          <a:lstStyle/>
          <a:p>
            <a:r>
              <a:rPr lang="en-US" sz="6600" dirty="0">
                <a:latin typeface="Verdana" panose="020B0604030504040204" pitchFamily="34" charset="0"/>
                <a:ea typeface="Verdana" panose="020B0604030504040204" pitchFamily="34" charset="0"/>
              </a:rPr>
              <a:t>Probe-related Microstate Strength and Temporal Dynamics</a:t>
            </a:r>
            <a:endParaRPr lang="en-US" sz="6000" dirty="0">
              <a:effectLst/>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DBB0B971-7DAE-4F87-8D6B-5F31F678F970}"/>
              </a:ext>
            </a:extLst>
          </p:cNvPr>
          <p:cNvSpPr/>
          <p:nvPr/>
        </p:nvSpPr>
        <p:spPr>
          <a:xfrm>
            <a:off x="692231" y="1116"/>
            <a:ext cx="44830042" cy="584775"/>
          </a:xfrm>
          <a:prstGeom prst="rect">
            <a:avLst/>
          </a:prstGeom>
        </p:spPr>
        <p:txBody>
          <a:bodyPr wrap="square">
            <a:spAutoFit/>
          </a:bodyPr>
          <a:lstStyle/>
          <a:p>
            <a:r>
              <a:rPr lang="en-US" sz="3200" dirty="0">
                <a:latin typeface="Verdana" panose="020B0604030504040204" pitchFamily="34" charset="0"/>
                <a:ea typeface="Verdana" panose="020B0604030504040204" pitchFamily="34" charset="0"/>
              </a:rPr>
              <a:t>Correspondence: Anthony Zanesco, Email: apz13@Miami.edu</a:t>
            </a:r>
            <a:endParaRPr lang="en-US" sz="3600" dirty="0">
              <a:latin typeface="Verdana" panose="020B0604030504040204" pitchFamily="34" charset="0"/>
              <a:ea typeface="Verdana" panose="020B0604030504040204" pitchFamily="34" charset="0"/>
            </a:endParaRPr>
          </a:p>
        </p:txBody>
      </p:sp>
      <p:pic>
        <p:nvPicPr>
          <p:cNvPr id="54" name="Picture 11" descr="\\psy.miami.edu\Dynamic_Storage\Groups\AJha_Lab\Administrator\Advancement\Lab Media\Logos\Lab_logo_cropped_transparent.png">
            <a:extLst>
              <a:ext uri="{FF2B5EF4-FFF2-40B4-BE49-F238E27FC236}">
                <a16:creationId xmlns:a16="http://schemas.microsoft.com/office/drawing/2014/main" id="{DD6E8228-A64A-4E13-8193-55182A5C8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50"/>
          <a:stretch>
            <a:fillRect/>
          </a:stretch>
        </p:blipFill>
        <p:spPr bwMode="auto">
          <a:xfrm>
            <a:off x="46157130" y="1341396"/>
            <a:ext cx="4015878" cy="3951036"/>
          </a:xfrm>
          <a:prstGeom prst="rect">
            <a:avLst/>
          </a:prstGeom>
          <a:noFill/>
          <a:ln>
            <a:noFill/>
          </a:ln>
          <a:extLst/>
        </p:spPr>
      </p:pic>
      <p:pic>
        <p:nvPicPr>
          <p:cNvPr id="55" name="Picture 9">
            <a:extLst>
              <a:ext uri="{FF2B5EF4-FFF2-40B4-BE49-F238E27FC236}">
                <a16:creationId xmlns:a16="http://schemas.microsoft.com/office/drawing/2014/main" id="{338B23C2-BFA1-4CC1-BDBC-DC6C2928FA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426" y="1388015"/>
            <a:ext cx="9401671" cy="3880640"/>
          </a:xfrm>
          <a:prstGeom prst="rect">
            <a:avLst/>
          </a:prstGeom>
          <a:noFill/>
          <a:ln>
            <a:noFill/>
          </a:ln>
          <a:extLst/>
        </p:spPr>
      </p:pic>
      <p:pic>
        <p:nvPicPr>
          <p:cNvPr id="59" name="Picture 58">
            <a:extLst>
              <a:ext uri="{FF2B5EF4-FFF2-40B4-BE49-F238E27FC236}">
                <a16:creationId xmlns:a16="http://schemas.microsoft.com/office/drawing/2014/main" id="{AADCEE7A-F254-435B-9AB7-ECADBCAA3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526" y="1279931"/>
            <a:ext cx="1401187" cy="1401187"/>
          </a:xfrm>
          <a:prstGeom prst="rect">
            <a:avLst/>
          </a:prstGeom>
        </p:spPr>
      </p:pic>
      <p:sp>
        <p:nvSpPr>
          <p:cNvPr id="29" name="TextBox 28">
            <a:extLst>
              <a:ext uri="{FF2B5EF4-FFF2-40B4-BE49-F238E27FC236}">
                <a16:creationId xmlns:a16="http://schemas.microsoft.com/office/drawing/2014/main" id="{6F700953-6162-4A90-9FA1-0C20EF1B95FB}"/>
              </a:ext>
            </a:extLst>
          </p:cNvPr>
          <p:cNvSpPr txBox="1"/>
          <p:nvPr/>
        </p:nvSpPr>
        <p:spPr>
          <a:xfrm>
            <a:off x="1016266" y="7649853"/>
            <a:ext cx="16715335" cy="15358050"/>
          </a:xfrm>
          <a:prstGeom prst="rect">
            <a:avLst/>
          </a:prstGeom>
          <a:noFill/>
        </p:spPr>
        <p:txBody>
          <a:bodyPr wrap="square" rtlCol="0">
            <a:spAutoFit/>
          </a:bodyPr>
          <a:lstStyle/>
          <a:p>
            <a:r>
              <a:rPr lang="en-US" sz="3200" dirty="0">
                <a:latin typeface="Verdana" panose="020B0604030504040204" pitchFamily="34" charset="0"/>
                <a:ea typeface="Verdana" panose="020B0604030504040204" pitchFamily="34" charset="0"/>
              </a:rPr>
              <a:t>It is a common experience for one’s attention to wander away from the task at hand and toward internal mental events such as task-unrelated thought. These episodes of mind wandering are pervasive and disrupt successful performance on tasks requiring sustained attention. The neurocognitive events corresponding with these “off-task” experiences are suggested to be multifaceted, dynamic, and reliant on a host of coordinated neural networks. Accounting for the spontaneous dynamics of neurocognitive networks is critical for understanding the neural correlates of mind wandering during task performance. </a:t>
            </a:r>
          </a:p>
          <a:p>
            <a:endParaRPr lang="en-US" sz="3200" dirty="0">
              <a:latin typeface="Verdana" panose="020B0604030504040204" pitchFamily="34" charset="0"/>
              <a:ea typeface="Verdana" panose="020B0604030504040204" pitchFamily="34" charset="0"/>
            </a:endParaRPr>
          </a:p>
          <a:p>
            <a:r>
              <a:rPr lang="en-US" sz="3200" dirty="0">
                <a:latin typeface="Verdana" panose="020B0604030504040204" pitchFamily="34" charset="0"/>
                <a:ea typeface="Verdana" panose="020B0604030504040204" pitchFamily="34" charset="0"/>
              </a:rPr>
              <a:t>We investigated the association between EEG microstate temporal dynamics and self-reported mind wandering. Microstates refer to brief periods (~40 to 120 </a:t>
            </a:r>
            <a:r>
              <a:rPr lang="en-US" sz="3200" dirty="0" err="1">
                <a:latin typeface="Verdana" panose="020B0604030504040204" pitchFamily="34" charset="0"/>
                <a:ea typeface="Verdana" panose="020B0604030504040204" pitchFamily="34" charset="0"/>
              </a:rPr>
              <a:t>msec</a:t>
            </a:r>
            <a:r>
              <a:rPr lang="en-US" sz="3200" dirty="0">
                <a:latin typeface="Verdana" panose="020B0604030504040204" pitchFamily="34" charset="0"/>
                <a:ea typeface="Verdana" panose="020B0604030504040204" pitchFamily="34" charset="0"/>
              </a:rPr>
              <a:t>) of quasi-stability in the topographic voltage configuration of the scalp electric field that result from the synchronized activity of coordinated neuronal populations. Each microstate briefly predominates before transitioning rapidly to other configurations. We propose that the dynamics of microstates differentiate moments of task-related focus (i.e., self-reports of being on-task) from mind wandering (i.e., self-reports of being off-task). </a:t>
            </a:r>
          </a:p>
          <a:p>
            <a:endParaRPr lang="en-US" sz="3200" dirty="0">
              <a:latin typeface="Verdana" panose="020B0604030504040204" pitchFamily="34" charset="0"/>
              <a:ea typeface="Verdana" panose="020B0604030504040204" pitchFamily="34" charset="0"/>
            </a:endParaRPr>
          </a:p>
          <a:p>
            <a:r>
              <a:rPr lang="en-US" sz="3200" dirty="0">
                <a:latin typeface="Verdana" panose="020B0604030504040204" pitchFamily="34" charset="0"/>
                <a:ea typeface="Verdana" panose="020B0604030504040204" pitchFamily="34" charset="0"/>
              </a:rPr>
              <a:t>To examine this proposal, the current study relied on EEG data collected in a recent study by </a:t>
            </a:r>
            <a:r>
              <a:rPr lang="en-US" sz="3200" dirty="0" err="1">
                <a:latin typeface="Verdana" panose="020B0604030504040204" pitchFamily="34" charset="0"/>
                <a:ea typeface="Verdana" panose="020B0604030504040204" pitchFamily="34" charset="0"/>
              </a:rPr>
              <a:t>Denkova</a:t>
            </a:r>
            <a:r>
              <a:rPr lang="en-US" sz="3200" dirty="0">
                <a:latin typeface="Verdana" panose="020B0604030504040204" pitchFamily="34" charset="0"/>
                <a:ea typeface="Verdana" panose="020B0604030504040204" pitchFamily="34" charset="0"/>
              </a:rPr>
              <a:t> and colleagues (2018). Thirty-six participants completed a sustained attention to response task in which they were asked to respond to upright faces (nontargets) and withhold responses to inverted faces (targets). Intermittently, experience sampling probes assessed whether they were focused on the task or whether they were mind wandering (i.e., off-task). </a:t>
            </a:r>
          </a:p>
          <a:p>
            <a:endParaRPr lang="en-US" sz="3200" dirty="0">
              <a:latin typeface="Verdana" panose="020B0604030504040204" pitchFamily="34" charset="0"/>
              <a:ea typeface="Verdana" panose="020B0604030504040204" pitchFamily="34" charset="0"/>
            </a:endParaRPr>
          </a:p>
          <a:p>
            <a:r>
              <a:rPr lang="en-US" sz="3200" dirty="0">
                <a:latin typeface="Verdana" panose="020B0604030504040204" pitchFamily="34" charset="0"/>
                <a:ea typeface="Verdana" panose="020B0604030504040204" pitchFamily="34" charset="0"/>
              </a:rPr>
              <a:t>Broad-band EEG was segmented into a time series of EEG microstates based on data-driven clustering of topographic voltage patterns. Microstates were then fit to pre-stimulus epochs of trials preceding experience sampling probes to estimate the strength of electrocortical networks and their fine-grained temporal dynamics in the moments preceding self-reported mind wandering. </a:t>
            </a:r>
            <a:endParaRPr lang="en-US" sz="8800" dirty="0"/>
          </a:p>
        </p:txBody>
      </p:sp>
      <p:grpSp>
        <p:nvGrpSpPr>
          <p:cNvPr id="407" name="Group 406">
            <a:extLst>
              <a:ext uri="{FF2B5EF4-FFF2-40B4-BE49-F238E27FC236}">
                <a16:creationId xmlns:a16="http://schemas.microsoft.com/office/drawing/2014/main" id="{015B4992-D0B2-4701-913F-98D643E56B4A}"/>
              </a:ext>
            </a:extLst>
          </p:cNvPr>
          <p:cNvGrpSpPr/>
          <p:nvPr/>
        </p:nvGrpSpPr>
        <p:grpSpPr>
          <a:xfrm>
            <a:off x="38173285" y="7766650"/>
            <a:ext cx="11075083" cy="5155870"/>
            <a:chOff x="906103" y="6334734"/>
            <a:chExt cx="11075083" cy="5155870"/>
          </a:xfrm>
        </p:grpSpPr>
        <p:pic>
          <p:nvPicPr>
            <p:cNvPr id="486" name="Picture 485">
              <a:extLst>
                <a:ext uri="{FF2B5EF4-FFF2-40B4-BE49-F238E27FC236}">
                  <a16:creationId xmlns:a16="http://schemas.microsoft.com/office/drawing/2014/main" id="{95453B6A-0615-4BBC-BDF7-5174C7F0DE11}"/>
                </a:ext>
              </a:extLst>
            </p:cNvPr>
            <p:cNvPicPr>
              <a:picLocks noChangeAspect="1"/>
            </p:cNvPicPr>
            <p:nvPr/>
          </p:nvPicPr>
          <p:blipFill>
            <a:blip r:embed="rId5"/>
            <a:stretch>
              <a:fillRect/>
            </a:stretch>
          </p:blipFill>
          <p:spPr>
            <a:xfrm>
              <a:off x="1190331" y="6671299"/>
              <a:ext cx="10790855" cy="4819305"/>
            </a:xfrm>
            <a:prstGeom prst="rect">
              <a:avLst/>
            </a:prstGeom>
          </p:spPr>
        </p:pic>
        <p:sp>
          <p:nvSpPr>
            <p:cNvPr id="487" name="TextBox 486">
              <a:extLst>
                <a:ext uri="{FF2B5EF4-FFF2-40B4-BE49-F238E27FC236}">
                  <a16:creationId xmlns:a16="http://schemas.microsoft.com/office/drawing/2014/main" id="{D4140A71-384F-45D3-8459-5BEE17167CB1}"/>
                </a:ext>
              </a:extLst>
            </p:cNvPr>
            <p:cNvSpPr txBox="1"/>
            <p:nvPr/>
          </p:nvSpPr>
          <p:spPr>
            <a:xfrm>
              <a:off x="906103" y="6334734"/>
              <a:ext cx="6328977" cy="430887"/>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c. Microstate labeling of pre-stimulus epochs </a:t>
              </a:r>
            </a:p>
          </p:txBody>
        </p:sp>
      </p:grpSp>
      <p:grpSp>
        <p:nvGrpSpPr>
          <p:cNvPr id="605" name="Group 604">
            <a:extLst>
              <a:ext uri="{FF2B5EF4-FFF2-40B4-BE49-F238E27FC236}">
                <a16:creationId xmlns:a16="http://schemas.microsoft.com/office/drawing/2014/main" id="{8A854C5B-51A6-47FB-A7FB-DD1AED05F0D0}"/>
              </a:ext>
            </a:extLst>
          </p:cNvPr>
          <p:cNvGrpSpPr/>
          <p:nvPr/>
        </p:nvGrpSpPr>
        <p:grpSpPr>
          <a:xfrm>
            <a:off x="31257091" y="7779774"/>
            <a:ext cx="5402441" cy="5869527"/>
            <a:chOff x="31066591" y="8160774"/>
            <a:chExt cx="5402441" cy="5869527"/>
          </a:xfrm>
        </p:grpSpPr>
        <p:grpSp>
          <p:nvGrpSpPr>
            <p:cNvPr id="413" name="Group 412">
              <a:extLst>
                <a:ext uri="{FF2B5EF4-FFF2-40B4-BE49-F238E27FC236}">
                  <a16:creationId xmlns:a16="http://schemas.microsoft.com/office/drawing/2014/main" id="{91FD232A-E8DC-46F5-B6D1-6CE613FE4CC1}"/>
                </a:ext>
              </a:extLst>
            </p:cNvPr>
            <p:cNvGrpSpPr/>
            <p:nvPr/>
          </p:nvGrpSpPr>
          <p:grpSpPr>
            <a:xfrm>
              <a:off x="31151301" y="8714013"/>
              <a:ext cx="5159557" cy="5316288"/>
              <a:chOff x="6859235" y="1679021"/>
              <a:chExt cx="5159557" cy="5316288"/>
            </a:xfrm>
          </p:grpSpPr>
          <p:grpSp>
            <p:nvGrpSpPr>
              <p:cNvPr id="416" name="Group 415">
                <a:extLst>
                  <a:ext uri="{FF2B5EF4-FFF2-40B4-BE49-F238E27FC236}">
                    <a16:creationId xmlns:a16="http://schemas.microsoft.com/office/drawing/2014/main" id="{57E9B7FA-EE48-4050-8C7B-02F33F13367B}"/>
                  </a:ext>
                </a:extLst>
              </p:cNvPr>
              <p:cNvGrpSpPr/>
              <p:nvPr/>
            </p:nvGrpSpPr>
            <p:grpSpPr>
              <a:xfrm>
                <a:off x="6859235" y="1679021"/>
                <a:ext cx="3297269" cy="5316288"/>
                <a:chOff x="2964090" y="1649948"/>
                <a:chExt cx="3297269" cy="5316288"/>
              </a:xfrm>
            </p:grpSpPr>
            <p:pic>
              <p:nvPicPr>
                <p:cNvPr id="430" name="Picture 429">
                  <a:extLst>
                    <a:ext uri="{FF2B5EF4-FFF2-40B4-BE49-F238E27FC236}">
                      <a16:creationId xmlns:a16="http://schemas.microsoft.com/office/drawing/2014/main" id="{BF6D64AB-1B4C-40A7-9F7E-514BA79445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2143" y="1867595"/>
                  <a:ext cx="1828800" cy="1524000"/>
                </a:xfrm>
                <a:prstGeom prst="rect">
                  <a:avLst/>
                </a:prstGeom>
              </p:spPr>
            </p:pic>
            <p:pic>
              <p:nvPicPr>
                <p:cNvPr id="431" name="Picture 430">
                  <a:extLst>
                    <a:ext uri="{FF2B5EF4-FFF2-40B4-BE49-F238E27FC236}">
                      <a16:creationId xmlns:a16="http://schemas.microsoft.com/office/drawing/2014/main" id="{C97274E1-FB2F-4A46-A398-E40358EA25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5530" y="3635928"/>
                  <a:ext cx="1645920" cy="1372847"/>
                </a:xfrm>
                <a:prstGeom prst="rect">
                  <a:avLst/>
                </a:prstGeom>
              </p:spPr>
            </p:pic>
            <p:pic>
              <p:nvPicPr>
                <p:cNvPr id="432" name="Picture 431">
                  <a:extLst>
                    <a:ext uri="{FF2B5EF4-FFF2-40B4-BE49-F238E27FC236}">
                      <a16:creationId xmlns:a16="http://schemas.microsoft.com/office/drawing/2014/main" id="{7632410D-5A16-4139-97D3-392B8ED1BC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4090" y="5442236"/>
                  <a:ext cx="1828800" cy="1524000"/>
                </a:xfrm>
                <a:prstGeom prst="rect">
                  <a:avLst/>
                </a:prstGeom>
              </p:spPr>
            </p:pic>
            <p:pic>
              <p:nvPicPr>
                <p:cNvPr id="433" name="Picture 432">
                  <a:extLst>
                    <a:ext uri="{FF2B5EF4-FFF2-40B4-BE49-F238E27FC236}">
                      <a16:creationId xmlns:a16="http://schemas.microsoft.com/office/drawing/2014/main" id="{373EEA18-AA17-4BC0-BEBB-137F762B90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1471" y="2896845"/>
                  <a:ext cx="1389888" cy="1160872"/>
                </a:xfrm>
                <a:prstGeom prst="rect">
                  <a:avLst/>
                </a:prstGeom>
              </p:spPr>
            </p:pic>
            <p:pic>
              <p:nvPicPr>
                <p:cNvPr id="434" name="Picture 433">
                  <a:extLst>
                    <a:ext uri="{FF2B5EF4-FFF2-40B4-BE49-F238E27FC236}">
                      <a16:creationId xmlns:a16="http://schemas.microsoft.com/office/drawing/2014/main" id="{6094A6AA-90BE-48EE-A2A4-56EB92FB08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0625" y="4738143"/>
                  <a:ext cx="1216152" cy="1014776"/>
                </a:xfrm>
                <a:prstGeom prst="rect">
                  <a:avLst/>
                </a:prstGeom>
              </p:spPr>
            </p:pic>
            <p:sp>
              <p:nvSpPr>
                <p:cNvPr id="435" name="TextBox 434">
                  <a:extLst>
                    <a:ext uri="{FF2B5EF4-FFF2-40B4-BE49-F238E27FC236}">
                      <a16:creationId xmlns:a16="http://schemas.microsoft.com/office/drawing/2014/main" id="{15916BD2-A9BD-41F5-A0F0-068646178201}"/>
                    </a:ext>
                  </a:extLst>
                </p:cNvPr>
                <p:cNvSpPr txBox="1"/>
                <p:nvPr/>
              </p:nvSpPr>
              <p:spPr>
                <a:xfrm>
                  <a:off x="3223885" y="1649948"/>
                  <a:ext cx="1385316" cy="492443"/>
                </a:xfrm>
                <a:prstGeom prst="rect">
                  <a:avLst/>
                </a:prstGeom>
                <a:noFill/>
              </p:spPr>
              <p:txBody>
                <a:bodyPr vert="horz" wrap="none" rtlCol="0">
                  <a:spAutoFit/>
                </a:bodyPr>
                <a:lstStyle/>
                <a:p>
                  <a:pPr algn="ctr"/>
                  <a:r>
                    <a:rPr lang="en-US" sz="1400" dirty="0">
                      <a:latin typeface="Arial" panose="020B0604020202020204" pitchFamily="34" charset="0"/>
                      <a:cs typeface="Arial" panose="020B0604020202020204" pitchFamily="34" charset="0"/>
                    </a:rPr>
                    <a:t>Cluster A</a:t>
                  </a:r>
                </a:p>
                <a:p>
                  <a:pPr algn="ctr"/>
                  <a:r>
                    <a:rPr lang="en-US" sz="1200" dirty="0">
                      <a:latin typeface="Arial" panose="020B0604020202020204" pitchFamily="34" charset="0"/>
                      <a:cs typeface="Arial" panose="020B0604020202020204" pitchFamily="34" charset="0"/>
                    </a:rPr>
                    <a:t>(41 topographies)</a:t>
                  </a:r>
                </a:p>
              </p:txBody>
            </p:sp>
            <p:sp>
              <p:nvSpPr>
                <p:cNvPr id="436" name="TextBox 435">
                  <a:extLst>
                    <a:ext uri="{FF2B5EF4-FFF2-40B4-BE49-F238E27FC236}">
                      <a16:creationId xmlns:a16="http://schemas.microsoft.com/office/drawing/2014/main" id="{0C53321B-0152-40F8-B0EB-83E42B09CA49}"/>
                    </a:ext>
                  </a:extLst>
                </p:cNvPr>
                <p:cNvSpPr txBox="1"/>
                <p:nvPr/>
              </p:nvSpPr>
              <p:spPr>
                <a:xfrm>
                  <a:off x="3223885" y="3172341"/>
                  <a:ext cx="1385316" cy="492443"/>
                </a:xfrm>
                <a:prstGeom prst="rect">
                  <a:avLst/>
                </a:prstGeom>
                <a:noFill/>
              </p:spPr>
              <p:txBody>
                <a:bodyPr vert="horz" wrap="none" rtlCol="0">
                  <a:spAutoFit/>
                </a:bodyPr>
                <a:lstStyle/>
                <a:p>
                  <a:pPr algn="ctr"/>
                  <a:r>
                    <a:rPr lang="en-US" sz="1400" dirty="0">
                      <a:latin typeface="Arial" panose="020B0604020202020204" pitchFamily="34" charset="0"/>
                      <a:cs typeface="Arial" panose="020B0604020202020204" pitchFamily="34" charset="0"/>
                    </a:rPr>
                    <a:t>Cluster B</a:t>
                  </a:r>
                </a:p>
                <a:p>
                  <a:pPr algn="ctr"/>
                  <a:r>
                    <a:rPr lang="en-US" sz="1200" dirty="0">
                      <a:latin typeface="Arial" panose="020B0604020202020204" pitchFamily="34" charset="0"/>
                      <a:cs typeface="Arial" panose="020B0604020202020204" pitchFamily="34" charset="0"/>
                    </a:rPr>
                    <a:t>(40 topographies)</a:t>
                  </a:r>
                </a:p>
              </p:txBody>
            </p:sp>
            <p:sp>
              <p:nvSpPr>
                <p:cNvPr id="437" name="TextBox 436">
                  <a:extLst>
                    <a:ext uri="{FF2B5EF4-FFF2-40B4-BE49-F238E27FC236}">
                      <a16:creationId xmlns:a16="http://schemas.microsoft.com/office/drawing/2014/main" id="{6F717D5D-6005-4572-9609-A883D61452EC}"/>
                    </a:ext>
                  </a:extLst>
                </p:cNvPr>
                <p:cNvSpPr txBox="1"/>
                <p:nvPr/>
              </p:nvSpPr>
              <p:spPr>
                <a:xfrm>
                  <a:off x="3223885" y="5052222"/>
                  <a:ext cx="1385316" cy="492443"/>
                </a:xfrm>
                <a:prstGeom prst="rect">
                  <a:avLst/>
                </a:prstGeom>
                <a:noFill/>
              </p:spPr>
              <p:txBody>
                <a:bodyPr vert="horz" wrap="none" rtlCol="0">
                  <a:spAutoFit/>
                </a:bodyPr>
                <a:lstStyle/>
                <a:p>
                  <a:pPr algn="ctr"/>
                  <a:r>
                    <a:rPr lang="en-US" sz="1400" dirty="0">
                      <a:latin typeface="Arial" panose="020B0604020202020204" pitchFamily="34" charset="0"/>
                      <a:cs typeface="Arial" panose="020B0604020202020204" pitchFamily="34" charset="0"/>
                    </a:rPr>
                    <a:t>Cluster C</a:t>
                  </a:r>
                </a:p>
                <a:p>
                  <a:pPr algn="ctr"/>
                  <a:r>
                    <a:rPr lang="en-US" sz="1200" dirty="0">
                      <a:latin typeface="Arial" panose="020B0604020202020204" pitchFamily="34" charset="0"/>
                      <a:cs typeface="Arial" panose="020B0604020202020204" pitchFamily="34" charset="0"/>
                    </a:rPr>
                    <a:t>(45 topographies)</a:t>
                  </a:r>
                </a:p>
              </p:txBody>
            </p:sp>
            <p:sp>
              <p:nvSpPr>
                <p:cNvPr id="438" name="TextBox 437">
                  <a:extLst>
                    <a:ext uri="{FF2B5EF4-FFF2-40B4-BE49-F238E27FC236}">
                      <a16:creationId xmlns:a16="http://schemas.microsoft.com/office/drawing/2014/main" id="{1D9484FF-947B-4214-8F0D-D25D812CF9CC}"/>
                    </a:ext>
                  </a:extLst>
                </p:cNvPr>
                <p:cNvSpPr txBox="1"/>
                <p:nvPr/>
              </p:nvSpPr>
              <p:spPr>
                <a:xfrm>
                  <a:off x="4876043" y="2548807"/>
                  <a:ext cx="1385316" cy="492443"/>
                </a:xfrm>
                <a:prstGeom prst="rect">
                  <a:avLst/>
                </a:prstGeom>
                <a:noFill/>
              </p:spPr>
              <p:txBody>
                <a:bodyPr vert="horz" wrap="none" rtlCol="0">
                  <a:spAutoFit/>
                </a:bodyPr>
                <a:lstStyle/>
                <a:p>
                  <a:pPr algn="ctr"/>
                  <a:r>
                    <a:rPr lang="en-US" sz="1400" dirty="0">
                      <a:latin typeface="Arial" panose="020B0604020202020204" pitchFamily="34" charset="0"/>
                      <a:cs typeface="Arial" panose="020B0604020202020204" pitchFamily="34" charset="0"/>
                    </a:rPr>
                    <a:t>Cluster D</a:t>
                  </a:r>
                </a:p>
                <a:p>
                  <a:pPr algn="ctr"/>
                  <a:r>
                    <a:rPr lang="en-US" sz="1200" dirty="0">
                      <a:latin typeface="Arial" panose="020B0604020202020204" pitchFamily="34" charset="0"/>
                      <a:cs typeface="Arial" panose="020B0604020202020204" pitchFamily="34" charset="0"/>
                    </a:rPr>
                    <a:t>(24 topographies)</a:t>
                  </a:r>
                </a:p>
              </p:txBody>
            </p:sp>
            <p:sp>
              <p:nvSpPr>
                <p:cNvPr id="439" name="TextBox 438">
                  <a:extLst>
                    <a:ext uri="{FF2B5EF4-FFF2-40B4-BE49-F238E27FC236}">
                      <a16:creationId xmlns:a16="http://schemas.microsoft.com/office/drawing/2014/main" id="{2080DE5E-C49A-4F40-9914-1B36D0DC2D4B}"/>
                    </a:ext>
                  </a:extLst>
                </p:cNvPr>
                <p:cNvSpPr txBox="1"/>
                <p:nvPr/>
              </p:nvSpPr>
              <p:spPr>
                <a:xfrm>
                  <a:off x="4876043" y="4289772"/>
                  <a:ext cx="1385316" cy="492443"/>
                </a:xfrm>
                <a:prstGeom prst="rect">
                  <a:avLst/>
                </a:prstGeom>
                <a:noFill/>
              </p:spPr>
              <p:txBody>
                <a:bodyPr vert="horz" wrap="none" rtlCol="0">
                  <a:spAutoFit/>
                </a:bodyPr>
                <a:lstStyle/>
                <a:p>
                  <a:pPr algn="ctr"/>
                  <a:r>
                    <a:rPr lang="en-US" sz="1400" dirty="0">
                      <a:latin typeface="Arial" panose="020B0604020202020204" pitchFamily="34" charset="0"/>
                      <a:cs typeface="Arial" panose="020B0604020202020204" pitchFamily="34" charset="0"/>
                    </a:rPr>
                    <a:t>Cluster E</a:t>
                  </a:r>
                </a:p>
                <a:p>
                  <a:pPr algn="ctr"/>
                  <a:r>
                    <a:rPr lang="en-US" sz="1200" dirty="0">
                      <a:latin typeface="Arial" panose="020B0604020202020204" pitchFamily="34" charset="0"/>
                      <a:cs typeface="Arial" panose="020B0604020202020204" pitchFamily="34" charset="0"/>
                    </a:rPr>
                    <a:t>(19 topographies)</a:t>
                  </a:r>
                </a:p>
              </p:txBody>
            </p:sp>
          </p:grpSp>
          <p:grpSp>
            <p:nvGrpSpPr>
              <p:cNvPr id="417" name="Group 416">
                <a:extLst>
                  <a:ext uri="{FF2B5EF4-FFF2-40B4-BE49-F238E27FC236}">
                    <a16:creationId xmlns:a16="http://schemas.microsoft.com/office/drawing/2014/main" id="{6757AD1B-DC0D-47B8-AEF3-777F02860581}"/>
                  </a:ext>
                </a:extLst>
              </p:cNvPr>
              <p:cNvGrpSpPr/>
              <p:nvPr/>
            </p:nvGrpSpPr>
            <p:grpSpPr>
              <a:xfrm>
                <a:off x="10613544" y="2421920"/>
                <a:ext cx="1405248" cy="3855890"/>
                <a:chOff x="1691858" y="1548860"/>
                <a:chExt cx="1405248" cy="3855890"/>
              </a:xfrm>
            </p:grpSpPr>
            <p:grpSp>
              <p:nvGrpSpPr>
                <p:cNvPr id="418" name="Group 417">
                  <a:extLst>
                    <a:ext uri="{FF2B5EF4-FFF2-40B4-BE49-F238E27FC236}">
                      <a16:creationId xmlns:a16="http://schemas.microsoft.com/office/drawing/2014/main" id="{C2E447CD-2704-4CAF-BFAA-D9C7AB9E4C2B}"/>
                    </a:ext>
                  </a:extLst>
                </p:cNvPr>
                <p:cNvGrpSpPr/>
                <p:nvPr/>
              </p:nvGrpSpPr>
              <p:grpSpPr>
                <a:xfrm>
                  <a:off x="2015092" y="1548860"/>
                  <a:ext cx="914400" cy="3855890"/>
                  <a:chOff x="2015567" y="663355"/>
                  <a:chExt cx="914400" cy="3855890"/>
                </a:xfrm>
              </p:grpSpPr>
              <p:pic>
                <p:nvPicPr>
                  <p:cNvPr id="425" name="Picture 424">
                    <a:extLst>
                      <a:ext uri="{FF2B5EF4-FFF2-40B4-BE49-F238E27FC236}">
                        <a16:creationId xmlns:a16="http://schemas.microsoft.com/office/drawing/2014/main" id="{B0B96A74-9658-4C35-A236-A777330A1C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15567" y="663355"/>
                    <a:ext cx="914400" cy="762000"/>
                  </a:xfrm>
                  <a:prstGeom prst="rect">
                    <a:avLst/>
                  </a:prstGeom>
                </p:spPr>
              </p:pic>
              <p:pic>
                <p:nvPicPr>
                  <p:cNvPr id="426" name="Picture 425">
                    <a:extLst>
                      <a:ext uri="{FF2B5EF4-FFF2-40B4-BE49-F238E27FC236}">
                        <a16:creationId xmlns:a16="http://schemas.microsoft.com/office/drawing/2014/main" id="{97798EE2-7D18-4870-BB82-349C400A5C1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5567" y="1439860"/>
                    <a:ext cx="914400" cy="762000"/>
                  </a:xfrm>
                  <a:prstGeom prst="rect">
                    <a:avLst/>
                  </a:prstGeom>
                </p:spPr>
              </p:pic>
              <p:pic>
                <p:nvPicPr>
                  <p:cNvPr id="427" name="Picture 426">
                    <a:extLst>
                      <a:ext uri="{FF2B5EF4-FFF2-40B4-BE49-F238E27FC236}">
                        <a16:creationId xmlns:a16="http://schemas.microsoft.com/office/drawing/2014/main" id="{DFE88EAC-AA62-4E94-9C96-F686FBF9B3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15567" y="2214195"/>
                    <a:ext cx="914400" cy="762000"/>
                  </a:xfrm>
                  <a:prstGeom prst="rect">
                    <a:avLst/>
                  </a:prstGeom>
                </p:spPr>
              </p:pic>
              <p:pic>
                <p:nvPicPr>
                  <p:cNvPr id="428" name="Picture 427">
                    <a:extLst>
                      <a:ext uri="{FF2B5EF4-FFF2-40B4-BE49-F238E27FC236}">
                        <a16:creationId xmlns:a16="http://schemas.microsoft.com/office/drawing/2014/main" id="{6531C691-CCB8-4588-8A6A-2C0E7528596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5567" y="2985720"/>
                    <a:ext cx="914400" cy="762000"/>
                  </a:xfrm>
                  <a:prstGeom prst="rect">
                    <a:avLst/>
                  </a:prstGeom>
                </p:spPr>
              </p:pic>
              <p:pic>
                <p:nvPicPr>
                  <p:cNvPr id="429" name="Picture 428">
                    <a:extLst>
                      <a:ext uri="{FF2B5EF4-FFF2-40B4-BE49-F238E27FC236}">
                        <a16:creationId xmlns:a16="http://schemas.microsoft.com/office/drawing/2014/main" id="{607A07D0-CBED-475B-836F-1154849C26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15567" y="3757245"/>
                    <a:ext cx="914400" cy="762000"/>
                  </a:xfrm>
                  <a:prstGeom prst="rect">
                    <a:avLst/>
                  </a:prstGeom>
                </p:spPr>
              </p:pic>
            </p:grpSp>
            <p:sp>
              <p:nvSpPr>
                <p:cNvPr id="419" name="TextBox 418">
                  <a:extLst>
                    <a:ext uri="{FF2B5EF4-FFF2-40B4-BE49-F238E27FC236}">
                      <a16:creationId xmlns:a16="http://schemas.microsoft.com/office/drawing/2014/main" id="{5335A172-8144-4BCA-B237-898F87CD006C}"/>
                    </a:ext>
                  </a:extLst>
                </p:cNvPr>
                <p:cNvSpPr txBox="1"/>
                <p:nvPr/>
              </p:nvSpPr>
              <p:spPr>
                <a:xfrm>
                  <a:off x="1691858" y="2297493"/>
                  <a:ext cx="492443" cy="2378771"/>
                </a:xfrm>
                <a:prstGeom prst="rect">
                  <a:avLst/>
                </a:prstGeom>
                <a:noFill/>
              </p:spPr>
              <p:txBody>
                <a:bodyPr vert="vert270" wrap="square" rtlCol="0">
                  <a:spAutoFit/>
                </a:bodyPr>
                <a:lstStyle/>
                <a:p>
                  <a:pPr algn="ctr"/>
                  <a:r>
                    <a:rPr lang="en-US" sz="2000" i="1" dirty="0">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means clustering</a:t>
                  </a:r>
                </a:p>
              </p:txBody>
            </p:sp>
            <p:sp>
              <p:nvSpPr>
                <p:cNvPr id="420" name="TextBox 419">
                  <a:extLst>
                    <a:ext uri="{FF2B5EF4-FFF2-40B4-BE49-F238E27FC236}">
                      <a16:creationId xmlns:a16="http://schemas.microsoft.com/office/drawing/2014/main" id="{88F37E3D-AA12-4790-B976-476FE63A7A15}"/>
                    </a:ext>
                  </a:extLst>
                </p:cNvPr>
                <p:cNvSpPr txBox="1"/>
                <p:nvPr/>
              </p:nvSpPr>
              <p:spPr>
                <a:xfrm>
                  <a:off x="2776634" y="1775971"/>
                  <a:ext cx="32047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a:t>
                  </a:r>
                </a:p>
              </p:txBody>
            </p:sp>
            <p:sp>
              <p:nvSpPr>
                <p:cNvPr id="421" name="TextBox 420">
                  <a:extLst>
                    <a:ext uri="{FF2B5EF4-FFF2-40B4-BE49-F238E27FC236}">
                      <a16:creationId xmlns:a16="http://schemas.microsoft.com/office/drawing/2014/main" id="{C1B90E73-6BEC-4B45-A410-82E745EC7CC9}"/>
                    </a:ext>
                  </a:extLst>
                </p:cNvPr>
                <p:cNvSpPr txBox="1"/>
                <p:nvPr/>
              </p:nvSpPr>
              <p:spPr>
                <a:xfrm>
                  <a:off x="2776634" y="2553498"/>
                  <a:ext cx="27322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a:t>
                  </a:r>
                </a:p>
              </p:txBody>
            </p:sp>
            <p:sp>
              <p:nvSpPr>
                <p:cNvPr id="422" name="TextBox 421">
                  <a:extLst>
                    <a:ext uri="{FF2B5EF4-FFF2-40B4-BE49-F238E27FC236}">
                      <a16:creationId xmlns:a16="http://schemas.microsoft.com/office/drawing/2014/main" id="{9E6626EA-BFE7-493F-8532-9F050B234814}"/>
                    </a:ext>
                  </a:extLst>
                </p:cNvPr>
                <p:cNvSpPr txBox="1"/>
                <p:nvPr/>
              </p:nvSpPr>
              <p:spPr>
                <a:xfrm>
                  <a:off x="2776634" y="3338017"/>
                  <a:ext cx="32047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a:t>
                  </a:r>
                </a:p>
              </p:txBody>
            </p:sp>
            <p:sp>
              <p:nvSpPr>
                <p:cNvPr id="423" name="TextBox 422">
                  <a:extLst>
                    <a:ext uri="{FF2B5EF4-FFF2-40B4-BE49-F238E27FC236}">
                      <a16:creationId xmlns:a16="http://schemas.microsoft.com/office/drawing/2014/main" id="{14E71F27-A691-4D96-85AB-A328C0C2B15D}"/>
                    </a:ext>
                  </a:extLst>
                </p:cNvPr>
                <p:cNvSpPr txBox="1"/>
                <p:nvPr/>
              </p:nvSpPr>
              <p:spPr>
                <a:xfrm>
                  <a:off x="2776634" y="4098336"/>
                  <a:ext cx="25999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a:t>
                  </a:r>
                </a:p>
              </p:txBody>
            </p:sp>
            <p:sp>
              <p:nvSpPr>
                <p:cNvPr id="424" name="TextBox 423">
                  <a:extLst>
                    <a:ext uri="{FF2B5EF4-FFF2-40B4-BE49-F238E27FC236}">
                      <a16:creationId xmlns:a16="http://schemas.microsoft.com/office/drawing/2014/main" id="{CED49A8F-AFBC-4E33-B25B-FDB9D3C39E79}"/>
                    </a:ext>
                  </a:extLst>
                </p:cNvPr>
                <p:cNvSpPr txBox="1"/>
                <p:nvPr/>
              </p:nvSpPr>
              <p:spPr>
                <a:xfrm>
                  <a:off x="2776634" y="4869861"/>
                  <a:ext cx="32047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E</a:t>
                  </a:r>
                </a:p>
              </p:txBody>
            </p:sp>
          </p:grpSp>
        </p:grpSp>
        <p:sp>
          <p:nvSpPr>
            <p:cNvPr id="415" name="TextBox 414">
              <a:extLst>
                <a:ext uri="{FF2B5EF4-FFF2-40B4-BE49-F238E27FC236}">
                  <a16:creationId xmlns:a16="http://schemas.microsoft.com/office/drawing/2014/main" id="{970E7ED2-0018-4CD7-BA5A-7BF9B98652FD}"/>
                </a:ext>
              </a:extLst>
            </p:cNvPr>
            <p:cNvSpPr txBox="1"/>
            <p:nvPr/>
          </p:nvSpPr>
          <p:spPr>
            <a:xfrm>
              <a:off x="31066591" y="8160774"/>
              <a:ext cx="5402441" cy="430887"/>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b. Clustering of subject-level centroids</a:t>
              </a:r>
            </a:p>
          </p:txBody>
        </p:sp>
        <p:sp>
          <p:nvSpPr>
            <p:cNvPr id="410" name="Left Brace 409">
              <a:extLst>
                <a:ext uri="{FF2B5EF4-FFF2-40B4-BE49-F238E27FC236}">
                  <a16:creationId xmlns:a16="http://schemas.microsoft.com/office/drawing/2014/main" id="{26E58F09-3280-4EB2-BF34-9250F3A244AE}"/>
                </a:ext>
              </a:extLst>
            </p:cNvPr>
            <p:cNvSpPr/>
            <p:nvPr/>
          </p:nvSpPr>
          <p:spPr>
            <a:xfrm rot="10800000">
              <a:off x="34489097" y="9004257"/>
              <a:ext cx="304369" cy="4831876"/>
            </a:xfrm>
            <a:prstGeom prst="leftBrace">
              <a:avLst>
                <a:gd name="adj1" fmla="val 8333"/>
                <a:gd name="adj2" fmla="val 5015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1" name="Rectangle 410">
            <a:extLst>
              <a:ext uri="{FF2B5EF4-FFF2-40B4-BE49-F238E27FC236}">
                <a16:creationId xmlns:a16="http://schemas.microsoft.com/office/drawing/2014/main" id="{D360CC7E-B670-4235-B217-8C19D25EA448}"/>
              </a:ext>
            </a:extLst>
          </p:cNvPr>
          <p:cNvSpPr/>
          <p:nvPr/>
        </p:nvSpPr>
        <p:spPr>
          <a:xfrm>
            <a:off x="24635965" y="11420194"/>
            <a:ext cx="1081214" cy="133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AB804CD-EAD9-40CA-8482-4AF9CB63925D}"/>
              </a:ext>
            </a:extLst>
          </p:cNvPr>
          <p:cNvGrpSpPr/>
          <p:nvPr/>
        </p:nvGrpSpPr>
        <p:grpSpPr>
          <a:xfrm>
            <a:off x="19500172" y="7779774"/>
            <a:ext cx="10342353" cy="5912999"/>
            <a:chOff x="19500172" y="8160774"/>
            <a:chExt cx="10342353" cy="5912999"/>
          </a:xfrm>
        </p:grpSpPr>
        <p:grpSp>
          <p:nvGrpSpPr>
            <p:cNvPr id="606" name="Group 605">
              <a:extLst>
                <a:ext uri="{FF2B5EF4-FFF2-40B4-BE49-F238E27FC236}">
                  <a16:creationId xmlns:a16="http://schemas.microsoft.com/office/drawing/2014/main" id="{AEA83403-664E-40CF-857A-57AC9CBBB894}"/>
                </a:ext>
              </a:extLst>
            </p:cNvPr>
            <p:cNvGrpSpPr/>
            <p:nvPr/>
          </p:nvGrpSpPr>
          <p:grpSpPr>
            <a:xfrm>
              <a:off x="22165423" y="8160774"/>
              <a:ext cx="7677102" cy="5912999"/>
              <a:chOff x="23765623" y="8160774"/>
              <a:chExt cx="7677102" cy="5912999"/>
            </a:xfrm>
          </p:grpSpPr>
          <p:grpSp>
            <p:nvGrpSpPr>
              <p:cNvPr id="412" name="Group 411">
                <a:extLst>
                  <a:ext uri="{FF2B5EF4-FFF2-40B4-BE49-F238E27FC236}">
                    <a16:creationId xmlns:a16="http://schemas.microsoft.com/office/drawing/2014/main" id="{856A8C68-F9A7-482B-9BC9-51D1EF39C7BB}"/>
                  </a:ext>
                </a:extLst>
              </p:cNvPr>
              <p:cNvGrpSpPr/>
              <p:nvPr/>
            </p:nvGrpSpPr>
            <p:grpSpPr>
              <a:xfrm>
                <a:off x="24162273" y="8626181"/>
                <a:ext cx="6330791" cy="5447592"/>
                <a:chOff x="464209" y="499348"/>
                <a:chExt cx="6330791" cy="5447592"/>
              </a:xfrm>
            </p:grpSpPr>
            <p:grpSp>
              <p:nvGrpSpPr>
                <p:cNvPr id="440" name="Group 439">
                  <a:extLst>
                    <a:ext uri="{FF2B5EF4-FFF2-40B4-BE49-F238E27FC236}">
                      <a16:creationId xmlns:a16="http://schemas.microsoft.com/office/drawing/2014/main" id="{B0F1F77F-5261-4CE0-A2FB-97008518153E}"/>
                    </a:ext>
                  </a:extLst>
                </p:cNvPr>
                <p:cNvGrpSpPr/>
                <p:nvPr/>
              </p:nvGrpSpPr>
              <p:grpSpPr>
                <a:xfrm>
                  <a:off x="806522" y="499348"/>
                  <a:ext cx="5646165" cy="2889279"/>
                  <a:chOff x="2578790" y="604123"/>
                  <a:chExt cx="5646165" cy="2889279"/>
                </a:xfrm>
              </p:grpSpPr>
              <p:grpSp>
                <p:nvGrpSpPr>
                  <p:cNvPr id="448" name="Group 447">
                    <a:extLst>
                      <a:ext uri="{FF2B5EF4-FFF2-40B4-BE49-F238E27FC236}">
                        <a16:creationId xmlns:a16="http://schemas.microsoft.com/office/drawing/2014/main" id="{31EC7833-5A95-459A-857D-9A396E074FDD}"/>
                      </a:ext>
                    </a:extLst>
                  </p:cNvPr>
                  <p:cNvGrpSpPr/>
                  <p:nvPr/>
                </p:nvGrpSpPr>
                <p:grpSpPr>
                  <a:xfrm>
                    <a:off x="4567354" y="604123"/>
                    <a:ext cx="3657601" cy="2884751"/>
                    <a:chOff x="4567354" y="604123"/>
                    <a:chExt cx="3657601" cy="2884751"/>
                  </a:xfrm>
                </p:grpSpPr>
                <p:pic>
                  <p:nvPicPr>
                    <p:cNvPr id="460" name="Picture 459">
                      <a:extLst>
                        <a:ext uri="{FF2B5EF4-FFF2-40B4-BE49-F238E27FC236}">
                          <a16:creationId xmlns:a16="http://schemas.microsoft.com/office/drawing/2014/main" id="{CF42F9BD-78EC-4CF6-84EA-0A21F327F6CF}"/>
                        </a:ext>
                      </a:extLst>
                    </p:cNvPr>
                    <p:cNvPicPr>
                      <a:picLocks noChangeAspect="1"/>
                    </p:cNvPicPr>
                    <p:nvPr/>
                  </p:nvPicPr>
                  <p:blipFill>
                    <a:blip r:embed="rId16"/>
                    <a:stretch>
                      <a:fillRect/>
                    </a:stretch>
                  </p:blipFill>
                  <p:spPr>
                    <a:xfrm>
                      <a:off x="4567355" y="604123"/>
                      <a:ext cx="3657600" cy="2884751"/>
                    </a:xfrm>
                    <a:prstGeom prst="rect">
                      <a:avLst/>
                    </a:prstGeom>
                  </p:spPr>
                </p:pic>
                <p:sp>
                  <p:nvSpPr>
                    <p:cNvPr id="461" name="Rectangle 460">
                      <a:extLst>
                        <a:ext uri="{FF2B5EF4-FFF2-40B4-BE49-F238E27FC236}">
                          <a16:creationId xmlns:a16="http://schemas.microsoft.com/office/drawing/2014/main" id="{155C2358-D75D-4E4E-B82D-2F7766DA589F}"/>
                        </a:ext>
                      </a:extLst>
                    </p:cNvPr>
                    <p:cNvSpPr/>
                    <p:nvPr/>
                  </p:nvSpPr>
                  <p:spPr>
                    <a:xfrm>
                      <a:off x="4594713" y="707340"/>
                      <a:ext cx="1672737"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A821BD28-0F19-46A5-9080-943CA5A41752}"/>
                        </a:ext>
                      </a:extLst>
                    </p:cNvPr>
                    <p:cNvSpPr/>
                    <p:nvPr/>
                  </p:nvSpPr>
                  <p:spPr>
                    <a:xfrm>
                      <a:off x="6552219" y="707340"/>
                      <a:ext cx="801082"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181C50BE-D96D-4B0A-872F-F7DC1E72F745}"/>
                        </a:ext>
                      </a:extLst>
                    </p:cNvPr>
                    <p:cNvSpPr/>
                    <p:nvPr/>
                  </p:nvSpPr>
                  <p:spPr>
                    <a:xfrm>
                      <a:off x="7622240" y="702577"/>
                      <a:ext cx="602715"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650E36B7-28D8-4292-AB3B-733ED9DA8C57}"/>
                        </a:ext>
                      </a:extLst>
                    </p:cNvPr>
                    <p:cNvSpPr/>
                    <p:nvPr/>
                  </p:nvSpPr>
                  <p:spPr>
                    <a:xfrm>
                      <a:off x="4613763" y="978376"/>
                      <a:ext cx="1672737"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2528BA5F-134D-4ED5-BE06-BF5B516BF085}"/>
                        </a:ext>
                      </a:extLst>
                    </p:cNvPr>
                    <p:cNvSpPr/>
                    <p:nvPr/>
                  </p:nvSpPr>
                  <p:spPr>
                    <a:xfrm>
                      <a:off x="6526458" y="978376"/>
                      <a:ext cx="1350718"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62437397-E20A-4774-A908-F8B748795D01}"/>
                        </a:ext>
                      </a:extLst>
                    </p:cNvPr>
                    <p:cNvSpPr/>
                    <p:nvPr/>
                  </p:nvSpPr>
                  <p:spPr>
                    <a:xfrm>
                      <a:off x="4636032" y="1249405"/>
                      <a:ext cx="1364717"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AB061D28-9485-4E4C-9B15-228DE45B1936}"/>
                        </a:ext>
                      </a:extLst>
                    </p:cNvPr>
                    <p:cNvSpPr/>
                    <p:nvPr/>
                  </p:nvSpPr>
                  <p:spPr>
                    <a:xfrm>
                      <a:off x="6267450" y="1249405"/>
                      <a:ext cx="1885950"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E9C7D0D0-28E6-4562-A838-515A79F05DC4}"/>
                        </a:ext>
                      </a:extLst>
                    </p:cNvPr>
                    <p:cNvSpPr/>
                    <p:nvPr/>
                  </p:nvSpPr>
                  <p:spPr>
                    <a:xfrm>
                      <a:off x="4937469" y="1516086"/>
                      <a:ext cx="1614750"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221EF139-9ECC-4A6F-AD9B-1C8E90DE8B93}"/>
                        </a:ext>
                      </a:extLst>
                    </p:cNvPr>
                    <p:cNvSpPr/>
                    <p:nvPr/>
                  </p:nvSpPr>
                  <p:spPr>
                    <a:xfrm>
                      <a:off x="6805351" y="1518830"/>
                      <a:ext cx="1419604"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a:extLst>
                        <a:ext uri="{FF2B5EF4-FFF2-40B4-BE49-F238E27FC236}">
                          <a16:creationId xmlns:a16="http://schemas.microsoft.com/office/drawing/2014/main" id="{FF8C5C88-3592-418E-A4FC-B6986FDA0264}"/>
                        </a:ext>
                      </a:extLst>
                    </p:cNvPr>
                    <p:cNvSpPr/>
                    <p:nvPr/>
                  </p:nvSpPr>
                  <p:spPr>
                    <a:xfrm>
                      <a:off x="4585188" y="1781448"/>
                      <a:ext cx="602715"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5A76509A-1786-48F4-B1B1-04EB441829C3}"/>
                        </a:ext>
                      </a:extLst>
                    </p:cNvPr>
                    <p:cNvSpPr/>
                    <p:nvPr/>
                  </p:nvSpPr>
                  <p:spPr>
                    <a:xfrm>
                      <a:off x="5465959" y="1787529"/>
                      <a:ext cx="782441"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A4F0BA2F-318B-45E2-8AC7-0C85BFB78BCF}"/>
                        </a:ext>
                      </a:extLst>
                    </p:cNvPr>
                    <p:cNvSpPr/>
                    <p:nvPr/>
                  </p:nvSpPr>
                  <p:spPr>
                    <a:xfrm>
                      <a:off x="6545508" y="1782353"/>
                      <a:ext cx="1607892"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474222CD-08D0-4838-A7B2-C8B7F977E333}"/>
                        </a:ext>
                      </a:extLst>
                    </p:cNvPr>
                    <p:cNvSpPr/>
                    <p:nvPr/>
                  </p:nvSpPr>
                  <p:spPr>
                    <a:xfrm>
                      <a:off x="4626507" y="2052892"/>
                      <a:ext cx="848977"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CE581033-5FF6-48A1-8640-B7D07D66C7FE}"/>
                        </a:ext>
                      </a:extLst>
                    </p:cNvPr>
                    <p:cNvSpPr/>
                    <p:nvPr/>
                  </p:nvSpPr>
                  <p:spPr>
                    <a:xfrm>
                      <a:off x="5725106" y="2055226"/>
                      <a:ext cx="1628195"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898C117D-78B0-4445-AF5A-81F8E44EF4C4}"/>
                        </a:ext>
                      </a:extLst>
                    </p:cNvPr>
                    <p:cNvSpPr/>
                    <p:nvPr/>
                  </p:nvSpPr>
                  <p:spPr>
                    <a:xfrm>
                      <a:off x="7617954" y="2053052"/>
                      <a:ext cx="602715"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4FF36B35-7525-4C50-B45B-515C37C3F8A0}"/>
                        </a:ext>
                      </a:extLst>
                    </p:cNvPr>
                    <p:cNvSpPr/>
                    <p:nvPr/>
                  </p:nvSpPr>
                  <p:spPr>
                    <a:xfrm>
                      <a:off x="4580976" y="2319887"/>
                      <a:ext cx="1419773"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6E14B73D-8271-4B11-8349-C7BB203EBA3F}"/>
                        </a:ext>
                      </a:extLst>
                    </p:cNvPr>
                    <p:cNvSpPr/>
                    <p:nvPr/>
                  </p:nvSpPr>
                  <p:spPr>
                    <a:xfrm>
                      <a:off x="6276976" y="2319887"/>
                      <a:ext cx="1331454"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a:extLst>
                        <a:ext uri="{FF2B5EF4-FFF2-40B4-BE49-F238E27FC236}">
                          <a16:creationId xmlns:a16="http://schemas.microsoft.com/office/drawing/2014/main" id="{47F70AA8-F52E-484C-8A2A-228D6FF62931}"/>
                        </a:ext>
                      </a:extLst>
                    </p:cNvPr>
                    <p:cNvSpPr/>
                    <p:nvPr/>
                  </p:nvSpPr>
                  <p:spPr>
                    <a:xfrm>
                      <a:off x="7886045" y="2324826"/>
                      <a:ext cx="267355"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a:extLst>
                        <a:ext uri="{FF2B5EF4-FFF2-40B4-BE49-F238E27FC236}">
                          <a16:creationId xmlns:a16="http://schemas.microsoft.com/office/drawing/2014/main" id="{EF811738-9DAF-4596-9649-981393757576}"/>
                        </a:ext>
                      </a:extLst>
                    </p:cNvPr>
                    <p:cNvSpPr/>
                    <p:nvPr/>
                  </p:nvSpPr>
                  <p:spPr>
                    <a:xfrm>
                      <a:off x="4655082" y="2597071"/>
                      <a:ext cx="1070024"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D9CF53E5-DA59-4943-B01C-A424897F9875}"/>
                        </a:ext>
                      </a:extLst>
                    </p:cNvPr>
                    <p:cNvSpPr/>
                    <p:nvPr/>
                  </p:nvSpPr>
                  <p:spPr>
                    <a:xfrm>
                      <a:off x="6004191" y="2592347"/>
                      <a:ext cx="1070024"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33117CCA-D150-426E-B96A-63B0D87DE63B}"/>
                        </a:ext>
                      </a:extLst>
                    </p:cNvPr>
                    <p:cNvSpPr/>
                    <p:nvPr/>
                  </p:nvSpPr>
                  <p:spPr>
                    <a:xfrm>
                      <a:off x="7349454" y="2591486"/>
                      <a:ext cx="803946"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CF2348CE-BCF6-4B0F-8678-4E167D02B3C1}"/>
                        </a:ext>
                      </a:extLst>
                    </p:cNvPr>
                    <p:cNvSpPr/>
                    <p:nvPr/>
                  </p:nvSpPr>
                  <p:spPr>
                    <a:xfrm>
                      <a:off x="4567354" y="2865363"/>
                      <a:ext cx="366311"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a:extLst>
                        <a:ext uri="{FF2B5EF4-FFF2-40B4-BE49-F238E27FC236}">
                          <a16:creationId xmlns:a16="http://schemas.microsoft.com/office/drawing/2014/main" id="{14E6C44A-F289-48AF-895D-61F88AB752AD}"/>
                        </a:ext>
                      </a:extLst>
                    </p:cNvPr>
                    <p:cNvSpPr/>
                    <p:nvPr/>
                  </p:nvSpPr>
                  <p:spPr>
                    <a:xfrm>
                      <a:off x="5187618" y="2866424"/>
                      <a:ext cx="2699083"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61D75A9E-2C9C-40CB-9E0D-711F4F3B067C}"/>
                        </a:ext>
                      </a:extLst>
                    </p:cNvPr>
                    <p:cNvSpPr/>
                    <p:nvPr/>
                  </p:nvSpPr>
                  <p:spPr>
                    <a:xfrm>
                      <a:off x="4597369" y="3132043"/>
                      <a:ext cx="1686474"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a:extLst>
                        <a:ext uri="{FF2B5EF4-FFF2-40B4-BE49-F238E27FC236}">
                          <a16:creationId xmlns:a16="http://schemas.microsoft.com/office/drawing/2014/main" id="{6F404793-F403-4C10-B26B-5648C923CA0F}"/>
                        </a:ext>
                      </a:extLst>
                    </p:cNvPr>
                    <p:cNvSpPr/>
                    <p:nvPr/>
                  </p:nvSpPr>
                  <p:spPr>
                    <a:xfrm>
                      <a:off x="6537159" y="3132130"/>
                      <a:ext cx="1686474" cy="2503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a:extLst>
                      <a:ext uri="{FF2B5EF4-FFF2-40B4-BE49-F238E27FC236}">
                        <a16:creationId xmlns:a16="http://schemas.microsoft.com/office/drawing/2014/main" id="{826B5E48-94DA-49FD-97E9-DAE382A419E8}"/>
                      </a:ext>
                    </a:extLst>
                  </p:cNvPr>
                  <p:cNvGrpSpPr/>
                  <p:nvPr/>
                </p:nvGrpSpPr>
                <p:grpSpPr>
                  <a:xfrm>
                    <a:off x="2578790" y="629927"/>
                    <a:ext cx="1964086" cy="2863475"/>
                    <a:chOff x="2578790" y="629927"/>
                    <a:chExt cx="1964086" cy="2863475"/>
                  </a:xfrm>
                </p:grpSpPr>
                <p:cxnSp>
                  <p:nvCxnSpPr>
                    <p:cNvPr id="450" name="Straight Arrow Connector 449">
                      <a:extLst>
                        <a:ext uri="{FF2B5EF4-FFF2-40B4-BE49-F238E27FC236}">
                          <a16:creationId xmlns:a16="http://schemas.microsoft.com/office/drawing/2014/main" id="{72F82FC2-DD86-4E3E-87D4-2D9898938F07}"/>
                        </a:ext>
                      </a:extLst>
                    </p:cNvPr>
                    <p:cNvCxnSpPr/>
                    <p:nvPr/>
                  </p:nvCxnSpPr>
                  <p:spPr>
                    <a:xfrm>
                      <a:off x="4123776" y="1834655"/>
                      <a:ext cx="419100" cy="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1" name="Group 450">
                      <a:extLst>
                        <a:ext uri="{FF2B5EF4-FFF2-40B4-BE49-F238E27FC236}">
                          <a16:creationId xmlns:a16="http://schemas.microsoft.com/office/drawing/2014/main" id="{75B86E20-9385-42EA-8701-6EB7D3B9F707}"/>
                        </a:ext>
                      </a:extLst>
                    </p:cNvPr>
                    <p:cNvGrpSpPr/>
                    <p:nvPr/>
                  </p:nvGrpSpPr>
                  <p:grpSpPr>
                    <a:xfrm>
                      <a:off x="2578790" y="629927"/>
                      <a:ext cx="1468172" cy="2863475"/>
                      <a:chOff x="3022199" y="429192"/>
                      <a:chExt cx="1468172" cy="2863475"/>
                    </a:xfrm>
                  </p:grpSpPr>
                  <p:grpSp>
                    <p:nvGrpSpPr>
                      <p:cNvPr id="453" name="Group 452">
                        <a:extLst>
                          <a:ext uri="{FF2B5EF4-FFF2-40B4-BE49-F238E27FC236}">
                            <a16:creationId xmlns:a16="http://schemas.microsoft.com/office/drawing/2014/main" id="{03E2B626-CB11-41C2-9345-596DA78F7C1C}"/>
                          </a:ext>
                        </a:extLst>
                      </p:cNvPr>
                      <p:cNvGrpSpPr/>
                      <p:nvPr/>
                    </p:nvGrpSpPr>
                    <p:grpSpPr>
                      <a:xfrm>
                        <a:off x="3022199" y="429192"/>
                        <a:ext cx="1468172" cy="2863475"/>
                        <a:chOff x="5431744" y="1017933"/>
                        <a:chExt cx="1468172" cy="2863475"/>
                      </a:xfrm>
                    </p:grpSpPr>
                    <p:pic>
                      <p:nvPicPr>
                        <p:cNvPr id="455" name="Picture 454">
                          <a:extLst>
                            <a:ext uri="{FF2B5EF4-FFF2-40B4-BE49-F238E27FC236}">
                              <a16:creationId xmlns:a16="http://schemas.microsoft.com/office/drawing/2014/main" id="{18B7A651-EBF9-4AC5-B2DE-9917C345C285}"/>
                            </a:ext>
                          </a:extLst>
                        </p:cNvPr>
                        <p:cNvPicPr>
                          <a:picLocks noChangeAspect="1"/>
                        </p:cNvPicPr>
                        <p:nvPr/>
                      </p:nvPicPr>
                      <p:blipFill>
                        <a:blip r:embed="rId17"/>
                        <a:stretch>
                          <a:fillRect/>
                        </a:stretch>
                      </p:blipFill>
                      <p:spPr>
                        <a:xfrm>
                          <a:off x="5607119" y="1090583"/>
                          <a:ext cx="971550" cy="2790825"/>
                        </a:xfrm>
                        <a:prstGeom prst="rect">
                          <a:avLst/>
                        </a:prstGeom>
                      </p:spPr>
                    </p:pic>
                    <p:sp>
                      <p:nvSpPr>
                        <p:cNvPr id="456" name="Rectangle 455">
                          <a:extLst>
                            <a:ext uri="{FF2B5EF4-FFF2-40B4-BE49-F238E27FC236}">
                              <a16:creationId xmlns:a16="http://schemas.microsoft.com/office/drawing/2014/main" id="{472F1F5C-5181-4BF6-87A3-14A76F6C2AAC}"/>
                            </a:ext>
                          </a:extLst>
                        </p:cNvPr>
                        <p:cNvSpPr/>
                        <p:nvPr/>
                      </p:nvSpPr>
                      <p:spPr>
                        <a:xfrm>
                          <a:off x="5431744" y="3308559"/>
                          <a:ext cx="865599" cy="163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extBox 456">
                          <a:extLst>
                            <a:ext uri="{FF2B5EF4-FFF2-40B4-BE49-F238E27FC236}">
                              <a16:creationId xmlns:a16="http://schemas.microsoft.com/office/drawing/2014/main" id="{BABCA16F-EF03-4375-A189-66B1C744489E}"/>
                            </a:ext>
                          </a:extLst>
                        </p:cNvPr>
                        <p:cNvSpPr txBox="1"/>
                        <p:nvPr/>
                      </p:nvSpPr>
                      <p:spPr>
                        <a:xfrm rot="16200000">
                          <a:off x="6231303" y="2085440"/>
                          <a:ext cx="1029449" cy="307777"/>
                        </a:xfrm>
                        <a:prstGeom prst="rect">
                          <a:avLst/>
                        </a:prstGeom>
                        <a:noFill/>
                      </p:spPr>
                      <p:txBody>
                        <a:bodyPr wrap="non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Non-target</a:t>
                          </a:r>
                        </a:p>
                      </p:txBody>
                    </p:sp>
                    <p:sp>
                      <p:nvSpPr>
                        <p:cNvPr id="458" name="Rectangle 457">
                          <a:extLst>
                            <a:ext uri="{FF2B5EF4-FFF2-40B4-BE49-F238E27FC236}">
                              <a16:creationId xmlns:a16="http://schemas.microsoft.com/office/drawing/2014/main" id="{DCB479C1-23B9-4E4A-9A4C-4153D01D311E}"/>
                            </a:ext>
                          </a:extLst>
                        </p:cNvPr>
                        <p:cNvSpPr/>
                        <p:nvPr/>
                      </p:nvSpPr>
                      <p:spPr>
                        <a:xfrm>
                          <a:off x="5563123" y="1017933"/>
                          <a:ext cx="366405" cy="124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extBox 458">
                          <a:extLst>
                            <a:ext uri="{FF2B5EF4-FFF2-40B4-BE49-F238E27FC236}">
                              <a16:creationId xmlns:a16="http://schemas.microsoft.com/office/drawing/2014/main" id="{273D4F73-C049-4726-964D-D5CC75FB6721}"/>
                            </a:ext>
                          </a:extLst>
                        </p:cNvPr>
                        <p:cNvSpPr txBox="1"/>
                        <p:nvPr/>
                      </p:nvSpPr>
                      <p:spPr>
                        <a:xfrm>
                          <a:off x="5615946" y="3214391"/>
                          <a:ext cx="953896" cy="215444"/>
                        </a:xfrm>
                        <a:prstGeom prst="rect">
                          <a:avLst/>
                        </a:prstGeom>
                        <a:noFill/>
                      </p:spPr>
                      <p:txBody>
                        <a:bodyPr wrap="square" rtlCol="0">
                          <a:spAutoFit/>
                        </a:bodyPr>
                        <a:lstStyle/>
                        <a:p>
                          <a:pPr algn="ctr"/>
                          <a:r>
                            <a:rPr lang="en-US" sz="800" dirty="0">
                              <a:solidFill>
                                <a:schemeClr val="bg1">
                                  <a:lumMod val="50000"/>
                                </a:schemeClr>
                              </a:solidFill>
                              <a:latin typeface="Arial" panose="020B0604020202020204" pitchFamily="34" charset="0"/>
                              <a:cs typeface="Arial" panose="020B0604020202020204" pitchFamily="34" charset="0"/>
                            </a:rPr>
                            <a:t>1000 </a:t>
                          </a:r>
                          <a:r>
                            <a:rPr lang="en-US" sz="800" dirty="0" err="1">
                              <a:solidFill>
                                <a:schemeClr val="bg1">
                                  <a:lumMod val="50000"/>
                                </a:schemeClr>
                              </a:solidFill>
                              <a:latin typeface="Arial" panose="020B0604020202020204" pitchFamily="34" charset="0"/>
                              <a:cs typeface="Arial" panose="020B0604020202020204" pitchFamily="34" charset="0"/>
                            </a:rPr>
                            <a:t>msec</a:t>
                          </a:r>
                          <a:endParaRPr lang="en-US" sz="800" dirty="0">
                            <a:solidFill>
                              <a:schemeClr val="bg1">
                                <a:lumMod val="50000"/>
                              </a:schemeClr>
                            </a:solidFill>
                            <a:latin typeface="Arial" panose="020B0604020202020204" pitchFamily="34" charset="0"/>
                            <a:cs typeface="Arial" panose="020B0604020202020204" pitchFamily="34" charset="0"/>
                          </a:endParaRPr>
                        </a:p>
                      </p:txBody>
                    </p:sp>
                  </p:grpSp>
                  <p:sp>
                    <p:nvSpPr>
                      <p:cNvPr id="454" name="TextBox 453">
                        <a:extLst>
                          <a:ext uri="{FF2B5EF4-FFF2-40B4-BE49-F238E27FC236}">
                            <a16:creationId xmlns:a16="http://schemas.microsoft.com/office/drawing/2014/main" id="{AF3ACC09-9D7F-445F-9D21-DBD9019F1F74}"/>
                          </a:ext>
                        </a:extLst>
                      </p:cNvPr>
                      <p:cNvSpPr txBox="1"/>
                      <p:nvPr/>
                    </p:nvSpPr>
                    <p:spPr>
                      <a:xfrm>
                        <a:off x="3109739" y="2968762"/>
                        <a:ext cx="1158518" cy="200055"/>
                      </a:xfrm>
                      <a:prstGeom prst="rect">
                        <a:avLst/>
                      </a:prstGeom>
                      <a:noFill/>
                    </p:spPr>
                    <p:txBody>
                      <a:bodyPr wrap="square" rtlCol="0">
                        <a:spAutoFit/>
                      </a:bodyPr>
                      <a:lstStyle/>
                      <a:p>
                        <a:pPr algn="ctr"/>
                        <a:r>
                          <a:rPr lang="en-US" sz="700" dirty="0">
                            <a:solidFill>
                              <a:srgbClr val="7171FF"/>
                            </a:solidFill>
                            <a:latin typeface="Arial" panose="020B0604020202020204" pitchFamily="34" charset="0"/>
                            <a:cs typeface="Arial" panose="020B0604020202020204" pitchFamily="34" charset="0"/>
                          </a:rPr>
                          <a:t>Global Field Power (</a:t>
                        </a:r>
                        <a:r>
                          <a:rPr lang="el-GR" sz="700" dirty="0">
                            <a:solidFill>
                              <a:srgbClr val="7171FF"/>
                            </a:solidFill>
                            <a:latin typeface="Arial" panose="020B0604020202020204" pitchFamily="34" charset="0"/>
                            <a:cs typeface="Arial" panose="020B0604020202020204" pitchFamily="34" charset="0"/>
                          </a:rPr>
                          <a:t>μ</a:t>
                        </a:r>
                        <a:r>
                          <a:rPr lang="en-US" sz="700" dirty="0">
                            <a:solidFill>
                              <a:srgbClr val="7171FF"/>
                            </a:solidFill>
                            <a:latin typeface="Arial" panose="020B0604020202020204" pitchFamily="34" charset="0"/>
                            <a:cs typeface="Arial" panose="020B0604020202020204" pitchFamily="34" charset="0"/>
                          </a:rPr>
                          <a:t>V)</a:t>
                        </a:r>
                      </a:p>
                    </p:txBody>
                  </p:sp>
                </p:grpSp>
                <p:sp>
                  <p:nvSpPr>
                    <p:cNvPr id="452" name="Rectangle 451">
                      <a:extLst>
                        <a:ext uri="{FF2B5EF4-FFF2-40B4-BE49-F238E27FC236}">
                          <a16:creationId xmlns:a16="http://schemas.microsoft.com/office/drawing/2014/main" id="{DCF587BB-0A28-4EC2-B6CD-C2C349158CF2}"/>
                        </a:ext>
                      </a:extLst>
                    </p:cNvPr>
                    <p:cNvSpPr/>
                    <p:nvPr/>
                  </p:nvSpPr>
                  <p:spPr>
                    <a:xfrm>
                      <a:off x="2700644" y="713732"/>
                      <a:ext cx="164292" cy="89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1" name="Group 440">
                  <a:extLst>
                    <a:ext uri="{FF2B5EF4-FFF2-40B4-BE49-F238E27FC236}">
                      <a16:creationId xmlns:a16="http://schemas.microsoft.com/office/drawing/2014/main" id="{C5602AB3-C15E-4038-9DEC-703004199FA4}"/>
                    </a:ext>
                  </a:extLst>
                </p:cNvPr>
                <p:cNvGrpSpPr/>
                <p:nvPr/>
              </p:nvGrpSpPr>
              <p:grpSpPr>
                <a:xfrm>
                  <a:off x="464209" y="3412305"/>
                  <a:ext cx="6330791" cy="2534635"/>
                  <a:chOff x="2435884" y="3517080"/>
                  <a:chExt cx="6330791" cy="2534635"/>
                </a:xfrm>
              </p:grpSpPr>
              <p:pic>
                <p:nvPicPr>
                  <p:cNvPr id="442" name="Picture 441">
                    <a:extLst>
                      <a:ext uri="{FF2B5EF4-FFF2-40B4-BE49-F238E27FC236}">
                        <a16:creationId xmlns:a16="http://schemas.microsoft.com/office/drawing/2014/main" id="{A38E442D-3A7E-4F67-97C2-9CA04B9F3388}"/>
                      </a:ext>
                    </a:extLst>
                  </p:cNvPr>
                  <p:cNvPicPr>
                    <a:picLocks noChangeAspect="1"/>
                  </p:cNvPicPr>
                  <p:nvPr/>
                </p:nvPicPr>
                <p:blipFill>
                  <a:blip r:embed="rId18"/>
                  <a:stretch>
                    <a:fillRect/>
                  </a:stretch>
                </p:blipFill>
                <p:spPr>
                  <a:xfrm>
                    <a:off x="2435884" y="4170090"/>
                    <a:ext cx="6330791" cy="656749"/>
                  </a:xfrm>
                  <a:prstGeom prst="rect">
                    <a:avLst/>
                  </a:prstGeom>
                </p:spPr>
              </p:pic>
              <p:sp>
                <p:nvSpPr>
                  <p:cNvPr id="443" name="TextBox 442">
                    <a:extLst>
                      <a:ext uri="{FF2B5EF4-FFF2-40B4-BE49-F238E27FC236}">
                        <a16:creationId xmlns:a16="http://schemas.microsoft.com/office/drawing/2014/main" id="{251568FC-5DCC-4562-9055-5AA6ABFB20C3}"/>
                      </a:ext>
                    </a:extLst>
                  </p:cNvPr>
                  <p:cNvSpPr txBox="1"/>
                  <p:nvPr/>
                </p:nvSpPr>
                <p:spPr>
                  <a:xfrm>
                    <a:off x="4112090" y="3974280"/>
                    <a:ext cx="2978379"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Voltage maps at local GFP maxima</a:t>
                    </a:r>
                  </a:p>
                </p:txBody>
              </p:sp>
              <p:pic>
                <p:nvPicPr>
                  <p:cNvPr id="444" name="Picture 443">
                    <a:extLst>
                      <a:ext uri="{FF2B5EF4-FFF2-40B4-BE49-F238E27FC236}">
                        <a16:creationId xmlns:a16="http://schemas.microsoft.com/office/drawing/2014/main" id="{C67DB635-7963-4850-8B9E-C9956554539C}"/>
                      </a:ext>
                    </a:extLst>
                  </p:cNvPr>
                  <p:cNvPicPr>
                    <a:picLocks noChangeAspect="1"/>
                  </p:cNvPicPr>
                  <p:nvPr/>
                </p:nvPicPr>
                <p:blipFill>
                  <a:blip r:embed="rId19"/>
                  <a:stretch>
                    <a:fillRect/>
                  </a:stretch>
                </p:blipFill>
                <p:spPr>
                  <a:xfrm>
                    <a:off x="4257968" y="5465356"/>
                    <a:ext cx="2686622" cy="586359"/>
                  </a:xfrm>
                  <a:prstGeom prst="rect">
                    <a:avLst/>
                  </a:prstGeom>
                </p:spPr>
              </p:pic>
              <p:cxnSp>
                <p:nvCxnSpPr>
                  <p:cNvPr id="445" name="Straight Arrow Connector 444">
                    <a:extLst>
                      <a:ext uri="{FF2B5EF4-FFF2-40B4-BE49-F238E27FC236}">
                        <a16:creationId xmlns:a16="http://schemas.microsoft.com/office/drawing/2014/main" id="{5604EF84-2E6D-4477-B600-7BC331E890FC}"/>
                      </a:ext>
                    </a:extLst>
                  </p:cNvPr>
                  <p:cNvCxnSpPr/>
                  <p:nvPr/>
                </p:nvCxnSpPr>
                <p:spPr>
                  <a:xfrm rot="5400000">
                    <a:off x="5391729" y="3726630"/>
                    <a:ext cx="419100" cy="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6" name="Left Brace 445">
                    <a:extLst>
                      <a:ext uri="{FF2B5EF4-FFF2-40B4-BE49-F238E27FC236}">
                        <a16:creationId xmlns:a16="http://schemas.microsoft.com/office/drawing/2014/main" id="{FBCABFE0-C801-4BF9-AE34-B387A98598A4}"/>
                      </a:ext>
                    </a:extLst>
                  </p:cNvPr>
                  <p:cNvSpPr/>
                  <p:nvPr/>
                </p:nvSpPr>
                <p:spPr>
                  <a:xfrm rot="16200000">
                    <a:off x="5445243" y="1839163"/>
                    <a:ext cx="312072" cy="6043309"/>
                  </a:xfrm>
                  <a:prstGeom prst="leftBrace">
                    <a:avLst>
                      <a:gd name="adj1" fmla="val 8333"/>
                      <a:gd name="adj2" fmla="val 5015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TextBox 446">
                    <a:extLst>
                      <a:ext uri="{FF2B5EF4-FFF2-40B4-BE49-F238E27FC236}">
                        <a16:creationId xmlns:a16="http://schemas.microsoft.com/office/drawing/2014/main" id="{6D447C5E-AE48-4353-B306-79866B7AF801}"/>
                      </a:ext>
                    </a:extLst>
                  </p:cNvPr>
                  <p:cNvSpPr txBox="1"/>
                  <p:nvPr/>
                </p:nvSpPr>
                <p:spPr>
                  <a:xfrm>
                    <a:off x="4757939" y="5195480"/>
                    <a:ext cx="1686680" cy="307777"/>
                  </a:xfrm>
                  <a:prstGeom prst="rect">
                    <a:avLst/>
                  </a:prstGeom>
                  <a:noFill/>
                </p:spPr>
                <p:txBody>
                  <a:bodyPr wrap="none" rtlCol="0">
                    <a:spAutoFit/>
                  </a:bodyPr>
                  <a:lstStyle/>
                  <a:p>
                    <a:pPr algn="ctr"/>
                    <a:r>
                      <a:rPr lang="en-US" sz="1400" i="1" dirty="0">
                        <a:latin typeface="Arial" panose="020B0604020202020204" pitchFamily="34" charset="0"/>
                        <a:cs typeface="Arial" panose="020B0604020202020204" pitchFamily="34" charset="0"/>
                      </a:rPr>
                      <a:t>k</a:t>
                    </a:r>
                    <a:r>
                      <a:rPr lang="en-US" sz="1400" dirty="0">
                        <a:latin typeface="Arial" panose="020B0604020202020204" pitchFamily="34" charset="0"/>
                        <a:cs typeface="Arial" panose="020B0604020202020204" pitchFamily="34" charset="0"/>
                      </a:rPr>
                      <a:t>-means clustering</a:t>
                    </a:r>
                  </a:p>
                </p:txBody>
              </p:sp>
            </p:grpSp>
          </p:grpSp>
          <p:sp>
            <p:nvSpPr>
              <p:cNvPr id="414" name="TextBox 413">
                <a:extLst>
                  <a:ext uri="{FF2B5EF4-FFF2-40B4-BE49-F238E27FC236}">
                    <a16:creationId xmlns:a16="http://schemas.microsoft.com/office/drawing/2014/main" id="{8491CAF3-B85B-4197-B6EE-B0E7308BE602}"/>
                  </a:ext>
                </a:extLst>
              </p:cNvPr>
              <p:cNvSpPr txBox="1"/>
              <p:nvPr/>
            </p:nvSpPr>
            <p:spPr>
              <a:xfrm>
                <a:off x="23765623" y="8160774"/>
                <a:ext cx="7677102" cy="430887"/>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a. Clustering of voltage maps from pre-stimulus epochs</a:t>
                </a:r>
              </a:p>
            </p:txBody>
          </p:sp>
        </p:grpSp>
        <p:grpSp>
          <p:nvGrpSpPr>
            <p:cNvPr id="572" name="Group 571">
              <a:extLst>
                <a:ext uri="{FF2B5EF4-FFF2-40B4-BE49-F238E27FC236}">
                  <a16:creationId xmlns:a16="http://schemas.microsoft.com/office/drawing/2014/main" id="{2CE0C96F-FFFC-4123-B876-858C5BF1CEE4}"/>
                </a:ext>
              </a:extLst>
            </p:cNvPr>
            <p:cNvGrpSpPr/>
            <p:nvPr/>
          </p:nvGrpSpPr>
          <p:grpSpPr>
            <a:xfrm>
              <a:off x="19500172" y="8957068"/>
              <a:ext cx="2951705" cy="1691328"/>
              <a:chOff x="21252772" y="8957068"/>
              <a:chExt cx="2951705" cy="1691328"/>
            </a:xfrm>
          </p:grpSpPr>
          <p:sp>
            <p:nvSpPr>
              <p:cNvPr id="2" name="TextBox 1">
                <a:extLst>
                  <a:ext uri="{FF2B5EF4-FFF2-40B4-BE49-F238E27FC236}">
                    <a16:creationId xmlns:a16="http://schemas.microsoft.com/office/drawing/2014/main" id="{478038D6-C9EB-4A01-8A24-14F271E3DAE6}"/>
                  </a:ext>
                </a:extLst>
              </p:cNvPr>
              <p:cNvSpPr txBox="1"/>
              <p:nvPr/>
            </p:nvSpPr>
            <p:spPr>
              <a:xfrm>
                <a:off x="21696305" y="8957068"/>
                <a:ext cx="2033422" cy="369332"/>
              </a:xfrm>
              <a:prstGeom prst="rect">
                <a:avLst/>
              </a:prstGeom>
              <a:noFill/>
            </p:spPr>
            <p:txBody>
              <a:bodyPr wrap="square" rtlCol="0">
                <a:spAutoFit/>
              </a:bodyPr>
              <a:lstStyle/>
              <a:p>
                <a:pPr algn="ctr"/>
                <a:r>
                  <a:rPr lang="en-US" sz="1800" dirty="0">
                    <a:solidFill>
                      <a:srgbClr val="C00000"/>
                    </a:solidFill>
                    <a:latin typeface="Verdana" panose="020B0604030504040204" pitchFamily="34" charset="0"/>
                    <a:ea typeface="Verdana" panose="020B0604030504040204" pitchFamily="34" charset="0"/>
                  </a:rPr>
                  <a:t>Scan to View</a:t>
                </a:r>
              </a:p>
            </p:txBody>
          </p:sp>
          <p:pic>
            <p:nvPicPr>
              <p:cNvPr id="565" name="Picture 564" descr="A picture containing drawing&#10;&#10;Description automatically generated">
                <a:extLst>
                  <a:ext uri="{FF2B5EF4-FFF2-40B4-BE49-F238E27FC236}">
                    <a16:creationId xmlns:a16="http://schemas.microsoft.com/office/drawing/2014/main" id="{88523B37-8887-4BDE-89F9-E08449489A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167294" y="9287284"/>
                <a:ext cx="1097280" cy="1097280"/>
              </a:xfrm>
              <a:prstGeom prst="rect">
                <a:avLst/>
              </a:prstGeom>
            </p:spPr>
          </p:pic>
          <p:sp>
            <p:nvSpPr>
              <p:cNvPr id="569" name="Rectangle 568">
                <a:extLst>
                  <a:ext uri="{FF2B5EF4-FFF2-40B4-BE49-F238E27FC236}">
                    <a16:creationId xmlns:a16="http://schemas.microsoft.com/office/drawing/2014/main" id="{0DF9E68C-3170-4AC2-9CF1-77E2A8C0120C}"/>
                  </a:ext>
                </a:extLst>
              </p:cNvPr>
              <p:cNvSpPr/>
              <p:nvPr/>
            </p:nvSpPr>
            <p:spPr>
              <a:xfrm>
                <a:off x="21252772" y="10340619"/>
                <a:ext cx="2951705" cy="307777"/>
              </a:xfrm>
              <a:prstGeom prst="rect">
                <a:avLst/>
              </a:prstGeom>
            </p:spPr>
            <p:txBody>
              <a:bodyPr wrap="none">
                <a:spAutoFit/>
              </a:bodyPr>
              <a:lstStyle/>
              <a:p>
                <a:r>
                  <a:rPr lang="en-US" sz="1400" dirty="0">
                    <a:solidFill>
                      <a:srgbClr val="C00000"/>
                    </a:solidFill>
                    <a:latin typeface="Verdana" panose="020B0604030504040204" pitchFamily="34" charset="0"/>
                    <a:ea typeface="Verdana" panose="020B0604030504040204" pitchFamily="34" charset="0"/>
                    <a:hlinkClick r:id="rId21">
                      <a:extLst>
                        <a:ext uri="{A12FA001-AC4F-418D-AE19-62706E023703}">
                          <ahyp:hlinkClr xmlns:ahyp="http://schemas.microsoft.com/office/drawing/2018/hyperlinkcolor" val="tx"/>
                        </a:ext>
                      </a:extLst>
                    </a:hlinkClick>
                  </a:rPr>
                  <a:t>https://imgur.com/a/cW72R1o</a:t>
                </a:r>
                <a:endParaRPr lang="en-US" sz="1400" dirty="0">
                  <a:solidFill>
                    <a:srgbClr val="C00000"/>
                  </a:solidFill>
                  <a:latin typeface="Verdana" panose="020B0604030504040204" pitchFamily="34" charset="0"/>
                  <a:ea typeface="Verdana" panose="020B0604030504040204" pitchFamily="34" charset="0"/>
                </a:endParaRPr>
              </a:p>
            </p:txBody>
          </p:sp>
        </p:grpSp>
        <p:grpSp>
          <p:nvGrpSpPr>
            <p:cNvPr id="571" name="Group 570">
              <a:extLst>
                <a:ext uri="{FF2B5EF4-FFF2-40B4-BE49-F238E27FC236}">
                  <a16:creationId xmlns:a16="http://schemas.microsoft.com/office/drawing/2014/main" id="{4D91C1AD-F325-40DC-A97C-4A2F6C32810D}"/>
                </a:ext>
              </a:extLst>
            </p:cNvPr>
            <p:cNvGrpSpPr/>
            <p:nvPr/>
          </p:nvGrpSpPr>
          <p:grpSpPr>
            <a:xfrm>
              <a:off x="19571125" y="11826288"/>
              <a:ext cx="2778581" cy="1661098"/>
              <a:chOff x="21323725" y="11826288"/>
              <a:chExt cx="2778581" cy="1661098"/>
            </a:xfrm>
          </p:grpSpPr>
          <p:pic>
            <p:nvPicPr>
              <p:cNvPr id="567" name="Picture 566" descr="A picture containing drawing&#10;&#10;Description automatically generated">
                <a:extLst>
                  <a:ext uri="{FF2B5EF4-FFF2-40B4-BE49-F238E27FC236}">
                    <a16:creationId xmlns:a16="http://schemas.microsoft.com/office/drawing/2014/main" id="{3053F6BD-7038-4461-BD17-4DD1D21A807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169643" y="12125037"/>
                <a:ext cx="1097280" cy="1097280"/>
              </a:xfrm>
              <a:prstGeom prst="rect">
                <a:avLst/>
              </a:prstGeom>
            </p:spPr>
          </p:pic>
          <p:sp>
            <p:nvSpPr>
              <p:cNvPr id="568" name="Rectangle 567">
                <a:extLst>
                  <a:ext uri="{FF2B5EF4-FFF2-40B4-BE49-F238E27FC236}">
                    <a16:creationId xmlns:a16="http://schemas.microsoft.com/office/drawing/2014/main" id="{27FA2B91-5197-4BEF-BE5B-3C877B37D1A2}"/>
                  </a:ext>
                </a:extLst>
              </p:cNvPr>
              <p:cNvSpPr/>
              <p:nvPr/>
            </p:nvSpPr>
            <p:spPr>
              <a:xfrm>
                <a:off x="21323725" y="13179609"/>
                <a:ext cx="2778581" cy="307777"/>
              </a:xfrm>
              <a:prstGeom prst="rect">
                <a:avLst/>
              </a:prstGeom>
            </p:spPr>
            <p:txBody>
              <a:bodyPr wrap="none">
                <a:spAutoFit/>
              </a:bodyPr>
              <a:lstStyle/>
              <a:p>
                <a:r>
                  <a:rPr lang="en-US" sz="1400" dirty="0">
                    <a:solidFill>
                      <a:srgbClr val="C00000"/>
                    </a:solidFill>
                    <a:latin typeface="Verdana" panose="020B0604030504040204" pitchFamily="34" charset="0"/>
                    <a:ea typeface="Verdana" panose="020B0604030504040204" pitchFamily="34" charset="0"/>
                    <a:hlinkClick r:id="rId23">
                      <a:extLst>
                        <a:ext uri="{A12FA001-AC4F-418D-AE19-62706E023703}">
                          <ahyp:hlinkClr xmlns:ahyp="http://schemas.microsoft.com/office/drawing/2018/hyperlinkcolor" val="tx"/>
                        </a:ext>
                      </a:extLst>
                    </a:hlinkClick>
                  </a:rPr>
                  <a:t>https://imgur.com/a/zI4rzsR</a:t>
                </a:r>
                <a:endParaRPr lang="en-US" sz="1400" dirty="0">
                  <a:solidFill>
                    <a:srgbClr val="C00000"/>
                  </a:solidFill>
                  <a:latin typeface="Verdana" panose="020B0604030504040204" pitchFamily="34" charset="0"/>
                  <a:ea typeface="Verdana" panose="020B0604030504040204" pitchFamily="34" charset="0"/>
                </a:endParaRPr>
              </a:p>
            </p:txBody>
          </p:sp>
          <p:sp>
            <p:nvSpPr>
              <p:cNvPr id="570" name="TextBox 569">
                <a:extLst>
                  <a:ext uri="{FF2B5EF4-FFF2-40B4-BE49-F238E27FC236}">
                    <a16:creationId xmlns:a16="http://schemas.microsoft.com/office/drawing/2014/main" id="{8D987A9D-3116-4104-AD16-B53EEDE4438B}"/>
                  </a:ext>
                </a:extLst>
              </p:cNvPr>
              <p:cNvSpPr txBox="1"/>
              <p:nvPr/>
            </p:nvSpPr>
            <p:spPr>
              <a:xfrm>
                <a:off x="21717604" y="11826288"/>
                <a:ext cx="2033422" cy="369332"/>
              </a:xfrm>
              <a:prstGeom prst="rect">
                <a:avLst/>
              </a:prstGeom>
              <a:noFill/>
            </p:spPr>
            <p:txBody>
              <a:bodyPr wrap="square" rtlCol="0">
                <a:spAutoFit/>
              </a:bodyPr>
              <a:lstStyle/>
              <a:p>
                <a:pPr algn="ctr"/>
                <a:r>
                  <a:rPr lang="en-US" sz="1800" dirty="0">
                    <a:solidFill>
                      <a:srgbClr val="C00000"/>
                    </a:solidFill>
                    <a:latin typeface="Verdana" panose="020B0604030504040204" pitchFamily="34" charset="0"/>
                    <a:ea typeface="Verdana" panose="020B0604030504040204" pitchFamily="34" charset="0"/>
                  </a:rPr>
                  <a:t>Scan to View</a:t>
                </a:r>
              </a:p>
            </p:txBody>
          </p:sp>
        </p:grpSp>
        <p:cxnSp>
          <p:nvCxnSpPr>
            <p:cNvPr id="573" name="Straight Arrow Connector 572">
              <a:extLst>
                <a:ext uri="{FF2B5EF4-FFF2-40B4-BE49-F238E27FC236}">
                  <a16:creationId xmlns:a16="http://schemas.microsoft.com/office/drawing/2014/main" id="{99D430A6-E597-4334-88FA-B0742D4E9E08}"/>
                </a:ext>
              </a:extLst>
            </p:cNvPr>
            <p:cNvCxnSpPr>
              <a:cxnSpLocks/>
            </p:cNvCxnSpPr>
            <p:nvPr/>
          </p:nvCxnSpPr>
          <p:spPr>
            <a:xfrm flipH="1">
              <a:off x="21843991" y="9748312"/>
              <a:ext cx="41910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5" name="Straight Arrow Connector 574">
              <a:extLst>
                <a:ext uri="{FF2B5EF4-FFF2-40B4-BE49-F238E27FC236}">
                  <a16:creationId xmlns:a16="http://schemas.microsoft.com/office/drawing/2014/main" id="{E6BB0103-F174-4EF7-8256-C21D738EC7E6}"/>
                </a:ext>
              </a:extLst>
            </p:cNvPr>
            <p:cNvCxnSpPr>
              <a:cxnSpLocks/>
            </p:cNvCxnSpPr>
            <p:nvPr/>
          </p:nvCxnSpPr>
          <p:spPr>
            <a:xfrm flipH="1">
              <a:off x="21843991" y="12506301"/>
              <a:ext cx="41910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7" name="Group 656">
            <a:extLst>
              <a:ext uri="{FF2B5EF4-FFF2-40B4-BE49-F238E27FC236}">
                <a16:creationId xmlns:a16="http://schemas.microsoft.com/office/drawing/2014/main" id="{9C638370-9514-4CA2-9003-4E6E0604A781}"/>
              </a:ext>
            </a:extLst>
          </p:cNvPr>
          <p:cNvGrpSpPr/>
          <p:nvPr/>
        </p:nvGrpSpPr>
        <p:grpSpPr>
          <a:xfrm>
            <a:off x="19695214" y="21470792"/>
            <a:ext cx="5340360" cy="11916392"/>
            <a:chOff x="21872355" y="21585092"/>
            <a:chExt cx="5340360" cy="11916392"/>
          </a:xfrm>
        </p:grpSpPr>
        <p:grpSp>
          <p:nvGrpSpPr>
            <p:cNvPr id="633" name="Group 632">
              <a:extLst>
                <a:ext uri="{FF2B5EF4-FFF2-40B4-BE49-F238E27FC236}">
                  <a16:creationId xmlns:a16="http://schemas.microsoft.com/office/drawing/2014/main" id="{2EABC88B-D033-4858-A409-DC8B278F5818}"/>
                </a:ext>
              </a:extLst>
            </p:cNvPr>
            <p:cNvGrpSpPr/>
            <p:nvPr/>
          </p:nvGrpSpPr>
          <p:grpSpPr>
            <a:xfrm>
              <a:off x="24788365" y="21585092"/>
              <a:ext cx="2378771" cy="1954535"/>
              <a:chOff x="26676012" y="21583577"/>
              <a:chExt cx="2378771" cy="1954535"/>
            </a:xfrm>
          </p:grpSpPr>
          <p:pic>
            <p:nvPicPr>
              <p:cNvPr id="528" name="Picture 527">
                <a:extLst>
                  <a:ext uri="{FF2B5EF4-FFF2-40B4-BE49-F238E27FC236}">
                    <a16:creationId xmlns:a16="http://schemas.microsoft.com/office/drawing/2014/main" id="{48DE61EF-87F3-471A-96F8-95E9027E443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950997" y="22014112"/>
                <a:ext cx="1828800" cy="1524000"/>
              </a:xfrm>
              <a:prstGeom prst="rect">
                <a:avLst/>
              </a:prstGeom>
            </p:spPr>
          </p:pic>
          <p:sp>
            <p:nvSpPr>
              <p:cNvPr id="531" name="TextBox 530">
                <a:extLst>
                  <a:ext uri="{FF2B5EF4-FFF2-40B4-BE49-F238E27FC236}">
                    <a16:creationId xmlns:a16="http://schemas.microsoft.com/office/drawing/2014/main" id="{95C7639D-9B44-4B03-8DDE-8427B54BDF8C}"/>
                  </a:ext>
                </a:extLst>
              </p:cNvPr>
              <p:cNvSpPr txBox="1"/>
              <p:nvPr/>
            </p:nvSpPr>
            <p:spPr>
              <a:xfrm rot="5400000">
                <a:off x="27557621" y="20701968"/>
                <a:ext cx="615553" cy="2378771"/>
              </a:xfrm>
              <a:prstGeom prst="rect">
                <a:avLst/>
              </a:prstGeom>
              <a:noFill/>
            </p:spPr>
            <p:txBody>
              <a:bodyPr vert="vert270" wrap="square" rtlCol="0">
                <a:spAutoFit/>
              </a:bodyPr>
              <a:lstStyle/>
              <a:p>
                <a:pPr algn="ctr"/>
                <a:r>
                  <a:rPr lang="en-US" sz="2800" dirty="0">
                    <a:latin typeface="Arial" panose="020B0604020202020204" pitchFamily="34" charset="0"/>
                    <a:cs typeface="Arial" panose="020B0604020202020204" pitchFamily="34" charset="0"/>
                  </a:rPr>
                  <a:t>Microstate E</a:t>
                </a:r>
              </a:p>
            </p:txBody>
          </p:sp>
        </p:grpSp>
        <p:grpSp>
          <p:nvGrpSpPr>
            <p:cNvPr id="632" name="Group 631">
              <a:extLst>
                <a:ext uri="{FF2B5EF4-FFF2-40B4-BE49-F238E27FC236}">
                  <a16:creationId xmlns:a16="http://schemas.microsoft.com/office/drawing/2014/main" id="{DB68C2DC-3451-4253-9687-10AFCB1627C0}"/>
                </a:ext>
              </a:extLst>
            </p:cNvPr>
            <p:cNvGrpSpPr/>
            <p:nvPr/>
          </p:nvGrpSpPr>
          <p:grpSpPr>
            <a:xfrm>
              <a:off x="22152041" y="21585092"/>
              <a:ext cx="2378771" cy="1954535"/>
              <a:chOff x="24039688" y="21583577"/>
              <a:chExt cx="2378771" cy="1954535"/>
            </a:xfrm>
          </p:grpSpPr>
          <p:pic>
            <p:nvPicPr>
              <p:cNvPr id="527" name="Picture 526">
                <a:extLst>
                  <a:ext uri="{FF2B5EF4-FFF2-40B4-BE49-F238E27FC236}">
                    <a16:creationId xmlns:a16="http://schemas.microsoft.com/office/drawing/2014/main" id="{9C2CF9D4-94CF-46E1-A145-E91FEB937FB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14673" y="22014112"/>
                <a:ext cx="1828800" cy="1524000"/>
              </a:xfrm>
              <a:prstGeom prst="rect">
                <a:avLst/>
              </a:prstGeom>
            </p:spPr>
          </p:pic>
          <p:sp>
            <p:nvSpPr>
              <p:cNvPr id="530" name="TextBox 529">
                <a:extLst>
                  <a:ext uri="{FF2B5EF4-FFF2-40B4-BE49-F238E27FC236}">
                    <a16:creationId xmlns:a16="http://schemas.microsoft.com/office/drawing/2014/main" id="{72B3CDAD-3DF0-4E98-93E8-499371767053}"/>
                  </a:ext>
                </a:extLst>
              </p:cNvPr>
              <p:cNvSpPr txBox="1"/>
              <p:nvPr/>
            </p:nvSpPr>
            <p:spPr>
              <a:xfrm rot="5400000">
                <a:off x="24921297" y="20701968"/>
                <a:ext cx="615553" cy="2378771"/>
              </a:xfrm>
              <a:prstGeom prst="rect">
                <a:avLst/>
              </a:prstGeom>
              <a:noFill/>
            </p:spPr>
            <p:txBody>
              <a:bodyPr vert="vert270" wrap="square" rtlCol="0">
                <a:spAutoFit/>
              </a:bodyPr>
              <a:lstStyle/>
              <a:p>
                <a:pPr algn="ctr"/>
                <a:r>
                  <a:rPr lang="en-US" sz="2800" dirty="0">
                    <a:latin typeface="Arial" panose="020B0604020202020204" pitchFamily="34" charset="0"/>
                    <a:cs typeface="Arial" panose="020B0604020202020204" pitchFamily="34" charset="0"/>
                  </a:rPr>
                  <a:t>Microstate C</a:t>
                </a:r>
              </a:p>
            </p:txBody>
          </p:sp>
        </p:grpSp>
        <p:grpSp>
          <p:nvGrpSpPr>
            <p:cNvPr id="656" name="Group 655">
              <a:extLst>
                <a:ext uri="{FF2B5EF4-FFF2-40B4-BE49-F238E27FC236}">
                  <a16:creationId xmlns:a16="http://schemas.microsoft.com/office/drawing/2014/main" id="{54B27B84-C5F5-4081-AB3D-32C17C0146F0}"/>
                </a:ext>
              </a:extLst>
            </p:cNvPr>
            <p:cNvGrpSpPr/>
            <p:nvPr/>
          </p:nvGrpSpPr>
          <p:grpSpPr>
            <a:xfrm>
              <a:off x="21872355" y="23765725"/>
              <a:ext cx="5340360" cy="9735759"/>
              <a:chOff x="21872355" y="23765725"/>
              <a:chExt cx="5340360" cy="9735759"/>
            </a:xfrm>
          </p:grpSpPr>
          <p:pic>
            <p:nvPicPr>
              <p:cNvPr id="610" name="Picture 609">
                <a:extLst>
                  <a:ext uri="{FF2B5EF4-FFF2-40B4-BE49-F238E27FC236}">
                    <a16:creationId xmlns:a16="http://schemas.microsoft.com/office/drawing/2014/main" id="{D7019355-5A26-4109-B4A5-2EF6F8E40E0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661657" y="26116905"/>
                <a:ext cx="2551058" cy="2547261"/>
              </a:xfrm>
              <a:prstGeom prst="rect">
                <a:avLst/>
              </a:prstGeom>
            </p:spPr>
          </p:pic>
          <p:pic>
            <p:nvPicPr>
              <p:cNvPr id="611" name="Picture 610">
                <a:extLst>
                  <a:ext uri="{FF2B5EF4-FFF2-40B4-BE49-F238E27FC236}">
                    <a16:creationId xmlns:a16="http://schemas.microsoft.com/office/drawing/2014/main" id="{59DDCBF7-A38F-4B59-9BED-06683DAA313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2112496" y="26129070"/>
                <a:ext cx="2551058" cy="2547261"/>
              </a:xfrm>
              <a:prstGeom prst="rect">
                <a:avLst/>
              </a:prstGeom>
            </p:spPr>
          </p:pic>
          <p:pic>
            <p:nvPicPr>
              <p:cNvPr id="612" name="Picture 611">
                <a:extLst>
                  <a:ext uri="{FF2B5EF4-FFF2-40B4-BE49-F238E27FC236}">
                    <a16:creationId xmlns:a16="http://schemas.microsoft.com/office/drawing/2014/main" id="{78DFD009-81D5-45DE-83F0-3035E4CC87F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116295" y="23861248"/>
                <a:ext cx="2547262" cy="2543470"/>
              </a:xfrm>
              <a:prstGeom prst="rect">
                <a:avLst/>
              </a:prstGeom>
            </p:spPr>
          </p:pic>
          <p:pic>
            <p:nvPicPr>
              <p:cNvPr id="613" name="Picture 612">
                <a:extLst>
                  <a:ext uri="{FF2B5EF4-FFF2-40B4-BE49-F238E27FC236}">
                    <a16:creationId xmlns:a16="http://schemas.microsoft.com/office/drawing/2014/main" id="{DD225B33-B071-49C2-913F-4BCF16E27CC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4663557" y="23861248"/>
                <a:ext cx="2547262" cy="2543470"/>
              </a:xfrm>
              <a:prstGeom prst="rect">
                <a:avLst/>
              </a:prstGeom>
            </p:spPr>
          </p:pic>
          <p:pic>
            <p:nvPicPr>
              <p:cNvPr id="614" name="Picture 613">
                <a:extLst>
                  <a:ext uri="{FF2B5EF4-FFF2-40B4-BE49-F238E27FC236}">
                    <a16:creationId xmlns:a16="http://schemas.microsoft.com/office/drawing/2014/main" id="{B9DA1640-011B-46E0-92AE-788BD2D4115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2116295" y="28421235"/>
                <a:ext cx="2547262" cy="2543470"/>
              </a:xfrm>
              <a:prstGeom prst="rect">
                <a:avLst/>
              </a:prstGeom>
            </p:spPr>
          </p:pic>
          <p:pic>
            <p:nvPicPr>
              <p:cNvPr id="615" name="Picture 614">
                <a:extLst>
                  <a:ext uri="{FF2B5EF4-FFF2-40B4-BE49-F238E27FC236}">
                    <a16:creationId xmlns:a16="http://schemas.microsoft.com/office/drawing/2014/main" id="{B7BF2DC4-4CFA-45CC-9334-668F0705849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4663555" y="28421235"/>
                <a:ext cx="2547262" cy="2543470"/>
              </a:xfrm>
              <a:prstGeom prst="rect">
                <a:avLst/>
              </a:prstGeom>
            </p:spPr>
          </p:pic>
          <p:pic>
            <p:nvPicPr>
              <p:cNvPr id="616" name="Picture 615">
                <a:extLst>
                  <a:ext uri="{FF2B5EF4-FFF2-40B4-BE49-F238E27FC236}">
                    <a16:creationId xmlns:a16="http://schemas.microsoft.com/office/drawing/2014/main" id="{456F7F78-4E9E-4F0D-B926-AF001E38F1A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2116295" y="30573470"/>
                <a:ext cx="2547262" cy="2543470"/>
              </a:xfrm>
              <a:prstGeom prst="rect">
                <a:avLst/>
              </a:prstGeom>
            </p:spPr>
          </p:pic>
          <p:pic>
            <p:nvPicPr>
              <p:cNvPr id="617" name="Picture 616">
                <a:extLst>
                  <a:ext uri="{FF2B5EF4-FFF2-40B4-BE49-F238E27FC236}">
                    <a16:creationId xmlns:a16="http://schemas.microsoft.com/office/drawing/2014/main" id="{7D46DEA5-9DFF-4415-A259-AA5942975E5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4663555" y="30573470"/>
                <a:ext cx="2547262" cy="2543470"/>
              </a:xfrm>
              <a:prstGeom prst="rect">
                <a:avLst/>
              </a:prstGeom>
            </p:spPr>
          </p:pic>
          <p:sp>
            <p:nvSpPr>
              <p:cNvPr id="618" name="TextBox 617">
                <a:extLst>
                  <a:ext uri="{FF2B5EF4-FFF2-40B4-BE49-F238E27FC236}">
                    <a16:creationId xmlns:a16="http://schemas.microsoft.com/office/drawing/2014/main" id="{5AAEBF3B-ECFD-4D56-995E-3244076CF2C9}"/>
                  </a:ext>
                </a:extLst>
              </p:cNvPr>
              <p:cNvSpPr txBox="1"/>
              <p:nvPr/>
            </p:nvSpPr>
            <p:spPr>
              <a:xfrm>
                <a:off x="24990114" y="33162930"/>
                <a:ext cx="1093569" cy="338554"/>
              </a:xfrm>
              <a:prstGeom prst="rect">
                <a:avLst/>
              </a:prstGeom>
              <a:noFill/>
            </p:spPr>
            <p:txBody>
              <a:bodyPr wrap="none" rtlCol="0">
                <a:sp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On-task</a:t>
                </a:r>
              </a:p>
            </p:txBody>
          </p:sp>
          <p:sp>
            <p:nvSpPr>
              <p:cNvPr id="619" name="TextBox 618">
                <a:extLst>
                  <a:ext uri="{FF2B5EF4-FFF2-40B4-BE49-F238E27FC236}">
                    <a16:creationId xmlns:a16="http://schemas.microsoft.com/office/drawing/2014/main" id="{103CE740-00E9-4407-B220-FBF0FC8373E5}"/>
                  </a:ext>
                </a:extLst>
              </p:cNvPr>
              <p:cNvSpPr txBox="1"/>
              <p:nvPr/>
            </p:nvSpPr>
            <p:spPr>
              <a:xfrm>
                <a:off x="26022021" y="33162930"/>
                <a:ext cx="1120819" cy="338554"/>
              </a:xfrm>
              <a:prstGeom prst="rect">
                <a:avLst/>
              </a:prstGeom>
              <a:noFill/>
            </p:spPr>
            <p:txBody>
              <a:bodyPr wrap="none" rtlCol="0">
                <a:sp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Off-task</a:t>
                </a:r>
              </a:p>
            </p:txBody>
          </p:sp>
          <p:sp>
            <p:nvSpPr>
              <p:cNvPr id="620" name="TextBox 619">
                <a:extLst>
                  <a:ext uri="{FF2B5EF4-FFF2-40B4-BE49-F238E27FC236}">
                    <a16:creationId xmlns:a16="http://schemas.microsoft.com/office/drawing/2014/main" id="{5B382342-D467-4787-9717-1756FFB090CB}"/>
                  </a:ext>
                </a:extLst>
              </p:cNvPr>
              <p:cNvSpPr txBox="1"/>
              <p:nvPr/>
            </p:nvSpPr>
            <p:spPr>
              <a:xfrm>
                <a:off x="22428402" y="33162930"/>
                <a:ext cx="1093569" cy="338554"/>
              </a:xfrm>
              <a:prstGeom prst="rect">
                <a:avLst/>
              </a:prstGeom>
              <a:noFill/>
            </p:spPr>
            <p:txBody>
              <a:bodyPr wrap="none" rtlCol="0">
                <a:sp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On-task</a:t>
                </a:r>
              </a:p>
            </p:txBody>
          </p:sp>
          <p:sp>
            <p:nvSpPr>
              <p:cNvPr id="621" name="TextBox 620">
                <a:extLst>
                  <a:ext uri="{FF2B5EF4-FFF2-40B4-BE49-F238E27FC236}">
                    <a16:creationId xmlns:a16="http://schemas.microsoft.com/office/drawing/2014/main" id="{8FB45932-C93E-4D29-B904-AC32A3196A0B}"/>
                  </a:ext>
                </a:extLst>
              </p:cNvPr>
              <p:cNvSpPr txBox="1"/>
              <p:nvPr/>
            </p:nvSpPr>
            <p:spPr>
              <a:xfrm>
                <a:off x="23489501" y="33162930"/>
                <a:ext cx="1120819" cy="338554"/>
              </a:xfrm>
              <a:prstGeom prst="rect">
                <a:avLst/>
              </a:prstGeom>
              <a:noFill/>
            </p:spPr>
            <p:txBody>
              <a:bodyPr wrap="none" rtlCol="0">
                <a:spAutoFit/>
              </a:bodyPr>
              <a:lstStyle/>
              <a:p>
                <a:r>
                  <a:rPr lang="en-US" sz="1600" b="1" dirty="0">
                    <a:latin typeface="Verdana" panose="020B0604030504040204" pitchFamily="34" charset="0"/>
                    <a:ea typeface="Verdana" panose="020B0604030504040204" pitchFamily="34" charset="0"/>
                    <a:cs typeface="Arial" panose="020B0604020202020204" pitchFamily="34" charset="0"/>
                  </a:rPr>
                  <a:t>Off-task</a:t>
                </a:r>
              </a:p>
            </p:txBody>
          </p:sp>
          <p:sp>
            <p:nvSpPr>
              <p:cNvPr id="624" name="TextBox 623">
                <a:extLst>
                  <a:ext uri="{FF2B5EF4-FFF2-40B4-BE49-F238E27FC236}">
                    <a16:creationId xmlns:a16="http://schemas.microsoft.com/office/drawing/2014/main" id="{89AEF159-B5DF-4B0F-BD0C-8684ED1C7231}"/>
                  </a:ext>
                </a:extLst>
              </p:cNvPr>
              <p:cNvSpPr txBox="1"/>
              <p:nvPr/>
            </p:nvSpPr>
            <p:spPr>
              <a:xfrm>
                <a:off x="21872355" y="28695216"/>
                <a:ext cx="353943" cy="1927342"/>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Occurrence Rate (Hz)</a:t>
                </a:r>
              </a:p>
            </p:txBody>
          </p:sp>
          <p:sp>
            <p:nvSpPr>
              <p:cNvPr id="625" name="TextBox 624">
                <a:extLst>
                  <a:ext uri="{FF2B5EF4-FFF2-40B4-BE49-F238E27FC236}">
                    <a16:creationId xmlns:a16="http://schemas.microsoft.com/office/drawing/2014/main" id="{DCA0CC3D-12A5-4BA2-8D58-74C9CFF81373}"/>
                  </a:ext>
                </a:extLst>
              </p:cNvPr>
              <p:cNvSpPr txBox="1"/>
              <p:nvPr/>
            </p:nvSpPr>
            <p:spPr>
              <a:xfrm>
                <a:off x="21872355" y="23765725"/>
                <a:ext cx="353943" cy="263414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Global Explained Variance (%)</a:t>
                </a:r>
              </a:p>
            </p:txBody>
          </p:sp>
          <p:sp>
            <p:nvSpPr>
              <p:cNvPr id="626" name="TextBox 625">
                <a:extLst>
                  <a:ext uri="{FF2B5EF4-FFF2-40B4-BE49-F238E27FC236}">
                    <a16:creationId xmlns:a16="http://schemas.microsoft.com/office/drawing/2014/main" id="{7770AA83-8289-460A-B94B-6375388A9646}"/>
                  </a:ext>
                </a:extLst>
              </p:cNvPr>
              <p:cNvSpPr txBox="1"/>
              <p:nvPr/>
            </p:nvSpPr>
            <p:spPr>
              <a:xfrm>
                <a:off x="21872355" y="30819534"/>
                <a:ext cx="353943" cy="173415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Time Coverage (%)</a:t>
                </a:r>
              </a:p>
            </p:txBody>
          </p:sp>
          <p:sp>
            <p:nvSpPr>
              <p:cNvPr id="627" name="TextBox 626">
                <a:extLst>
                  <a:ext uri="{FF2B5EF4-FFF2-40B4-BE49-F238E27FC236}">
                    <a16:creationId xmlns:a16="http://schemas.microsoft.com/office/drawing/2014/main" id="{A09FC64F-17A6-4DE0-835F-4CD5ECF7CF82}"/>
                  </a:ext>
                </a:extLst>
              </p:cNvPr>
              <p:cNvSpPr txBox="1"/>
              <p:nvPr/>
            </p:nvSpPr>
            <p:spPr>
              <a:xfrm>
                <a:off x="24427952" y="23765725"/>
                <a:ext cx="353943" cy="263414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Global Explained Variance (%)</a:t>
                </a:r>
              </a:p>
            </p:txBody>
          </p:sp>
          <p:sp>
            <p:nvSpPr>
              <p:cNvPr id="628" name="TextBox 627">
                <a:extLst>
                  <a:ext uri="{FF2B5EF4-FFF2-40B4-BE49-F238E27FC236}">
                    <a16:creationId xmlns:a16="http://schemas.microsoft.com/office/drawing/2014/main" id="{08E4B3E8-6C1F-4EA4-ACB3-79FD9C2B4E50}"/>
                  </a:ext>
                </a:extLst>
              </p:cNvPr>
              <p:cNvSpPr txBox="1"/>
              <p:nvPr/>
            </p:nvSpPr>
            <p:spPr>
              <a:xfrm>
                <a:off x="24427952" y="28695216"/>
                <a:ext cx="353943" cy="1927342"/>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Occurrence Rate (Hz)</a:t>
                </a:r>
              </a:p>
            </p:txBody>
          </p:sp>
          <p:sp>
            <p:nvSpPr>
              <p:cNvPr id="629" name="TextBox 628">
                <a:extLst>
                  <a:ext uri="{FF2B5EF4-FFF2-40B4-BE49-F238E27FC236}">
                    <a16:creationId xmlns:a16="http://schemas.microsoft.com/office/drawing/2014/main" id="{918782B0-7CC9-49CE-AB7D-E556E7AB0627}"/>
                  </a:ext>
                </a:extLst>
              </p:cNvPr>
              <p:cNvSpPr txBox="1"/>
              <p:nvPr/>
            </p:nvSpPr>
            <p:spPr>
              <a:xfrm>
                <a:off x="24427952" y="30819534"/>
                <a:ext cx="353943" cy="173415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Time Coverage (%)</a:t>
                </a:r>
              </a:p>
            </p:txBody>
          </p:sp>
          <p:sp>
            <p:nvSpPr>
              <p:cNvPr id="630" name="TextBox 629">
                <a:extLst>
                  <a:ext uri="{FF2B5EF4-FFF2-40B4-BE49-F238E27FC236}">
                    <a16:creationId xmlns:a16="http://schemas.microsoft.com/office/drawing/2014/main" id="{0BDE42E8-F843-475B-BC0D-41A27AA093B7}"/>
                  </a:ext>
                </a:extLst>
              </p:cNvPr>
              <p:cNvSpPr txBox="1"/>
              <p:nvPr/>
            </p:nvSpPr>
            <p:spPr>
              <a:xfrm>
                <a:off x="21872355" y="26377585"/>
                <a:ext cx="353943" cy="205196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Global Field Power (</a:t>
                </a:r>
                <a:r>
                  <a:rPr lang="en-US" sz="1100" b="1" dirty="0" err="1">
                    <a:latin typeface="Verdana" panose="020B0604030504040204" pitchFamily="34" charset="0"/>
                    <a:ea typeface="Verdana" panose="020B0604030504040204" pitchFamily="34" charset="0"/>
                    <a:cs typeface="Helvetica" panose="020B0604020202020204" pitchFamily="34" charset="0"/>
                  </a:rPr>
                  <a:t>uV</a:t>
                </a:r>
                <a:r>
                  <a:rPr lang="en-US" sz="1100" b="1" dirty="0">
                    <a:latin typeface="Verdana" panose="020B0604030504040204" pitchFamily="34" charset="0"/>
                    <a:ea typeface="Verdana" panose="020B0604030504040204" pitchFamily="34" charset="0"/>
                    <a:cs typeface="Helvetica" panose="020B0604020202020204" pitchFamily="34" charset="0"/>
                  </a:rPr>
                  <a:t>)</a:t>
                </a:r>
              </a:p>
            </p:txBody>
          </p:sp>
          <p:sp>
            <p:nvSpPr>
              <p:cNvPr id="631" name="TextBox 630">
                <a:extLst>
                  <a:ext uri="{FF2B5EF4-FFF2-40B4-BE49-F238E27FC236}">
                    <a16:creationId xmlns:a16="http://schemas.microsoft.com/office/drawing/2014/main" id="{99CFF53D-264A-4A59-8A7D-2B4201D50293}"/>
                  </a:ext>
                </a:extLst>
              </p:cNvPr>
              <p:cNvSpPr txBox="1"/>
              <p:nvPr/>
            </p:nvSpPr>
            <p:spPr>
              <a:xfrm>
                <a:off x="24427952" y="26372832"/>
                <a:ext cx="353943" cy="205196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Global Field Power (</a:t>
                </a:r>
                <a:r>
                  <a:rPr lang="en-US" sz="1100" b="1" dirty="0" err="1">
                    <a:latin typeface="Verdana" panose="020B0604030504040204" pitchFamily="34" charset="0"/>
                    <a:ea typeface="Verdana" panose="020B0604030504040204" pitchFamily="34" charset="0"/>
                    <a:cs typeface="Helvetica" panose="020B0604020202020204" pitchFamily="34" charset="0"/>
                  </a:rPr>
                  <a:t>uV</a:t>
                </a:r>
                <a:r>
                  <a:rPr lang="en-US" sz="1100" b="1" dirty="0">
                    <a:latin typeface="Verdana" panose="020B0604030504040204" pitchFamily="34" charset="0"/>
                    <a:ea typeface="Verdana" panose="020B0604030504040204" pitchFamily="34" charset="0"/>
                    <a:cs typeface="Helvetica" panose="020B0604020202020204" pitchFamily="34" charset="0"/>
                  </a:rPr>
                  <a:t>)</a:t>
                </a:r>
              </a:p>
            </p:txBody>
          </p:sp>
          <p:sp>
            <p:nvSpPr>
              <p:cNvPr id="634" name="TextBox 633">
                <a:extLst>
                  <a:ext uri="{FF2B5EF4-FFF2-40B4-BE49-F238E27FC236}">
                    <a16:creationId xmlns:a16="http://schemas.microsoft.com/office/drawing/2014/main" id="{A1D9E846-E117-49D9-B761-660CCEF72579}"/>
                  </a:ext>
                </a:extLst>
              </p:cNvPr>
              <p:cNvSpPr txBox="1"/>
              <p:nvPr/>
            </p:nvSpPr>
            <p:spPr>
              <a:xfrm>
                <a:off x="24822901" y="26039879"/>
                <a:ext cx="2286203"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-0.995%,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.003</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35" name="TextBox 634">
                <a:extLst>
                  <a:ext uri="{FF2B5EF4-FFF2-40B4-BE49-F238E27FC236}">
                    <a16:creationId xmlns:a16="http://schemas.microsoft.com/office/drawing/2014/main" id="{45D57214-E258-4337-87C1-34CCF3AB8C15}"/>
                  </a:ext>
                </a:extLst>
              </p:cNvPr>
              <p:cNvSpPr txBox="1"/>
              <p:nvPr/>
            </p:nvSpPr>
            <p:spPr>
              <a:xfrm>
                <a:off x="22278598" y="26039879"/>
                <a:ext cx="2204450"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1.957%,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36" name="TextBox 635">
                <a:extLst>
                  <a:ext uri="{FF2B5EF4-FFF2-40B4-BE49-F238E27FC236}">
                    <a16:creationId xmlns:a16="http://schemas.microsoft.com/office/drawing/2014/main" id="{B83B74B2-6AC5-4611-BB2A-45CF3D8A4C36}"/>
                  </a:ext>
                </a:extLst>
              </p:cNvPr>
              <p:cNvSpPr txBox="1"/>
              <p:nvPr/>
            </p:nvSpPr>
            <p:spPr>
              <a:xfrm>
                <a:off x="24740892" y="28306176"/>
                <a:ext cx="2368212"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a:t>
                </a:r>
                <a:r>
                  <a:rPr lang="el-GR" sz="1400" dirty="0">
                    <a:solidFill>
                      <a:srgbClr val="C00000"/>
                    </a:solidFill>
                    <a:latin typeface="Verdana" panose="020B0604030504040204" pitchFamily="34" charset="0"/>
                    <a:ea typeface="Verdana" panose="020B0604030504040204" pitchFamily="34" charset="0"/>
                  </a:rPr>
                  <a:t>-0.106 μ</a:t>
                </a:r>
                <a:r>
                  <a:rPr lang="en-US" sz="1400" dirty="0">
                    <a:solidFill>
                      <a:srgbClr val="C00000"/>
                    </a:solidFill>
                    <a:latin typeface="Verdana" panose="020B0604030504040204" pitchFamily="34" charset="0"/>
                    <a:ea typeface="Verdana" panose="020B0604030504040204" pitchFamily="34" charset="0"/>
                  </a:rPr>
                  <a:t>V,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.009</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37" name="TextBox 636">
                <a:extLst>
                  <a:ext uri="{FF2B5EF4-FFF2-40B4-BE49-F238E27FC236}">
                    <a16:creationId xmlns:a16="http://schemas.microsoft.com/office/drawing/2014/main" id="{4735E6D3-BD2C-4D3A-A252-8F3FD42CB729}"/>
                  </a:ext>
                </a:extLst>
              </p:cNvPr>
              <p:cNvSpPr txBox="1"/>
              <p:nvPr/>
            </p:nvSpPr>
            <p:spPr>
              <a:xfrm>
                <a:off x="22198192" y="28306176"/>
                <a:ext cx="2284856"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a:t>
                </a:r>
                <a:r>
                  <a:rPr lang="el-GR" sz="1400" dirty="0">
                    <a:solidFill>
                      <a:srgbClr val="C00000"/>
                    </a:solidFill>
                    <a:latin typeface="Verdana" panose="020B0604030504040204" pitchFamily="34" charset="0"/>
                    <a:ea typeface="Verdana" panose="020B0604030504040204" pitchFamily="34" charset="0"/>
                  </a:rPr>
                  <a:t>0.145 μ</a:t>
                </a:r>
                <a:r>
                  <a:rPr lang="en-US" sz="1400" dirty="0">
                    <a:solidFill>
                      <a:srgbClr val="C00000"/>
                    </a:solidFill>
                    <a:latin typeface="Verdana" panose="020B0604030504040204" pitchFamily="34" charset="0"/>
                    <a:ea typeface="Verdana" panose="020B0604030504040204" pitchFamily="34" charset="0"/>
                  </a:rPr>
                  <a:t>V,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38" name="TextBox 637">
                <a:extLst>
                  <a:ext uri="{FF2B5EF4-FFF2-40B4-BE49-F238E27FC236}">
                    <a16:creationId xmlns:a16="http://schemas.microsoft.com/office/drawing/2014/main" id="{E625EAB1-8A14-474E-990C-CAC430A04DE4}"/>
                  </a:ext>
                </a:extLst>
              </p:cNvPr>
              <p:cNvSpPr txBox="1"/>
              <p:nvPr/>
            </p:nvSpPr>
            <p:spPr>
              <a:xfrm>
                <a:off x="24740892" y="30540153"/>
                <a:ext cx="2383986"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-0.232 Hz,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39" name="TextBox 638">
                <a:extLst>
                  <a:ext uri="{FF2B5EF4-FFF2-40B4-BE49-F238E27FC236}">
                    <a16:creationId xmlns:a16="http://schemas.microsoft.com/office/drawing/2014/main" id="{C8F357C2-317F-40C4-A0E5-EB4A4EAF0C4F}"/>
                  </a:ext>
                </a:extLst>
              </p:cNvPr>
              <p:cNvSpPr txBox="1"/>
              <p:nvPr/>
            </p:nvSpPr>
            <p:spPr>
              <a:xfrm>
                <a:off x="22198192" y="30540153"/>
                <a:ext cx="2302233"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a:t>
                </a:r>
                <a:r>
                  <a:rPr lang="el-GR" sz="1400" dirty="0">
                    <a:solidFill>
                      <a:srgbClr val="C00000"/>
                    </a:solidFill>
                    <a:latin typeface="Verdana" panose="020B0604030504040204" pitchFamily="34" charset="0"/>
                    <a:ea typeface="Verdana" panose="020B0604030504040204" pitchFamily="34" charset="0"/>
                  </a:rPr>
                  <a:t>0.133 </a:t>
                </a:r>
                <a:r>
                  <a:rPr lang="en-US" sz="1400" dirty="0">
                    <a:solidFill>
                      <a:srgbClr val="C00000"/>
                    </a:solidFill>
                    <a:latin typeface="Verdana" panose="020B0604030504040204" pitchFamily="34" charset="0"/>
                    <a:ea typeface="Verdana" panose="020B0604030504040204" pitchFamily="34" charset="0"/>
                  </a:rPr>
                  <a:t>Hz,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.010</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40" name="TextBox 639">
                <a:extLst>
                  <a:ext uri="{FF2B5EF4-FFF2-40B4-BE49-F238E27FC236}">
                    <a16:creationId xmlns:a16="http://schemas.microsoft.com/office/drawing/2014/main" id="{73EF6BB2-0291-4470-8257-ABCD277291CC}"/>
                  </a:ext>
                </a:extLst>
              </p:cNvPr>
              <p:cNvSpPr txBox="1"/>
              <p:nvPr/>
            </p:nvSpPr>
            <p:spPr>
              <a:xfrm>
                <a:off x="24820368" y="32711617"/>
                <a:ext cx="2297424"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 =</a:t>
                </a:r>
                <a:r>
                  <a:rPr lang="en-US" sz="1400" dirty="0">
                    <a:solidFill>
                      <a:srgbClr val="C00000"/>
                    </a:solidFill>
                    <a:latin typeface="Verdana" panose="020B0604030504040204" pitchFamily="34" charset="0"/>
                    <a:ea typeface="Verdana" panose="020B0604030504040204" pitchFamily="34" charset="0"/>
                  </a:rPr>
                  <a:t> -1.689%,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41" name="TextBox 640">
                <a:extLst>
                  <a:ext uri="{FF2B5EF4-FFF2-40B4-BE49-F238E27FC236}">
                    <a16:creationId xmlns:a16="http://schemas.microsoft.com/office/drawing/2014/main" id="{88E85BC7-7B7C-4A4E-93C4-DB28D7C2558D}"/>
                  </a:ext>
                </a:extLst>
              </p:cNvPr>
              <p:cNvSpPr txBox="1"/>
              <p:nvPr/>
            </p:nvSpPr>
            <p:spPr>
              <a:xfrm>
                <a:off x="22277668" y="32711617"/>
                <a:ext cx="2204450"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1.705%,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grpSp>
      </p:grpSp>
      <p:sp>
        <p:nvSpPr>
          <p:cNvPr id="642" name="TextBox 641">
            <a:extLst>
              <a:ext uri="{FF2B5EF4-FFF2-40B4-BE49-F238E27FC236}">
                <a16:creationId xmlns:a16="http://schemas.microsoft.com/office/drawing/2014/main" id="{D21D31C3-F94C-48DC-AEAF-D2C7FA0593B1}"/>
              </a:ext>
            </a:extLst>
          </p:cNvPr>
          <p:cNvSpPr txBox="1"/>
          <p:nvPr/>
        </p:nvSpPr>
        <p:spPr>
          <a:xfrm>
            <a:off x="25215244" y="23659079"/>
            <a:ext cx="4607218" cy="9140964"/>
          </a:xfrm>
          <a:prstGeom prst="rect">
            <a:avLst/>
          </a:prstGeom>
          <a:noFill/>
        </p:spPr>
        <p:txBody>
          <a:bodyPr wrap="square" rtlCol="0">
            <a:spAutoFit/>
          </a:bodyPr>
          <a:lstStyle/>
          <a:p>
            <a:pPr algn="ctr"/>
            <a:r>
              <a:rPr lang="en-US" sz="2800" b="1" dirty="0">
                <a:latin typeface="Verdana" panose="020B0604030504040204" pitchFamily="34" charset="0"/>
                <a:ea typeface="Verdana" panose="020B0604030504040204" pitchFamily="34" charset="0"/>
              </a:rPr>
              <a:t>Off Task Trials</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Microstate C explained more variance in the pre-stimulus EEG time series, had greater strength (GFP), occurred more frequently, and covered more percent time, during off-task trials than on-task trials.</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Microstate E explained less variance, had less strength (GFP), occurred less frequently, and covered less percent time, during off-task trials than on-task trials.</a:t>
            </a:r>
          </a:p>
        </p:txBody>
      </p:sp>
      <p:sp>
        <p:nvSpPr>
          <p:cNvPr id="650" name="TextBox 649">
            <a:extLst>
              <a:ext uri="{FF2B5EF4-FFF2-40B4-BE49-F238E27FC236}">
                <a16:creationId xmlns:a16="http://schemas.microsoft.com/office/drawing/2014/main" id="{8DB9EB85-823D-4A1F-A89E-3FE5BF800F79}"/>
              </a:ext>
            </a:extLst>
          </p:cNvPr>
          <p:cNvSpPr txBox="1"/>
          <p:nvPr/>
        </p:nvSpPr>
        <p:spPr>
          <a:xfrm>
            <a:off x="46522041" y="25081987"/>
            <a:ext cx="3716839" cy="5693866"/>
          </a:xfrm>
          <a:prstGeom prst="rect">
            <a:avLst/>
          </a:prstGeom>
          <a:noFill/>
        </p:spPr>
        <p:txBody>
          <a:bodyPr wrap="square" rtlCol="0">
            <a:spAutoFit/>
          </a:bodyPr>
          <a:lstStyle/>
          <a:p>
            <a:pPr algn="ctr"/>
            <a:r>
              <a:rPr lang="en-US" sz="2800" b="1" dirty="0">
                <a:latin typeface="Verdana" panose="020B0604030504040204" pitchFamily="34" charset="0"/>
                <a:ea typeface="Verdana" panose="020B0604030504040204" pitchFamily="34" charset="0"/>
              </a:rPr>
              <a:t>Individual Differences</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Microstate E explained less variance, occurred less frequently, and covered less percent time for individuals who reported a greater total percentage of off-task reports.</a:t>
            </a:r>
          </a:p>
        </p:txBody>
      </p:sp>
      <p:sp>
        <p:nvSpPr>
          <p:cNvPr id="779" name="Rectangle 778">
            <a:extLst>
              <a:ext uri="{FF2B5EF4-FFF2-40B4-BE49-F238E27FC236}">
                <a16:creationId xmlns:a16="http://schemas.microsoft.com/office/drawing/2014/main" id="{9998D775-E68E-4689-B378-F084CFB8362E}"/>
              </a:ext>
            </a:extLst>
          </p:cNvPr>
          <p:cNvSpPr/>
          <p:nvPr/>
        </p:nvSpPr>
        <p:spPr>
          <a:xfrm>
            <a:off x="30096576" y="31083324"/>
            <a:ext cx="12042625" cy="2246769"/>
          </a:xfrm>
          <a:prstGeom prst="rect">
            <a:avLst/>
          </a:prstGeom>
        </p:spPr>
        <p:txBody>
          <a:bodyPr wrap="square">
            <a:spAutoFit/>
          </a:bodyPr>
          <a:lstStyle/>
          <a:p>
            <a:pPr algn="ctr"/>
            <a:r>
              <a:rPr lang="en-US" sz="2800" b="1" dirty="0">
                <a:latin typeface="Verdana" panose="020B0604030504040204" pitchFamily="34" charset="0"/>
                <a:ea typeface="Verdana" panose="020B0604030504040204" pitchFamily="34" charset="0"/>
              </a:rPr>
              <a:t>Reaction Time Variability</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Microstate C explained more variance in the pre-stimulus EEG time series, had longer duration (</a:t>
            </a:r>
            <a:r>
              <a:rPr lang="en-US" sz="2800" dirty="0" err="1">
                <a:latin typeface="Verdana" panose="020B0604030504040204" pitchFamily="34" charset="0"/>
                <a:ea typeface="Verdana" panose="020B0604030504040204" pitchFamily="34" charset="0"/>
              </a:rPr>
              <a:t>msec</a:t>
            </a:r>
            <a:r>
              <a:rPr lang="en-US" sz="2800" dirty="0">
                <a:latin typeface="Verdana" panose="020B0604030504040204" pitchFamily="34" charset="0"/>
                <a:ea typeface="Verdana" panose="020B0604030504040204" pitchFamily="34" charset="0"/>
              </a:rPr>
              <a:t>), and covered more percent time, on sets of trials higher in reaction time variability.</a:t>
            </a:r>
          </a:p>
        </p:txBody>
      </p:sp>
      <p:grpSp>
        <p:nvGrpSpPr>
          <p:cNvPr id="12" name="Group 11">
            <a:extLst>
              <a:ext uri="{FF2B5EF4-FFF2-40B4-BE49-F238E27FC236}">
                <a16:creationId xmlns:a16="http://schemas.microsoft.com/office/drawing/2014/main" id="{C5EE9CA9-0101-4C5F-A21F-E3769F072600}"/>
              </a:ext>
            </a:extLst>
          </p:cNvPr>
          <p:cNvGrpSpPr/>
          <p:nvPr/>
        </p:nvGrpSpPr>
        <p:grpSpPr>
          <a:xfrm>
            <a:off x="32675273" y="21470792"/>
            <a:ext cx="6224585" cy="9698387"/>
            <a:chOff x="32675273" y="21585092"/>
            <a:chExt cx="6224585" cy="9698387"/>
          </a:xfrm>
        </p:grpSpPr>
        <p:grpSp>
          <p:nvGrpSpPr>
            <p:cNvPr id="778" name="Group 777">
              <a:extLst>
                <a:ext uri="{FF2B5EF4-FFF2-40B4-BE49-F238E27FC236}">
                  <a16:creationId xmlns:a16="http://schemas.microsoft.com/office/drawing/2014/main" id="{433BEE9A-7C2D-43F2-B487-ED5095D66C40}"/>
                </a:ext>
              </a:extLst>
            </p:cNvPr>
            <p:cNvGrpSpPr/>
            <p:nvPr/>
          </p:nvGrpSpPr>
          <p:grpSpPr>
            <a:xfrm>
              <a:off x="32675273" y="21585092"/>
              <a:ext cx="6224585" cy="9655980"/>
              <a:chOff x="34271623" y="21534075"/>
              <a:chExt cx="6224585" cy="9655980"/>
            </a:xfrm>
          </p:grpSpPr>
          <p:grpSp>
            <p:nvGrpSpPr>
              <p:cNvPr id="773" name="Group 772">
                <a:extLst>
                  <a:ext uri="{FF2B5EF4-FFF2-40B4-BE49-F238E27FC236}">
                    <a16:creationId xmlns:a16="http://schemas.microsoft.com/office/drawing/2014/main" id="{073DD2C9-E2F0-4370-833B-90E9CFAB5F43}"/>
                  </a:ext>
                </a:extLst>
              </p:cNvPr>
              <p:cNvGrpSpPr/>
              <p:nvPr/>
            </p:nvGrpSpPr>
            <p:grpSpPr>
              <a:xfrm>
                <a:off x="34271623" y="23296007"/>
                <a:ext cx="6224585" cy="7894048"/>
                <a:chOff x="34396582" y="23762348"/>
                <a:chExt cx="6224585" cy="7894048"/>
              </a:xfrm>
            </p:grpSpPr>
            <p:grpSp>
              <p:nvGrpSpPr>
                <p:cNvPr id="772" name="Group 771">
                  <a:extLst>
                    <a:ext uri="{FF2B5EF4-FFF2-40B4-BE49-F238E27FC236}">
                      <a16:creationId xmlns:a16="http://schemas.microsoft.com/office/drawing/2014/main" id="{80DD8AA5-9812-43BA-83C8-C4CEDAFA125F}"/>
                    </a:ext>
                  </a:extLst>
                </p:cNvPr>
                <p:cNvGrpSpPr/>
                <p:nvPr/>
              </p:nvGrpSpPr>
              <p:grpSpPr>
                <a:xfrm>
                  <a:off x="34396582" y="23762348"/>
                  <a:ext cx="6224585" cy="7894048"/>
                  <a:chOff x="34396582" y="23762348"/>
                  <a:chExt cx="6224585" cy="7894048"/>
                </a:xfrm>
              </p:grpSpPr>
              <p:grpSp>
                <p:nvGrpSpPr>
                  <p:cNvPr id="733" name="Group 732">
                    <a:extLst>
                      <a:ext uri="{FF2B5EF4-FFF2-40B4-BE49-F238E27FC236}">
                        <a16:creationId xmlns:a16="http://schemas.microsoft.com/office/drawing/2014/main" id="{BD740B68-1A56-4026-948C-672BC3BE9EC2}"/>
                      </a:ext>
                    </a:extLst>
                  </p:cNvPr>
                  <p:cNvGrpSpPr/>
                  <p:nvPr/>
                </p:nvGrpSpPr>
                <p:grpSpPr>
                  <a:xfrm>
                    <a:off x="34396582" y="23762348"/>
                    <a:ext cx="5771143" cy="7894048"/>
                    <a:chOff x="2390001" y="604837"/>
                    <a:chExt cx="3119537" cy="4267053"/>
                  </a:xfrm>
                </p:grpSpPr>
                <p:pic>
                  <p:nvPicPr>
                    <p:cNvPr id="740" name="Picture 739">
                      <a:extLst>
                        <a:ext uri="{FF2B5EF4-FFF2-40B4-BE49-F238E27FC236}">
                          <a16:creationId xmlns:a16="http://schemas.microsoft.com/office/drawing/2014/main" id="{4D85C85C-96CE-489D-B435-05E207815EDD}"/>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609850" y="604837"/>
                      <a:ext cx="1373644" cy="1371600"/>
                    </a:xfrm>
                    <a:prstGeom prst="rect">
                      <a:avLst/>
                    </a:prstGeom>
                  </p:spPr>
                </p:pic>
                <p:pic>
                  <p:nvPicPr>
                    <p:cNvPr id="741" name="Picture 740">
                      <a:extLst>
                        <a:ext uri="{FF2B5EF4-FFF2-40B4-BE49-F238E27FC236}">
                          <a16:creationId xmlns:a16="http://schemas.microsoft.com/office/drawing/2014/main" id="{23F2B758-A96F-4FAD-BBBF-7DD71F4FAA7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135894" y="604837"/>
                      <a:ext cx="1373644" cy="1371600"/>
                    </a:xfrm>
                    <a:prstGeom prst="rect">
                      <a:avLst/>
                    </a:prstGeom>
                  </p:spPr>
                </p:pic>
                <p:pic>
                  <p:nvPicPr>
                    <p:cNvPr id="742" name="Picture 741">
                      <a:extLst>
                        <a:ext uri="{FF2B5EF4-FFF2-40B4-BE49-F238E27FC236}">
                          <a16:creationId xmlns:a16="http://schemas.microsoft.com/office/drawing/2014/main" id="{F955C554-B067-416F-B9C2-880B594FED3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609850" y="3348037"/>
                      <a:ext cx="1373644" cy="1371600"/>
                    </a:xfrm>
                    <a:prstGeom prst="rect">
                      <a:avLst/>
                    </a:prstGeom>
                  </p:spPr>
                </p:pic>
                <p:pic>
                  <p:nvPicPr>
                    <p:cNvPr id="743" name="Picture 742">
                      <a:extLst>
                        <a:ext uri="{FF2B5EF4-FFF2-40B4-BE49-F238E27FC236}">
                          <a16:creationId xmlns:a16="http://schemas.microsoft.com/office/drawing/2014/main" id="{8728DBAB-24B3-4ADB-AA10-5352B1A7A067}"/>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135894" y="3348037"/>
                      <a:ext cx="1373644" cy="1371600"/>
                    </a:xfrm>
                    <a:prstGeom prst="rect">
                      <a:avLst/>
                    </a:prstGeom>
                  </p:spPr>
                </p:pic>
                <p:pic>
                  <p:nvPicPr>
                    <p:cNvPr id="744" name="Picture 743">
                      <a:extLst>
                        <a:ext uri="{FF2B5EF4-FFF2-40B4-BE49-F238E27FC236}">
                          <a16:creationId xmlns:a16="http://schemas.microsoft.com/office/drawing/2014/main" id="{FC7E7D29-A191-44EC-BD90-C4ED285DA6F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609850" y="1976437"/>
                      <a:ext cx="1373644" cy="1371600"/>
                    </a:xfrm>
                    <a:prstGeom prst="rect">
                      <a:avLst/>
                    </a:prstGeom>
                  </p:spPr>
                </p:pic>
                <p:pic>
                  <p:nvPicPr>
                    <p:cNvPr id="745" name="Picture 744">
                      <a:extLst>
                        <a:ext uri="{FF2B5EF4-FFF2-40B4-BE49-F238E27FC236}">
                          <a16:creationId xmlns:a16="http://schemas.microsoft.com/office/drawing/2014/main" id="{BE52F30F-7514-43ED-8F3A-6AF79042C0C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135894" y="1976437"/>
                      <a:ext cx="1373644" cy="1371600"/>
                    </a:xfrm>
                    <a:prstGeom prst="rect">
                      <a:avLst/>
                    </a:prstGeom>
                  </p:spPr>
                </p:pic>
                <p:sp>
                  <p:nvSpPr>
                    <p:cNvPr id="750" name="TextBox 749">
                      <a:extLst>
                        <a:ext uri="{FF2B5EF4-FFF2-40B4-BE49-F238E27FC236}">
                          <a16:creationId xmlns:a16="http://schemas.microsoft.com/office/drawing/2014/main" id="{446B9197-73A5-43E9-9DE1-CC9AAE14B418}"/>
                        </a:ext>
                      </a:extLst>
                    </p:cNvPr>
                    <p:cNvSpPr txBox="1"/>
                    <p:nvPr/>
                  </p:nvSpPr>
                  <p:spPr>
                    <a:xfrm>
                      <a:off x="2390001" y="3637350"/>
                      <a:ext cx="276999" cy="792975"/>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Time Coverage (%)</a:t>
                      </a:r>
                    </a:p>
                  </p:txBody>
                </p:sp>
                <p:sp>
                  <p:nvSpPr>
                    <p:cNvPr id="753" name="TextBox 752">
                      <a:extLst>
                        <a:ext uri="{FF2B5EF4-FFF2-40B4-BE49-F238E27FC236}">
                          <a16:creationId xmlns:a16="http://schemas.microsoft.com/office/drawing/2014/main" id="{72FCA19B-395C-46E1-8F66-07AE79AEFD13}"/>
                        </a:ext>
                      </a:extLst>
                    </p:cNvPr>
                    <p:cNvSpPr txBox="1"/>
                    <p:nvPr/>
                  </p:nvSpPr>
                  <p:spPr>
                    <a:xfrm>
                      <a:off x="3921968" y="3637350"/>
                      <a:ext cx="276999" cy="792975"/>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Time Coverage (%)</a:t>
                      </a:r>
                    </a:p>
                  </p:txBody>
                </p:sp>
                <p:sp>
                  <p:nvSpPr>
                    <p:cNvPr id="754" name="TextBox 753">
                      <a:extLst>
                        <a:ext uri="{FF2B5EF4-FFF2-40B4-BE49-F238E27FC236}">
                          <a16:creationId xmlns:a16="http://schemas.microsoft.com/office/drawing/2014/main" id="{5D93B783-547E-4FB6-A775-48E62348F779}"/>
                        </a:ext>
                      </a:extLst>
                    </p:cNvPr>
                    <p:cNvSpPr txBox="1"/>
                    <p:nvPr/>
                  </p:nvSpPr>
                  <p:spPr>
                    <a:xfrm rot="5400000">
                      <a:off x="3158173" y="1354193"/>
                      <a:ext cx="276999" cy="1275183"/>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Response Time Variability (ICV)</a:t>
                      </a:r>
                    </a:p>
                  </p:txBody>
                </p:sp>
                <p:sp>
                  <p:nvSpPr>
                    <p:cNvPr id="755" name="TextBox 754">
                      <a:extLst>
                        <a:ext uri="{FF2B5EF4-FFF2-40B4-BE49-F238E27FC236}">
                          <a16:creationId xmlns:a16="http://schemas.microsoft.com/office/drawing/2014/main" id="{C1F3543F-8831-43C7-931A-57D2921C6BA5}"/>
                        </a:ext>
                      </a:extLst>
                    </p:cNvPr>
                    <p:cNvSpPr txBox="1"/>
                    <p:nvPr/>
                  </p:nvSpPr>
                  <p:spPr>
                    <a:xfrm rot="5400000">
                      <a:off x="4684217" y="1354193"/>
                      <a:ext cx="276999" cy="1275183"/>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Response Time Variability (ICV)</a:t>
                      </a:r>
                    </a:p>
                  </p:txBody>
                </p:sp>
                <p:sp>
                  <p:nvSpPr>
                    <p:cNvPr id="756" name="TextBox 755">
                      <a:extLst>
                        <a:ext uri="{FF2B5EF4-FFF2-40B4-BE49-F238E27FC236}">
                          <a16:creationId xmlns:a16="http://schemas.microsoft.com/office/drawing/2014/main" id="{C66D0CEA-069B-4AD3-98CA-87D59D1D5812}"/>
                        </a:ext>
                      </a:extLst>
                    </p:cNvPr>
                    <p:cNvSpPr txBox="1"/>
                    <p:nvPr/>
                  </p:nvSpPr>
                  <p:spPr>
                    <a:xfrm rot="5400000">
                      <a:off x="3158173" y="2725793"/>
                      <a:ext cx="276999" cy="1275183"/>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Response Time Variability (ICV)</a:t>
                      </a:r>
                    </a:p>
                  </p:txBody>
                </p:sp>
                <p:sp>
                  <p:nvSpPr>
                    <p:cNvPr id="757" name="TextBox 756">
                      <a:extLst>
                        <a:ext uri="{FF2B5EF4-FFF2-40B4-BE49-F238E27FC236}">
                          <a16:creationId xmlns:a16="http://schemas.microsoft.com/office/drawing/2014/main" id="{9BC37727-2310-4046-BD0F-71ABF2CBCD2A}"/>
                        </a:ext>
                      </a:extLst>
                    </p:cNvPr>
                    <p:cNvSpPr txBox="1"/>
                    <p:nvPr/>
                  </p:nvSpPr>
                  <p:spPr>
                    <a:xfrm rot="5400000">
                      <a:off x="4684217" y="2725793"/>
                      <a:ext cx="276999" cy="1275183"/>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Response Time Variability (ICV)</a:t>
                      </a:r>
                    </a:p>
                  </p:txBody>
                </p:sp>
                <p:sp>
                  <p:nvSpPr>
                    <p:cNvPr id="758" name="TextBox 757">
                      <a:extLst>
                        <a:ext uri="{FF2B5EF4-FFF2-40B4-BE49-F238E27FC236}">
                          <a16:creationId xmlns:a16="http://schemas.microsoft.com/office/drawing/2014/main" id="{397B3256-EAEC-401B-9B94-4B38ED5DB980}"/>
                        </a:ext>
                      </a:extLst>
                    </p:cNvPr>
                    <p:cNvSpPr txBox="1"/>
                    <p:nvPr/>
                  </p:nvSpPr>
                  <p:spPr>
                    <a:xfrm rot="5400000">
                      <a:off x="3158173" y="4095799"/>
                      <a:ext cx="276999" cy="1275183"/>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Response Time Variability (ICV)</a:t>
                      </a:r>
                    </a:p>
                  </p:txBody>
                </p:sp>
                <p:sp>
                  <p:nvSpPr>
                    <p:cNvPr id="759" name="TextBox 758">
                      <a:extLst>
                        <a:ext uri="{FF2B5EF4-FFF2-40B4-BE49-F238E27FC236}">
                          <a16:creationId xmlns:a16="http://schemas.microsoft.com/office/drawing/2014/main" id="{EBDB9DC2-E91D-4111-919D-9FD1671DCA0D}"/>
                        </a:ext>
                      </a:extLst>
                    </p:cNvPr>
                    <p:cNvSpPr txBox="1"/>
                    <p:nvPr/>
                  </p:nvSpPr>
                  <p:spPr>
                    <a:xfrm rot="5400000">
                      <a:off x="4684217" y="4095799"/>
                      <a:ext cx="276999" cy="1275183"/>
                    </a:xfrm>
                    <a:prstGeom prst="rect">
                      <a:avLst/>
                    </a:prstGeom>
                    <a:solidFill>
                      <a:schemeClr val="bg1"/>
                    </a:solidFill>
                  </p:spPr>
                  <p:txBody>
                    <a:bodyPr vert="vert270" wrap="square" rtlCol="0">
                      <a:spAutoFit/>
                    </a:bodyPr>
                    <a:lstStyle/>
                    <a:p>
                      <a:pPr algn="ctr"/>
                      <a:r>
                        <a:rPr lang="en-US" sz="600" dirty="0">
                          <a:latin typeface="Helvetica" panose="020B0604020202020204" pitchFamily="34" charset="0"/>
                          <a:cs typeface="Helvetica" panose="020B0604020202020204" pitchFamily="34" charset="0"/>
                        </a:rPr>
                        <a:t>Response Time Variability (ICV)</a:t>
                      </a:r>
                    </a:p>
                  </p:txBody>
                </p:sp>
              </p:grpSp>
              <p:sp>
                <p:nvSpPr>
                  <p:cNvPr id="760" name="TextBox 759">
                    <a:extLst>
                      <a:ext uri="{FF2B5EF4-FFF2-40B4-BE49-F238E27FC236}">
                        <a16:creationId xmlns:a16="http://schemas.microsoft.com/office/drawing/2014/main" id="{45F92554-EDA2-4BA8-9E40-351D8F2F70D9}"/>
                      </a:ext>
                    </a:extLst>
                  </p:cNvPr>
                  <p:cNvSpPr txBox="1"/>
                  <p:nvPr/>
                </p:nvSpPr>
                <p:spPr>
                  <a:xfrm>
                    <a:off x="34595233" y="23765725"/>
                    <a:ext cx="353943" cy="263414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Global Explained Variance (%)</a:t>
                    </a:r>
                  </a:p>
                </p:txBody>
              </p:sp>
              <p:sp>
                <p:nvSpPr>
                  <p:cNvPr id="761" name="TextBox 760">
                    <a:extLst>
                      <a:ext uri="{FF2B5EF4-FFF2-40B4-BE49-F238E27FC236}">
                        <a16:creationId xmlns:a16="http://schemas.microsoft.com/office/drawing/2014/main" id="{F9EE381B-15D3-493C-ACF7-EA1CC7461A31}"/>
                      </a:ext>
                    </a:extLst>
                  </p:cNvPr>
                  <p:cNvSpPr txBox="1"/>
                  <p:nvPr/>
                </p:nvSpPr>
                <p:spPr>
                  <a:xfrm>
                    <a:off x="37383190" y="23765910"/>
                    <a:ext cx="353943" cy="263414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Global Explained Variance (%)</a:t>
                    </a:r>
                  </a:p>
                </p:txBody>
              </p:sp>
              <p:sp>
                <p:nvSpPr>
                  <p:cNvPr id="762" name="TextBox 761">
                    <a:extLst>
                      <a:ext uri="{FF2B5EF4-FFF2-40B4-BE49-F238E27FC236}">
                        <a16:creationId xmlns:a16="http://schemas.microsoft.com/office/drawing/2014/main" id="{ABFB4D4D-B4D3-40E4-BEC2-6B05127CA756}"/>
                      </a:ext>
                    </a:extLst>
                  </p:cNvPr>
                  <p:cNvSpPr txBox="1"/>
                  <p:nvPr/>
                </p:nvSpPr>
                <p:spPr>
                  <a:xfrm>
                    <a:off x="34555087" y="26581445"/>
                    <a:ext cx="353943" cy="205196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Duration (</a:t>
                    </a:r>
                    <a:r>
                      <a:rPr lang="en-US" sz="1100" b="1" dirty="0" err="1">
                        <a:latin typeface="Verdana" panose="020B0604030504040204" pitchFamily="34" charset="0"/>
                        <a:ea typeface="Verdana" panose="020B0604030504040204" pitchFamily="34" charset="0"/>
                        <a:cs typeface="Helvetica" panose="020B0604020202020204" pitchFamily="34" charset="0"/>
                      </a:rPr>
                      <a:t>msec</a:t>
                    </a:r>
                    <a:r>
                      <a:rPr lang="en-US" sz="1100" b="1" dirty="0">
                        <a:latin typeface="Verdana" panose="020B0604030504040204" pitchFamily="34" charset="0"/>
                        <a:ea typeface="Verdana" panose="020B0604030504040204" pitchFamily="34" charset="0"/>
                        <a:cs typeface="Helvetica" panose="020B0604020202020204" pitchFamily="34" charset="0"/>
                      </a:rPr>
                      <a:t>)</a:t>
                    </a:r>
                  </a:p>
                </p:txBody>
              </p:sp>
              <p:sp>
                <p:nvSpPr>
                  <p:cNvPr id="763" name="TextBox 762">
                    <a:extLst>
                      <a:ext uri="{FF2B5EF4-FFF2-40B4-BE49-F238E27FC236}">
                        <a16:creationId xmlns:a16="http://schemas.microsoft.com/office/drawing/2014/main" id="{5C94A2B6-81F9-4EFF-B19C-4852C3CB1C7B}"/>
                      </a:ext>
                    </a:extLst>
                  </p:cNvPr>
                  <p:cNvSpPr txBox="1"/>
                  <p:nvPr/>
                </p:nvSpPr>
                <p:spPr>
                  <a:xfrm>
                    <a:off x="37370342" y="26591647"/>
                    <a:ext cx="353943" cy="205196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Duration (</a:t>
                    </a:r>
                    <a:r>
                      <a:rPr lang="en-US" sz="1100" b="1" dirty="0" err="1">
                        <a:latin typeface="Verdana" panose="020B0604030504040204" pitchFamily="34" charset="0"/>
                        <a:ea typeface="Verdana" panose="020B0604030504040204" pitchFamily="34" charset="0"/>
                        <a:cs typeface="Helvetica" panose="020B0604020202020204" pitchFamily="34" charset="0"/>
                      </a:rPr>
                      <a:t>msec</a:t>
                    </a:r>
                    <a:r>
                      <a:rPr lang="en-US" sz="1100" b="1" dirty="0">
                        <a:latin typeface="Verdana" panose="020B0604030504040204" pitchFamily="34" charset="0"/>
                        <a:ea typeface="Verdana" panose="020B0604030504040204" pitchFamily="34" charset="0"/>
                        <a:cs typeface="Helvetica" panose="020B0604020202020204" pitchFamily="34" charset="0"/>
                      </a:rPr>
                      <a:t>)</a:t>
                    </a:r>
                  </a:p>
                </p:txBody>
              </p:sp>
              <p:sp>
                <p:nvSpPr>
                  <p:cNvPr id="764" name="TextBox 763">
                    <a:extLst>
                      <a:ext uri="{FF2B5EF4-FFF2-40B4-BE49-F238E27FC236}">
                        <a16:creationId xmlns:a16="http://schemas.microsoft.com/office/drawing/2014/main" id="{142F04BA-12D3-4D5C-9642-2AB395B150CA}"/>
                      </a:ext>
                    </a:extLst>
                  </p:cNvPr>
                  <p:cNvSpPr txBox="1"/>
                  <p:nvPr/>
                </p:nvSpPr>
                <p:spPr>
                  <a:xfrm>
                    <a:off x="38007152" y="25604716"/>
                    <a:ext cx="2286203"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-0.084%,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.920</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65" name="TextBox 764">
                    <a:extLst>
                      <a:ext uri="{FF2B5EF4-FFF2-40B4-BE49-F238E27FC236}">
                        <a16:creationId xmlns:a16="http://schemas.microsoft.com/office/drawing/2014/main" id="{47D46771-D404-4EBB-8D99-F106DE43A3F6}"/>
                      </a:ext>
                    </a:extLst>
                  </p:cNvPr>
                  <p:cNvSpPr txBox="1"/>
                  <p:nvPr/>
                </p:nvSpPr>
                <p:spPr>
                  <a:xfrm>
                    <a:off x="35070963" y="25604716"/>
                    <a:ext cx="2204450"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3.418%,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66" name="TextBox 765">
                    <a:extLst>
                      <a:ext uri="{FF2B5EF4-FFF2-40B4-BE49-F238E27FC236}">
                        <a16:creationId xmlns:a16="http://schemas.microsoft.com/office/drawing/2014/main" id="{A3275C1D-3487-48F7-87D1-90C25DCADA05}"/>
                      </a:ext>
                    </a:extLst>
                  </p:cNvPr>
                  <p:cNvSpPr txBox="1"/>
                  <p:nvPr/>
                </p:nvSpPr>
                <p:spPr>
                  <a:xfrm>
                    <a:off x="37998333" y="28121772"/>
                    <a:ext cx="2622834"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-4.861 </a:t>
                    </a:r>
                    <a:r>
                      <a:rPr lang="en-US" sz="1400" dirty="0" err="1">
                        <a:solidFill>
                          <a:srgbClr val="C00000"/>
                        </a:solidFill>
                        <a:latin typeface="Verdana" panose="020B0604030504040204" pitchFamily="34" charset="0"/>
                        <a:ea typeface="Verdana" panose="020B0604030504040204" pitchFamily="34" charset="0"/>
                      </a:rPr>
                      <a:t>msec</a:t>
                    </a:r>
                    <a:r>
                      <a:rPr lang="en-US" sz="1400" dirty="0">
                        <a:solidFill>
                          <a:srgbClr val="C00000"/>
                        </a:solidFill>
                        <a:latin typeface="Verdana" panose="020B0604030504040204" pitchFamily="34" charset="0"/>
                        <a:ea typeface="Verdana" panose="020B0604030504040204" pitchFamily="34" charset="0"/>
                      </a:rPr>
                      <a:t>,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.032</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67" name="TextBox 766">
                    <a:extLst>
                      <a:ext uri="{FF2B5EF4-FFF2-40B4-BE49-F238E27FC236}">
                        <a16:creationId xmlns:a16="http://schemas.microsoft.com/office/drawing/2014/main" id="{5FF749FC-7C82-4B58-BEAC-5C745BF18F5E}"/>
                      </a:ext>
                    </a:extLst>
                  </p:cNvPr>
                  <p:cNvSpPr txBox="1"/>
                  <p:nvPr/>
                </p:nvSpPr>
                <p:spPr>
                  <a:xfrm>
                    <a:off x="35062144" y="28121772"/>
                    <a:ext cx="2541080"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5.640 </a:t>
                    </a:r>
                    <a:r>
                      <a:rPr lang="en-US" sz="1400" dirty="0" err="1">
                        <a:solidFill>
                          <a:srgbClr val="C00000"/>
                        </a:solidFill>
                        <a:latin typeface="Verdana" panose="020B0604030504040204" pitchFamily="34" charset="0"/>
                        <a:ea typeface="Verdana" panose="020B0604030504040204" pitchFamily="34" charset="0"/>
                      </a:rPr>
                      <a:t>msec</a:t>
                    </a:r>
                    <a:r>
                      <a:rPr lang="en-US" sz="1400" dirty="0">
                        <a:solidFill>
                          <a:srgbClr val="C00000"/>
                        </a:solidFill>
                        <a:latin typeface="Verdana" panose="020B0604030504040204" pitchFamily="34" charset="0"/>
                        <a:ea typeface="Verdana" panose="020B0604030504040204" pitchFamily="34" charset="0"/>
                      </a:rPr>
                      <a:t>,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.013</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68" name="TextBox 767">
                    <a:extLst>
                      <a:ext uri="{FF2B5EF4-FFF2-40B4-BE49-F238E27FC236}">
                        <a16:creationId xmlns:a16="http://schemas.microsoft.com/office/drawing/2014/main" id="{29C6BF45-DCBB-44FD-BD28-8710D72FC6A9}"/>
                      </a:ext>
                    </a:extLst>
                  </p:cNvPr>
                  <p:cNvSpPr txBox="1"/>
                  <p:nvPr/>
                </p:nvSpPr>
                <p:spPr>
                  <a:xfrm>
                    <a:off x="37998333" y="30720111"/>
                    <a:ext cx="2286203"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-0.209%,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 .833</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69" name="TextBox 768">
                    <a:extLst>
                      <a:ext uri="{FF2B5EF4-FFF2-40B4-BE49-F238E27FC236}">
                        <a16:creationId xmlns:a16="http://schemas.microsoft.com/office/drawing/2014/main" id="{3816175D-CB1F-4BCC-8654-39F2B313F0A5}"/>
                      </a:ext>
                    </a:extLst>
                  </p:cNvPr>
                  <p:cNvSpPr txBox="1"/>
                  <p:nvPr/>
                </p:nvSpPr>
                <p:spPr>
                  <a:xfrm>
                    <a:off x="35062144" y="30720111"/>
                    <a:ext cx="2204450" cy="307777"/>
                  </a:xfrm>
                  <a:prstGeom prst="rect">
                    <a:avLst/>
                  </a:prstGeom>
                  <a:noFill/>
                </p:spPr>
                <p:txBody>
                  <a:bodyPr wrap="none" rtlCol="0">
                    <a:spAutoFit/>
                  </a:bodyPr>
                  <a:lstStyle/>
                  <a:p>
                    <a:r>
                      <a:rPr lang="en-US" sz="1400" i="1" dirty="0">
                        <a:solidFill>
                          <a:srgbClr val="C00000"/>
                        </a:solidFill>
                        <a:latin typeface="Verdana" panose="020B0604030504040204" pitchFamily="34" charset="0"/>
                        <a:ea typeface="Verdana" panose="020B0604030504040204" pitchFamily="34" charset="0"/>
                      </a:rPr>
                      <a:t>b</a:t>
                    </a:r>
                    <a:r>
                      <a:rPr lang="en-US" sz="1400" dirty="0">
                        <a:solidFill>
                          <a:srgbClr val="C00000"/>
                        </a:solidFill>
                        <a:latin typeface="Verdana" panose="020B0604030504040204" pitchFamily="34" charset="0"/>
                        <a:ea typeface="Verdana" panose="020B0604030504040204" pitchFamily="34" charset="0"/>
                      </a:rPr>
                      <a:t> = 3.342%, </a:t>
                    </a:r>
                    <a:r>
                      <a:rPr lang="en-US" sz="1400" i="1" dirty="0">
                        <a:solidFill>
                          <a:srgbClr val="C00000"/>
                        </a:solidFill>
                        <a:latin typeface="Verdana" panose="020B0604030504040204" pitchFamily="34" charset="0"/>
                        <a:ea typeface="Verdana" panose="020B0604030504040204" pitchFamily="34" charset="0"/>
                      </a:rPr>
                      <a:t>p</a:t>
                    </a:r>
                    <a:r>
                      <a:rPr lang="en-US" sz="1400" dirty="0">
                        <a:solidFill>
                          <a:srgbClr val="C00000"/>
                        </a:solidFill>
                        <a:latin typeface="Verdana" panose="020B0604030504040204" pitchFamily="34" charset="0"/>
                        <a:ea typeface="Verdana" panose="020B0604030504040204" pitchFamily="34" charset="0"/>
                      </a:rPr>
                      <a:t> &lt; .001</a:t>
                    </a:r>
                    <a:endParaRPr lang="en-US" altLang="en-US" sz="4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70" name="TextBox 769">
                    <a:extLst>
                      <a:ext uri="{FF2B5EF4-FFF2-40B4-BE49-F238E27FC236}">
                        <a16:creationId xmlns:a16="http://schemas.microsoft.com/office/drawing/2014/main" id="{95CA98D2-14E9-456A-A823-A4CC22F64065}"/>
                      </a:ext>
                    </a:extLst>
                  </p:cNvPr>
                  <p:cNvSpPr txBox="1"/>
                  <p:nvPr/>
                </p:nvSpPr>
                <p:spPr>
                  <a:xfrm>
                    <a:off x="34504840" y="29113572"/>
                    <a:ext cx="353943" cy="205196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Time Coverage (%)</a:t>
                    </a:r>
                  </a:p>
                </p:txBody>
              </p:sp>
            </p:grpSp>
            <p:sp>
              <p:nvSpPr>
                <p:cNvPr id="771" name="TextBox 770">
                  <a:extLst>
                    <a:ext uri="{FF2B5EF4-FFF2-40B4-BE49-F238E27FC236}">
                      <a16:creationId xmlns:a16="http://schemas.microsoft.com/office/drawing/2014/main" id="{61B415E8-2048-424F-8C5E-D794FFFC4242}"/>
                    </a:ext>
                  </a:extLst>
                </p:cNvPr>
                <p:cNvSpPr txBox="1"/>
                <p:nvPr/>
              </p:nvSpPr>
              <p:spPr>
                <a:xfrm>
                  <a:off x="37335786" y="29112700"/>
                  <a:ext cx="353943" cy="2051964"/>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Time Coverage (%)</a:t>
                  </a:r>
                </a:p>
              </p:txBody>
            </p:sp>
          </p:grpSp>
          <p:pic>
            <p:nvPicPr>
              <p:cNvPr id="774" name="Picture 773">
                <a:extLst>
                  <a:ext uri="{FF2B5EF4-FFF2-40B4-BE49-F238E27FC236}">
                    <a16:creationId xmlns:a16="http://schemas.microsoft.com/office/drawing/2014/main" id="{41348B0E-A475-4A7D-9900-675265E1FF0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864554" y="21964610"/>
                <a:ext cx="1828800" cy="1524000"/>
              </a:xfrm>
              <a:prstGeom prst="rect">
                <a:avLst/>
              </a:prstGeom>
            </p:spPr>
          </p:pic>
          <p:sp>
            <p:nvSpPr>
              <p:cNvPr id="775" name="TextBox 774">
                <a:extLst>
                  <a:ext uri="{FF2B5EF4-FFF2-40B4-BE49-F238E27FC236}">
                    <a16:creationId xmlns:a16="http://schemas.microsoft.com/office/drawing/2014/main" id="{94EFAD22-39FF-49E2-8F19-3C8D713A3BCE}"/>
                  </a:ext>
                </a:extLst>
              </p:cNvPr>
              <p:cNvSpPr txBox="1"/>
              <p:nvPr/>
            </p:nvSpPr>
            <p:spPr>
              <a:xfrm rot="5400000">
                <a:off x="38471178" y="20652466"/>
                <a:ext cx="615553" cy="2378771"/>
              </a:xfrm>
              <a:prstGeom prst="rect">
                <a:avLst/>
              </a:prstGeom>
              <a:noFill/>
            </p:spPr>
            <p:txBody>
              <a:bodyPr vert="vert270" wrap="square" rtlCol="0">
                <a:spAutoFit/>
              </a:bodyPr>
              <a:lstStyle/>
              <a:p>
                <a:pPr algn="ctr"/>
                <a:r>
                  <a:rPr lang="en-US" sz="2800" dirty="0">
                    <a:latin typeface="Arial" panose="020B0604020202020204" pitchFamily="34" charset="0"/>
                    <a:cs typeface="Arial" panose="020B0604020202020204" pitchFamily="34" charset="0"/>
                  </a:rPr>
                  <a:t>Microstate E</a:t>
                </a:r>
              </a:p>
            </p:txBody>
          </p:sp>
          <p:pic>
            <p:nvPicPr>
              <p:cNvPr id="776" name="Picture 775">
                <a:extLst>
                  <a:ext uri="{FF2B5EF4-FFF2-40B4-BE49-F238E27FC236}">
                    <a16:creationId xmlns:a16="http://schemas.microsoft.com/office/drawing/2014/main" id="{B8E016B4-022A-4855-A7FE-DD86E5E0F3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28230" y="21964610"/>
                <a:ext cx="1828800" cy="1524000"/>
              </a:xfrm>
              <a:prstGeom prst="rect">
                <a:avLst/>
              </a:prstGeom>
            </p:spPr>
          </p:pic>
          <p:sp>
            <p:nvSpPr>
              <p:cNvPr id="777" name="TextBox 776">
                <a:extLst>
                  <a:ext uri="{FF2B5EF4-FFF2-40B4-BE49-F238E27FC236}">
                    <a16:creationId xmlns:a16="http://schemas.microsoft.com/office/drawing/2014/main" id="{57CDFA84-94DE-4B15-A6BC-E64DA72A4496}"/>
                  </a:ext>
                </a:extLst>
              </p:cNvPr>
              <p:cNvSpPr txBox="1"/>
              <p:nvPr/>
            </p:nvSpPr>
            <p:spPr>
              <a:xfrm rot="5400000">
                <a:off x="35834854" y="20652466"/>
                <a:ext cx="615553" cy="2378771"/>
              </a:xfrm>
              <a:prstGeom prst="rect">
                <a:avLst/>
              </a:prstGeom>
              <a:noFill/>
            </p:spPr>
            <p:txBody>
              <a:bodyPr vert="vert270" wrap="square" rtlCol="0">
                <a:spAutoFit/>
              </a:bodyPr>
              <a:lstStyle/>
              <a:p>
                <a:pPr algn="ctr"/>
                <a:r>
                  <a:rPr lang="en-US" sz="2800" dirty="0">
                    <a:latin typeface="Arial" panose="020B0604020202020204" pitchFamily="34" charset="0"/>
                    <a:cs typeface="Arial" panose="020B0604020202020204" pitchFamily="34" charset="0"/>
                  </a:rPr>
                  <a:t>Microstate C</a:t>
                </a:r>
              </a:p>
            </p:txBody>
          </p:sp>
        </p:grpSp>
        <p:sp>
          <p:nvSpPr>
            <p:cNvPr id="786" name="TextBox 785">
              <a:extLst>
                <a:ext uri="{FF2B5EF4-FFF2-40B4-BE49-F238E27FC236}">
                  <a16:creationId xmlns:a16="http://schemas.microsoft.com/office/drawing/2014/main" id="{A3199347-5706-4B19-87F7-0ED859B3CECA}"/>
                </a:ext>
              </a:extLst>
            </p:cNvPr>
            <p:cNvSpPr txBox="1"/>
            <p:nvPr/>
          </p:nvSpPr>
          <p:spPr>
            <a:xfrm rot="5400000">
              <a:off x="34222185" y="24892074"/>
              <a:ext cx="523220" cy="2141129"/>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Response Time Variability (ICV)</a:t>
              </a:r>
            </a:p>
          </p:txBody>
        </p:sp>
        <p:sp>
          <p:nvSpPr>
            <p:cNvPr id="789" name="TextBox 788">
              <a:extLst>
                <a:ext uri="{FF2B5EF4-FFF2-40B4-BE49-F238E27FC236}">
                  <a16:creationId xmlns:a16="http://schemas.microsoft.com/office/drawing/2014/main" id="{E0EE0D23-EF31-4027-87BB-613FB11BDE4F}"/>
                </a:ext>
              </a:extLst>
            </p:cNvPr>
            <p:cNvSpPr txBox="1"/>
            <p:nvPr/>
          </p:nvSpPr>
          <p:spPr>
            <a:xfrm rot="5400000">
              <a:off x="37102278" y="24892074"/>
              <a:ext cx="523220" cy="2141129"/>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Response Time Variability (ICV)</a:t>
              </a:r>
            </a:p>
          </p:txBody>
        </p:sp>
        <p:sp>
          <p:nvSpPr>
            <p:cNvPr id="790" name="TextBox 789">
              <a:extLst>
                <a:ext uri="{FF2B5EF4-FFF2-40B4-BE49-F238E27FC236}">
                  <a16:creationId xmlns:a16="http://schemas.microsoft.com/office/drawing/2014/main" id="{6D33565C-EDE5-4D48-96E3-0CE0721AADB8}"/>
                </a:ext>
              </a:extLst>
            </p:cNvPr>
            <p:cNvSpPr txBox="1"/>
            <p:nvPr/>
          </p:nvSpPr>
          <p:spPr>
            <a:xfrm rot="5400000">
              <a:off x="34222185" y="27407282"/>
              <a:ext cx="523220" cy="2141129"/>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Response Time Variability (ICV)</a:t>
              </a:r>
            </a:p>
          </p:txBody>
        </p:sp>
        <p:sp>
          <p:nvSpPr>
            <p:cNvPr id="791" name="TextBox 790">
              <a:extLst>
                <a:ext uri="{FF2B5EF4-FFF2-40B4-BE49-F238E27FC236}">
                  <a16:creationId xmlns:a16="http://schemas.microsoft.com/office/drawing/2014/main" id="{1E1C8DB8-84E1-4364-A90D-F26C2C405044}"/>
                </a:ext>
              </a:extLst>
            </p:cNvPr>
            <p:cNvSpPr txBox="1"/>
            <p:nvPr/>
          </p:nvSpPr>
          <p:spPr>
            <a:xfrm rot="5400000">
              <a:off x="37102278" y="27407282"/>
              <a:ext cx="523220" cy="2141129"/>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Response Time Variability (ICV)</a:t>
              </a:r>
            </a:p>
          </p:txBody>
        </p:sp>
        <p:sp>
          <p:nvSpPr>
            <p:cNvPr id="792" name="TextBox 791">
              <a:extLst>
                <a:ext uri="{FF2B5EF4-FFF2-40B4-BE49-F238E27FC236}">
                  <a16:creationId xmlns:a16="http://schemas.microsoft.com/office/drawing/2014/main" id="{1B07198B-8C8B-4CA9-8695-66EDB45B53C8}"/>
                </a:ext>
              </a:extLst>
            </p:cNvPr>
            <p:cNvSpPr txBox="1"/>
            <p:nvPr/>
          </p:nvSpPr>
          <p:spPr>
            <a:xfrm rot="5400000">
              <a:off x="34222185" y="29951304"/>
              <a:ext cx="523220" cy="2141129"/>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Response Time Variability (ICV)</a:t>
              </a:r>
            </a:p>
          </p:txBody>
        </p:sp>
        <p:sp>
          <p:nvSpPr>
            <p:cNvPr id="793" name="TextBox 792">
              <a:extLst>
                <a:ext uri="{FF2B5EF4-FFF2-40B4-BE49-F238E27FC236}">
                  <a16:creationId xmlns:a16="http://schemas.microsoft.com/office/drawing/2014/main" id="{7E9561B1-677E-4996-944D-1187043AC4BC}"/>
                </a:ext>
              </a:extLst>
            </p:cNvPr>
            <p:cNvSpPr txBox="1"/>
            <p:nvPr/>
          </p:nvSpPr>
          <p:spPr>
            <a:xfrm rot="5400000">
              <a:off x="37102278" y="29951304"/>
              <a:ext cx="523220" cy="2141129"/>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Response Time Variability (ICV)</a:t>
              </a:r>
            </a:p>
          </p:txBody>
        </p:sp>
      </p:grpSp>
      <p:sp>
        <p:nvSpPr>
          <p:cNvPr id="5" name="TextBox 4">
            <a:extLst>
              <a:ext uri="{FF2B5EF4-FFF2-40B4-BE49-F238E27FC236}">
                <a16:creationId xmlns:a16="http://schemas.microsoft.com/office/drawing/2014/main" id="{04E46133-BF50-4D1C-AFD2-EBEF7A125C1E}"/>
              </a:ext>
            </a:extLst>
          </p:cNvPr>
          <p:cNvSpPr txBox="1"/>
          <p:nvPr/>
        </p:nvSpPr>
        <p:spPr>
          <a:xfrm>
            <a:off x="1042711" y="24181158"/>
            <a:ext cx="16689823" cy="14373165"/>
          </a:xfrm>
          <a:prstGeom prst="rect">
            <a:avLst/>
          </a:prstGeom>
          <a:noFill/>
        </p:spPr>
        <p:txBody>
          <a:bodyPr wrap="square" rtlCol="0">
            <a:spAutoFit/>
          </a:bodyPr>
          <a:lstStyle/>
          <a:p>
            <a:r>
              <a:rPr lang="en-US" altLang="en-US" sz="3200" u="sng" dirty="0">
                <a:solidFill>
                  <a:srgbClr val="C00000"/>
                </a:solidFill>
                <a:latin typeface="Verdana" panose="020B0604030504040204" pitchFamily="34" charset="0"/>
              </a:rPr>
              <a:t>Participants: </a:t>
            </a:r>
            <a:r>
              <a:rPr lang="en-US" sz="3200" dirty="0">
                <a:latin typeface="Verdana" panose="020B0604030504040204" pitchFamily="34" charset="0"/>
                <a:ea typeface="Verdana" panose="020B0604030504040204" pitchFamily="34" charset="0"/>
              </a:rPr>
              <a:t>36 undergraduate students (18 females, M age = 18.83 years, SD age = 1.28, age range = 18–25) participated in this study. Two participants were excluded from analyses: one for incomplete data, and one for poor performance.</a:t>
            </a:r>
          </a:p>
          <a:p>
            <a:endParaRPr lang="en-US" altLang="en-US" sz="3200" u="sng" dirty="0">
              <a:solidFill>
                <a:srgbClr val="C00000"/>
              </a:solidFill>
              <a:latin typeface="Verdana" panose="020B0604030504040204" pitchFamily="34" charset="0"/>
              <a:ea typeface="Verdana" panose="020B0604030504040204" pitchFamily="34" charset="0"/>
            </a:endParaRPr>
          </a:p>
          <a:p>
            <a:r>
              <a:rPr lang="en-US" altLang="en-US" sz="3200" u="sng" dirty="0">
                <a:solidFill>
                  <a:srgbClr val="C00000"/>
                </a:solidFill>
                <a:latin typeface="Verdana" panose="020B0604030504040204" pitchFamily="34" charset="0"/>
              </a:rPr>
              <a:t>Task:</a:t>
            </a:r>
            <a:r>
              <a:rPr lang="en-US" altLang="en-US" sz="3200" dirty="0">
                <a:solidFill>
                  <a:srgbClr val="C00000"/>
                </a:solidFill>
                <a:latin typeface="Verdana" panose="020B0604030504040204" pitchFamily="34" charset="0"/>
              </a:rPr>
              <a:t> </a:t>
            </a:r>
            <a:r>
              <a:rPr lang="en-US" altLang="en-US" sz="3200" dirty="0">
                <a:latin typeface="Verdana" panose="020B0604030504040204" pitchFamily="34" charset="0"/>
              </a:rPr>
              <a:t>Participants completed an adapted sustained attention to response task (SART; Robertson et al., 1997). The Face SART (F-SART) consisted of a stream of successive face stimuli presented in the center of a white screen (see task schematic below). Participants were instructed to respond via button press to frequently occurring upright faces (non-targets; 833 trials) and withhold their response to infrequently occurring upside-down faces (targets; 45 trials). Occasionally, pairs of experience sampling probes were presented (45 pairs of probe questions in total). The first probe asked participants “Where was your attention focused just before the probe?”</a:t>
            </a: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r>
              <a:rPr lang="en-US" altLang="en-US" sz="3200" u="sng" dirty="0">
                <a:solidFill>
                  <a:srgbClr val="C00000"/>
                </a:solidFill>
                <a:latin typeface="Verdana" panose="020B0604030504040204" pitchFamily="34" charset="0"/>
              </a:rPr>
              <a:t>Analysis:</a:t>
            </a:r>
            <a:r>
              <a:rPr lang="en-US" altLang="en-US" sz="3200" dirty="0">
                <a:solidFill>
                  <a:srgbClr val="C00000"/>
                </a:solidFill>
                <a:latin typeface="Verdana" panose="020B0604030504040204" pitchFamily="34" charset="0"/>
              </a:rPr>
              <a:t> </a:t>
            </a:r>
            <a:r>
              <a:rPr lang="en-US" altLang="en-US" sz="3200" dirty="0">
                <a:latin typeface="Verdana" panose="020B0604030504040204" pitchFamily="34" charset="0"/>
              </a:rPr>
              <a:t>HLM was used to analyze the average microstate dynamics </a:t>
            </a:r>
            <a:r>
              <a:rPr lang="en-US" altLang="en-US" sz="3200" b="1" dirty="0">
                <a:latin typeface="Verdana" panose="020B0604030504040204" pitchFamily="34" charset="0"/>
              </a:rPr>
              <a:t>(see Topographic Segmentation and Microstate Analysis) </a:t>
            </a:r>
            <a:r>
              <a:rPr lang="en-US" altLang="en-US" sz="3200" dirty="0">
                <a:latin typeface="Verdana" panose="020B0604030504040204" pitchFamily="34" charset="0"/>
              </a:rPr>
              <a:t>of the six trials preceding the probes as a function of whether participants reported being on or off-task. We further examined the association between microstates and reaction time variability (ICV) of non-target responses for the trials preceding probes.</a:t>
            </a: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p:txBody>
      </p:sp>
      <p:grpSp>
        <p:nvGrpSpPr>
          <p:cNvPr id="13" name="Group 12">
            <a:extLst>
              <a:ext uri="{FF2B5EF4-FFF2-40B4-BE49-F238E27FC236}">
                <a16:creationId xmlns:a16="http://schemas.microsoft.com/office/drawing/2014/main" id="{201EBAF6-1C1B-490B-9C56-547051E9CE42}"/>
              </a:ext>
            </a:extLst>
          </p:cNvPr>
          <p:cNvGrpSpPr/>
          <p:nvPr/>
        </p:nvGrpSpPr>
        <p:grpSpPr>
          <a:xfrm>
            <a:off x="42386177" y="21470792"/>
            <a:ext cx="3888889" cy="12194736"/>
            <a:chOff x="42386177" y="21318392"/>
            <a:chExt cx="3888889" cy="12194736"/>
          </a:xfrm>
        </p:grpSpPr>
        <p:grpSp>
          <p:nvGrpSpPr>
            <p:cNvPr id="655" name="Group 654">
              <a:extLst>
                <a:ext uri="{FF2B5EF4-FFF2-40B4-BE49-F238E27FC236}">
                  <a16:creationId xmlns:a16="http://schemas.microsoft.com/office/drawing/2014/main" id="{286F2F01-F991-4A79-90A1-5A7B2BA0B82D}"/>
                </a:ext>
              </a:extLst>
            </p:cNvPr>
            <p:cNvGrpSpPr/>
            <p:nvPr/>
          </p:nvGrpSpPr>
          <p:grpSpPr>
            <a:xfrm>
              <a:off x="42386177" y="21318392"/>
              <a:ext cx="3888889" cy="12073682"/>
              <a:chOff x="34025066" y="21585092"/>
              <a:chExt cx="3888889" cy="12073682"/>
            </a:xfrm>
          </p:grpSpPr>
          <p:grpSp>
            <p:nvGrpSpPr>
              <p:cNvPr id="654" name="Group 653">
                <a:extLst>
                  <a:ext uri="{FF2B5EF4-FFF2-40B4-BE49-F238E27FC236}">
                    <a16:creationId xmlns:a16="http://schemas.microsoft.com/office/drawing/2014/main" id="{3231EE31-A3DA-4E2C-84D6-970CD644C1D2}"/>
                  </a:ext>
                </a:extLst>
              </p:cNvPr>
              <p:cNvGrpSpPr/>
              <p:nvPr/>
            </p:nvGrpSpPr>
            <p:grpSpPr>
              <a:xfrm>
                <a:off x="34025066" y="21585092"/>
                <a:ext cx="3888889" cy="12073682"/>
                <a:chOff x="34025066" y="21585092"/>
                <a:chExt cx="3888889" cy="12073682"/>
              </a:xfrm>
            </p:grpSpPr>
            <p:grpSp>
              <p:nvGrpSpPr>
                <p:cNvPr id="649" name="Group 648">
                  <a:extLst>
                    <a:ext uri="{FF2B5EF4-FFF2-40B4-BE49-F238E27FC236}">
                      <a16:creationId xmlns:a16="http://schemas.microsoft.com/office/drawing/2014/main" id="{42BEF6B6-1577-4077-A7F7-84E55827B633}"/>
                    </a:ext>
                  </a:extLst>
                </p:cNvPr>
                <p:cNvGrpSpPr/>
                <p:nvPr/>
              </p:nvGrpSpPr>
              <p:grpSpPr>
                <a:xfrm>
                  <a:off x="34025066" y="22997834"/>
                  <a:ext cx="3888889" cy="10660940"/>
                  <a:chOff x="34025066" y="22997834"/>
                  <a:chExt cx="3888889" cy="10660940"/>
                </a:xfrm>
              </p:grpSpPr>
              <p:grpSp>
                <p:nvGrpSpPr>
                  <p:cNvPr id="644" name="Group 643">
                    <a:extLst>
                      <a:ext uri="{FF2B5EF4-FFF2-40B4-BE49-F238E27FC236}">
                        <a16:creationId xmlns:a16="http://schemas.microsoft.com/office/drawing/2014/main" id="{5A4F783F-2CD1-42C4-B1D8-3838C7E64FA0}"/>
                      </a:ext>
                    </a:extLst>
                  </p:cNvPr>
                  <p:cNvGrpSpPr/>
                  <p:nvPr/>
                </p:nvGrpSpPr>
                <p:grpSpPr>
                  <a:xfrm>
                    <a:off x="34025066" y="22997834"/>
                    <a:ext cx="3888889" cy="10660940"/>
                    <a:chOff x="34449172" y="22806183"/>
                    <a:chExt cx="3888889" cy="10660940"/>
                  </a:xfrm>
                </p:grpSpPr>
                <p:grpSp>
                  <p:nvGrpSpPr>
                    <p:cNvPr id="541" name="Group 540">
                      <a:extLst>
                        <a:ext uri="{FF2B5EF4-FFF2-40B4-BE49-F238E27FC236}">
                          <a16:creationId xmlns:a16="http://schemas.microsoft.com/office/drawing/2014/main" id="{289CEAF8-54C9-4112-92E4-B45E4F0EDF18}"/>
                        </a:ext>
                      </a:extLst>
                    </p:cNvPr>
                    <p:cNvGrpSpPr/>
                    <p:nvPr/>
                  </p:nvGrpSpPr>
                  <p:grpSpPr>
                    <a:xfrm>
                      <a:off x="34674682" y="22806183"/>
                      <a:ext cx="3663379" cy="10660940"/>
                      <a:chOff x="4854999" y="-2278472"/>
                      <a:chExt cx="3663379" cy="10660940"/>
                    </a:xfrm>
                  </p:grpSpPr>
                  <p:pic>
                    <p:nvPicPr>
                      <p:cNvPr id="554" name="Picture 553" descr="A screenshot of a cell phone&#10;&#10;Description automatically generated">
                        <a:extLst>
                          <a:ext uri="{FF2B5EF4-FFF2-40B4-BE49-F238E27FC236}">
                            <a16:creationId xmlns:a16="http://schemas.microsoft.com/office/drawing/2014/main" id="{3EF1B565-B926-41D1-AF92-C394583E346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854999" y="1006435"/>
                        <a:ext cx="3663379" cy="3657600"/>
                      </a:xfrm>
                      <a:prstGeom prst="rect">
                        <a:avLst/>
                      </a:prstGeom>
                    </p:spPr>
                  </p:pic>
                  <p:pic>
                    <p:nvPicPr>
                      <p:cNvPr id="555" name="Picture 554" descr="A screenshot of a cell phone&#10;&#10;Description automatically generated">
                        <a:extLst>
                          <a:ext uri="{FF2B5EF4-FFF2-40B4-BE49-F238E27FC236}">
                            <a16:creationId xmlns:a16="http://schemas.microsoft.com/office/drawing/2014/main" id="{9E0B3154-33D8-4C85-B116-0AE90F8E41C4}"/>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854999" y="4724868"/>
                        <a:ext cx="3663379" cy="3657600"/>
                      </a:xfrm>
                      <a:prstGeom prst="rect">
                        <a:avLst/>
                      </a:prstGeom>
                    </p:spPr>
                  </p:pic>
                  <p:pic>
                    <p:nvPicPr>
                      <p:cNvPr id="556" name="Picture 555" descr="A screenshot of a cell phone&#10;&#10;Description automatically generated">
                        <a:extLst>
                          <a:ext uri="{FF2B5EF4-FFF2-40B4-BE49-F238E27FC236}">
                            <a16:creationId xmlns:a16="http://schemas.microsoft.com/office/drawing/2014/main" id="{55A863F0-993F-4F8F-BD60-9782666C7590}"/>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854999" y="-2278472"/>
                        <a:ext cx="3663379" cy="3657600"/>
                      </a:xfrm>
                      <a:prstGeom prst="rect">
                        <a:avLst/>
                      </a:prstGeom>
                    </p:spPr>
                  </p:pic>
                </p:grpSp>
                <p:sp>
                  <p:nvSpPr>
                    <p:cNvPr id="557" name="TextBox 556">
                      <a:extLst>
                        <a:ext uri="{FF2B5EF4-FFF2-40B4-BE49-F238E27FC236}">
                          <a16:creationId xmlns:a16="http://schemas.microsoft.com/office/drawing/2014/main" id="{05C80094-CDCC-4DC5-9C85-40B96E9808EC}"/>
                        </a:ext>
                      </a:extLst>
                    </p:cNvPr>
                    <p:cNvSpPr txBox="1"/>
                    <p:nvPr/>
                  </p:nvSpPr>
                  <p:spPr>
                    <a:xfrm>
                      <a:off x="34449172" y="26357939"/>
                      <a:ext cx="353943" cy="2987261"/>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Occurrence Rate (Hz)</a:t>
                      </a:r>
                    </a:p>
                  </p:txBody>
                </p:sp>
                <p:sp>
                  <p:nvSpPr>
                    <p:cNvPr id="558" name="TextBox 557">
                      <a:extLst>
                        <a:ext uri="{FF2B5EF4-FFF2-40B4-BE49-F238E27FC236}">
                          <a16:creationId xmlns:a16="http://schemas.microsoft.com/office/drawing/2014/main" id="{883D9D03-D779-4E50-B52F-9B6EDC4E6E48}"/>
                        </a:ext>
                      </a:extLst>
                    </p:cNvPr>
                    <p:cNvSpPr txBox="1"/>
                    <p:nvPr/>
                  </p:nvSpPr>
                  <p:spPr>
                    <a:xfrm>
                      <a:off x="34449172" y="30112842"/>
                      <a:ext cx="353943" cy="2987261"/>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Time Coverage (%)</a:t>
                      </a:r>
                    </a:p>
                  </p:txBody>
                </p:sp>
              </p:grpSp>
              <p:sp>
                <p:nvSpPr>
                  <p:cNvPr id="648" name="TextBox 647">
                    <a:extLst>
                      <a:ext uri="{FF2B5EF4-FFF2-40B4-BE49-F238E27FC236}">
                        <a16:creationId xmlns:a16="http://schemas.microsoft.com/office/drawing/2014/main" id="{D57A40FF-1E1E-42C8-8665-02F9595D619F}"/>
                      </a:ext>
                    </a:extLst>
                  </p:cNvPr>
                  <p:cNvSpPr txBox="1"/>
                  <p:nvPr/>
                </p:nvSpPr>
                <p:spPr>
                  <a:xfrm>
                    <a:off x="34043126" y="22997834"/>
                    <a:ext cx="353943" cy="3208361"/>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Global Explained Variance (%)</a:t>
                    </a:r>
                  </a:p>
                </p:txBody>
              </p:sp>
            </p:grpSp>
            <p:grpSp>
              <p:nvGrpSpPr>
                <p:cNvPr id="645" name="Group 644">
                  <a:extLst>
                    <a:ext uri="{FF2B5EF4-FFF2-40B4-BE49-F238E27FC236}">
                      <a16:creationId xmlns:a16="http://schemas.microsoft.com/office/drawing/2014/main" id="{65DA09A0-FD15-4C3C-8B16-ADC03332F33F}"/>
                    </a:ext>
                  </a:extLst>
                </p:cNvPr>
                <p:cNvGrpSpPr/>
                <p:nvPr/>
              </p:nvGrpSpPr>
              <p:grpSpPr>
                <a:xfrm>
                  <a:off x="34892879" y="21585092"/>
                  <a:ext cx="2378771" cy="1954535"/>
                  <a:chOff x="26676012" y="21583577"/>
                  <a:chExt cx="2378771" cy="1954535"/>
                </a:xfrm>
              </p:grpSpPr>
              <p:pic>
                <p:nvPicPr>
                  <p:cNvPr id="646" name="Picture 645">
                    <a:extLst>
                      <a:ext uri="{FF2B5EF4-FFF2-40B4-BE49-F238E27FC236}">
                        <a16:creationId xmlns:a16="http://schemas.microsoft.com/office/drawing/2014/main" id="{E9C5E57D-DBD4-45A5-805B-CE4E69CECC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950997" y="22014112"/>
                    <a:ext cx="1828800" cy="1524000"/>
                  </a:xfrm>
                  <a:prstGeom prst="rect">
                    <a:avLst/>
                  </a:prstGeom>
                </p:spPr>
              </p:pic>
              <p:sp>
                <p:nvSpPr>
                  <p:cNvPr id="647" name="TextBox 646">
                    <a:extLst>
                      <a:ext uri="{FF2B5EF4-FFF2-40B4-BE49-F238E27FC236}">
                        <a16:creationId xmlns:a16="http://schemas.microsoft.com/office/drawing/2014/main" id="{C2BC2658-31DD-4696-9B0E-7B6B3F3B814E}"/>
                      </a:ext>
                    </a:extLst>
                  </p:cNvPr>
                  <p:cNvSpPr txBox="1"/>
                  <p:nvPr/>
                </p:nvSpPr>
                <p:spPr>
                  <a:xfrm rot="5400000">
                    <a:off x="27557621" y="20701968"/>
                    <a:ext cx="615553" cy="2378771"/>
                  </a:xfrm>
                  <a:prstGeom prst="rect">
                    <a:avLst/>
                  </a:prstGeom>
                  <a:noFill/>
                </p:spPr>
                <p:txBody>
                  <a:bodyPr vert="vert270" wrap="square" rtlCol="0">
                    <a:spAutoFit/>
                  </a:bodyPr>
                  <a:lstStyle/>
                  <a:p>
                    <a:pPr algn="ctr"/>
                    <a:r>
                      <a:rPr lang="en-US" sz="2800" dirty="0">
                        <a:latin typeface="Arial" panose="020B0604020202020204" pitchFamily="34" charset="0"/>
                        <a:cs typeface="Arial" panose="020B0604020202020204" pitchFamily="34" charset="0"/>
                      </a:rPr>
                      <a:t>Microstate E</a:t>
                    </a:r>
                  </a:p>
                </p:txBody>
              </p:sp>
            </p:grpSp>
            <p:sp>
              <p:nvSpPr>
                <p:cNvPr id="651" name="TextBox 650">
                  <a:extLst>
                    <a:ext uri="{FF2B5EF4-FFF2-40B4-BE49-F238E27FC236}">
                      <a16:creationId xmlns:a16="http://schemas.microsoft.com/office/drawing/2014/main" id="{AA7888BE-6D79-462E-B835-94BDCA7977DE}"/>
                    </a:ext>
                  </a:extLst>
                </p:cNvPr>
                <p:cNvSpPr txBox="1"/>
                <p:nvPr/>
              </p:nvSpPr>
              <p:spPr>
                <a:xfrm>
                  <a:off x="34738176" y="25642955"/>
                  <a:ext cx="1955277" cy="307777"/>
                </a:xfrm>
                <a:prstGeom prst="rect">
                  <a:avLst/>
                </a:prstGeom>
                <a:noFill/>
              </p:spPr>
              <p:txBody>
                <a:bodyPr wrap="square" rtlCol="0">
                  <a:spAutoFit/>
                </a:bodyPr>
                <a:lstStyle/>
                <a:p>
                  <a:r>
                    <a:rPr lang="en-US" sz="1400" i="1" dirty="0">
                      <a:solidFill>
                        <a:srgbClr val="C00000"/>
                      </a:solidFill>
                      <a:latin typeface="Verdana" panose="020B0604030504040204" pitchFamily="34" charset="0"/>
                      <a:ea typeface="Verdana" panose="020B0604030504040204" pitchFamily="34" charset="0"/>
                      <a:cs typeface="Helvetica" panose="020B0604020202020204" pitchFamily="34" charset="0"/>
                    </a:rPr>
                    <a:t>r</a:t>
                  </a:r>
                  <a:r>
                    <a:rPr lang="en-US" sz="1400" dirty="0">
                      <a:solidFill>
                        <a:srgbClr val="C00000"/>
                      </a:solidFill>
                      <a:latin typeface="Verdana" panose="020B0604030504040204" pitchFamily="34" charset="0"/>
                      <a:ea typeface="Verdana" panose="020B0604030504040204" pitchFamily="34" charset="0"/>
                      <a:cs typeface="Helvetica" panose="020B0604020202020204" pitchFamily="34" charset="0"/>
                    </a:rPr>
                    <a:t> = -.399, </a:t>
                  </a:r>
                  <a:r>
                    <a:rPr lang="en-US" sz="1400" i="1" dirty="0">
                      <a:solidFill>
                        <a:srgbClr val="C00000"/>
                      </a:solidFill>
                      <a:latin typeface="Verdana" panose="020B0604030504040204" pitchFamily="34" charset="0"/>
                      <a:ea typeface="Verdana" panose="020B0604030504040204" pitchFamily="34" charset="0"/>
                      <a:cs typeface="Helvetica" panose="020B0604020202020204" pitchFamily="34" charset="0"/>
                    </a:rPr>
                    <a:t>p</a:t>
                  </a:r>
                  <a:r>
                    <a:rPr lang="en-US" sz="1400" dirty="0">
                      <a:solidFill>
                        <a:srgbClr val="C00000"/>
                      </a:solidFill>
                      <a:latin typeface="Verdana" panose="020B0604030504040204" pitchFamily="34" charset="0"/>
                      <a:ea typeface="Verdana" panose="020B0604030504040204" pitchFamily="34" charset="0"/>
                      <a:cs typeface="Helvetica" panose="020B0604020202020204" pitchFamily="34" charset="0"/>
                    </a:rPr>
                    <a:t> =.020</a:t>
                  </a:r>
                  <a:endParaRPr lang="en-US" sz="1400" dirty="0">
                    <a:solidFill>
                      <a:srgbClr val="C00000"/>
                    </a:solidFill>
                    <a:latin typeface="Verdana" panose="020B0604030504040204" pitchFamily="34" charset="0"/>
                    <a:ea typeface="Verdana" panose="020B0604030504040204" pitchFamily="34" charset="0"/>
                  </a:endParaRPr>
                </a:p>
              </p:txBody>
            </p:sp>
            <p:sp>
              <p:nvSpPr>
                <p:cNvPr id="652" name="TextBox 651">
                  <a:extLst>
                    <a:ext uri="{FF2B5EF4-FFF2-40B4-BE49-F238E27FC236}">
                      <a16:creationId xmlns:a16="http://schemas.microsoft.com/office/drawing/2014/main" id="{B56212B3-769D-40A1-96EB-F367B0504D8B}"/>
                    </a:ext>
                  </a:extLst>
                </p:cNvPr>
                <p:cNvSpPr txBox="1"/>
                <p:nvPr/>
              </p:nvSpPr>
              <p:spPr>
                <a:xfrm>
                  <a:off x="34738176" y="28906870"/>
                  <a:ext cx="1974519" cy="307777"/>
                </a:xfrm>
                <a:prstGeom prst="rect">
                  <a:avLst/>
                </a:prstGeom>
                <a:noFill/>
              </p:spPr>
              <p:txBody>
                <a:bodyPr wrap="square" rtlCol="0">
                  <a:spAutoFit/>
                </a:bodyPr>
                <a:lstStyle/>
                <a:p>
                  <a:r>
                    <a:rPr lang="en-US" sz="1400" i="1" dirty="0">
                      <a:solidFill>
                        <a:srgbClr val="C00000"/>
                      </a:solidFill>
                      <a:latin typeface="Verdana" panose="020B0604030504040204" pitchFamily="34" charset="0"/>
                      <a:ea typeface="Verdana" panose="020B0604030504040204" pitchFamily="34" charset="0"/>
                      <a:cs typeface="Helvetica" panose="020B0604020202020204" pitchFamily="34" charset="0"/>
                    </a:rPr>
                    <a:t>r</a:t>
                  </a:r>
                  <a:r>
                    <a:rPr lang="en-US" sz="1400" dirty="0">
                      <a:solidFill>
                        <a:srgbClr val="C00000"/>
                      </a:solidFill>
                      <a:latin typeface="Verdana" panose="020B0604030504040204" pitchFamily="34" charset="0"/>
                      <a:ea typeface="Verdana" panose="020B0604030504040204" pitchFamily="34" charset="0"/>
                      <a:cs typeface="Helvetica" panose="020B0604020202020204" pitchFamily="34" charset="0"/>
                    </a:rPr>
                    <a:t> = -.415, </a:t>
                  </a:r>
                  <a:r>
                    <a:rPr lang="en-US" sz="1400" i="1" dirty="0">
                      <a:solidFill>
                        <a:srgbClr val="C00000"/>
                      </a:solidFill>
                      <a:latin typeface="Verdana" panose="020B0604030504040204" pitchFamily="34" charset="0"/>
                      <a:ea typeface="Verdana" panose="020B0604030504040204" pitchFamily="34" charset="0"/>
                      <a:cs typeface="Helvetica" panose="020B0604020202020204" pitchFamily="34" charset="0"/>
                    </a:rPr>
                    <a:t>p</a:t>
                  </a:r>
                  <a:r>
                    <a:rPr lang="en-US" sz="1400" dirty="0">
                      <a:solidFill>
                        <a:srgbClr val="C00000"/>
                      </a:solidFill>
                      <a:latin typeface="Verdana" panose="020B0604030504040204" pitchFamily="34" charset="0"/>
                      <a:ea typeface="Verdana" panose="020B0604030504040204" pitchFamily="34" charset="0"/>
                      <a:cs typeface="Helvetica" panose="020B0604020202020204" pitchFamily="34" charset="0"/>
                    </a:rPr>
                    <a:t> =.015</a:t>
                  </a:r>
                  <a:endParaRPr lang="en-US" sz="1400" dirty="0">
                    <a:solidFill>
                      <a:srgbClr val="C00000"/>
                    </a:solidFill>
                    <a:latin typeface="Verdana" panose="020B0604030504040204" pitchFamily="34" charset="0"/>
                    <a:ea typeface="Verdana" panose="020B0604030504040204" pitchFamily="34" charset="0"/>
                  </a:endParaRPr>
                </a:p>
              </p:txBody>
            </p:sp>
          </p:grpSp>
          <p:sp>
            <p:nvSpPr>
              <p:cNvPr id="653" name="TextBox 652">
                <a:extLst>
                  <a:ext uri="{FF2B5EF4-FFF2-40B4-BE49-F238E27FC236}">
                    <a16:creationId xmlns:a16="http://schemas.microsoft.com/office/drawing/2014/main" id="{841DC3A1-0571-48BB-852B-8684BEB26208}"/>
                  </a:ext>
                </a:extLst>
              </p:cNvPr>
              <p:cNvSpPr txBox="1"/>
              <p:nvPr/>
            </p:nvSpPr>
            <p:spPr>
              <a:xfrm>
                <a:off x="34738176" y="32681844"/>
                <a:ext cx="1887387" cy="307777"/>
              </a:xfrm>
              <a:prstGeom prst="rect">
                <a:avLst/>
              </a:prstGeom>
              <a:noFill/>
            </p:spPr>
            <p:txBody>
              <a:bodyPr wrap="square" rtlCol="0">
                <a:spAutoFit/>
              </a:bodyPr>
              <a:lstStyle/>
              <a:p>
                <a:r>
                  <a:rPr lang="en-US" sz="1400" i="1" dirty="0">
                    <a:solidFill>
                      <a:srgbClr val="C00000"/>
                    </a:solidFill>
                    <a:latin typeface="Verdana" panose="020B0604030504040204" pitchFamily="34" charset="0"/>
                    <a:ea typeface="Verdana" panose="020B0604030504040204" pitchFamily="34" charset="0"/>
                    <a:cs typeface="Helvetica" panose="020B0604020202020204" pitchFamily="34" charset="0"/>
                  </a:rPr>
                  <a:t>r</a:t>
                </a:r>
                <a:r>
                  <a:rPr lang="en-US" sz="1400" dirty="0">
                    <a:solidFill>
                      <a:srgbClr val="C00000"/>
                    </a:solidFill>
                    <a:latin typeface="Verdana" panose="020B0604030504040204" pitchFamily="34" charset="0"/>
                    <a:ea typeface="Verdana" panose="020B0604030504040204" pitchFamily="34" charset="0"/>
                    <a:cs typeface="Helvetica" panose="020B0604020202020204" pitchFamily="34" charset="0"/>
                  </a:rPr>
                  <a:t> = -.401, </a:t>
                </a:r>
                <a:r>
                  <a:rPr lang="en-US" sz="1400" i="1" dirty="0">
                    <a:solidFill>
                      <a:srgbClr val="C00000"/>
                    </a:solidFill>
                    <a:latin typeface="Verdana" panose="020B0604030504040204" pitchFamily="34" charset="0"/>
                    <a:ea typeface="Verdana" panose="020B0604030504040204" pitchFamily="34" charset="0"/>
                    <a:cs typeface="Helvetica" panose="020B0604020202020204" pitchFamily="34" charset="0"/>
                  </a:rPr>
                  <a:t>p</a:t>
                </a:r>
                <a:r>
                  <a:rPr lang="en-US" sz="1400" dirty="0">
                    <a:solidFill>
                      <a:srgbClr val="C00000"/>
                    </a:solidFill>
                    <a:latin typeface="Verdana" panose="020B0604030504040204" pitchFamily="34" charset="0"/>
                    <a:ea typeface="Verdana" panose="020B0604030504040204" pitchFamily="34" charset="0"/>
                    <a:cs typeface="Helvetica" panose="020B0604020202020204" pitchFamily="34" charset="0"/>
                  </a:rPr>
                  <a:t> =.019</a:t>
                </a:r>
                <a:endParaRPr lang="en-US" sz="1400" dirty="0">
                  <a:solidFill>
                    <a:srgbClr val="C00000"/>
                  </a:solidFill>
                  <a:latin typeface="Verdana" panose="020B0604030504040204" pitchFamily="34" charset="0"/>
                  <a:ea typeface="Verdana" panose="020B0604030504040204" pitchFamily="34" charset="0"/>
                </a:endParaRPr>
              </a:p>
            </p:txBody>
          </p:sp>
        </p:grpSp>
        <p:sp>
          <p:nvSpPr>
            <p:cNvPr id="794" name="TextBox 793">
              <a:extLst>
                <a:ext uri="{FF2B5EF4-FFF2-40B4-BE49-F238E27FC236}">
                  <a16:creationId xmlns:a16="http://schemas.microsoft.com/office/drawing/2014/main" id="{41BBB679-2B65-4D18-A351-2B6B22A137B3}"/>
                </a:ext>
              </a:extLst>
            </p:cNvPr>
            <p:cNvSpPr txBox="1"/>
            <p:nvPr/>
          </p:nvSpPr>
          <p:spPr>
            <a:xfrm rot="5400000">
              <a:off x="44442577" y="25111907"/>
              <a:ext cx="353943" cy="2367142"/>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Off-Task Reports (%)</a:t>
              </a:r>
            </a:p>
          </p:txBody>
        </p:sp>
        <p:sp>
          <p:nvSpPr>
            <p:cNvPr id="795" name="TextBox 794">
              <a:extLst>
                <a:ext uri="{FF2B5EF4-FFF2-40B4-BE49-F238E27FC236}">
                  <a16:creationId xmlns:a16="http://schemas.microsoft.com/office/drawing/2014/main" id="{53396396-779B-418E-8A34-42454D83795E}"/>
                </a:ext>
              </a:extLst>
            </p:cNvPr>
            <p:cNvSpPr txBox="1"/>
            <p:nvPr/>
          </p:nvSpPr>
          <p:spPr>
            <a:xfrm rot="5400000">
              <a:off x="44442577" y="28464605"/>
              <a:ext cx="353943" cy="2367142"/>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Off-Task Reports (%)</a:t>
              </a:r>
            </a:p>
          </p:txBody>
        </p:sp>
        <p:sp>
          <p:nvSpPr>
            <p:cNvPr id="796" name="TextBox 795">
              <a:extLst>
                <a:ext uri="{FF2B5EF4-FFF2-40B4-BE49-F238E27FC236}">
                  <a16:creationId xmlns:a16="http://schemas.microsoft.com/office/drawing/2014/main" id="{D15F4020-0965-4976-8B6F-353CC52EA8E0}"/>
                </a:ext>
              </a:extLst>
            </p:cNvPr>
            <p:cNvSpPr txBox="1"/>
            <p:nvPr/>
          </p:nvSpPr>
          <p:spPr>
            <a:xfrm rot="5400000">
              <a:off x="44442577" y="32152586"/>
              <a:ext cx="353943" cy="2367142"/>
            </a:xfrm>
            <a:prstGeom prst="rect">
              <a:avLst/>
            </a:prstGeom>
            <a:solidFill>
              <a:schemeClr val="bg1"/>
            </a:solidFill>
          </p:spPr>
          <p:txBody>
            <a:bodyPr vert="vert270" wrap="square" rtlCol="0">
              <a:spAutoFit/>
            </a:bodyPr>
            <a:lstStyle/>
            <a:p>
              <a:pPr algn="ctr"/>
              <a:r>
                <a:rPr lang="en-US" sz="1100" b="1" dirty="0">
                  <a:latin typeface="Verdana" panose="020B0604030504040204" pitchFamily="34" charset="0"/>
                  <a:ea typeface="Verdana" panose="020B0604030504040204" pitchFamily="34" charset="0"/>
                  <a:cs typeface="Helvetica" panose="020B0604020202020204" pitchFamily="34" charset="0"/>
                </a:rPr>
                <a:t>Mean Off-Task Reports (%)</a:t>
              </a:r>
            </a:p>
          </p:txBody>
        </p:sp>
      </p:grpSp>
      <p:pic>
        <p:nvPicPr>
          <p:cNvPr id="381" name="Picture 380">
            <a:extLst>
              <a:ext uri="{FF2B5EF4-FFF2-40B4-BE49-F238E27FC236}">
                <a16:creationId xmlns:a16="http://schemas.microsoft.com/office/drawing/2014/main" id="{37D08565-B608-49E2-8811-634630DADA3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148832" y="31354414"/>
            <a:ext cx="10058400" cy="3296451"/>
          </a:xfrm>
          <a:prstGeom prst="rect">
            <a:avLst/>
          </a:prstGeom>
        </p:spPr>
      </p:pic>
      <p:sp>
        <p:nvSpPr>
          <p:cNvPr id="11" name="TextBox 10">
            <a:extLst>
              <a:ext uri="{FF2B5EF4-FFF2-40B4-BE49-F238E27FC236}">
                <a16:creationId xmlns:a16="http://schemas.microsoft.com/office/drawing/2014/main" id="{81B3DBFB-2B88-4AA0-8EF4-3864A8831A21}"/>
              </a:ext>
            </a:extLst>
          </p:cNvPr>
          <p:cNvSpPr txBox="1"/>
          <p:nvPr/>
        </p:nvSpPr>
        <p:spPr>
          <a:xfrm>
            <a:off x="18704993" y="35092136"/>
            <a:ext cx="31736720" cy="2554545"/>
          </a:xfrm>
          <a:prstGeom prst="rect">
            <a:avLst/>
          </a:prstGeom>
          <a:noFill/>
        </p:spPr>
        <p:txBody>
          <a:bodyPr wrap="square" rtlCol="0">
            <a:spAutoFit/>
          </a:bodyPr>
          <a:lstStyle/>
          <a:p>
            <a:r>
              <a:rPr lang="en-US" sz="3200" dirty="0">
                <a:latin typeface="Verdana" panose="020B0604030504040204" pitchFamily="34" charset="0"/>
                <a:ea typeface="Verdana" panose="020B0604030504040204" pitchFamily="34" charset="0"/>
              </a:rPr>
              <a:t>The dynamics of pre-stimulus electrocortical activity are sensitive to the self-reported experience of mind wandering. Microstate characteristics preceding on- versus off-task moments were differentiated according to their prevalence, strength, and rate of occurrence. Microstate temporal dynamics were also associated with patterns of response time variability (ICV). The trial-by-trial fluctuations of microstates are therefore sensitive to both subjective and objective metrics of attentional lapses, and suggest that dynamic sequences of microstates encode behaviorally relevant information about one’s ongoing attentional state. The dynamics of brain electric microstates are therefore relevant for understanding ongoing cognition and the wandering mind. </a:t>
            </a:r>
          </a:p>
        </p:txBody>
      </p:sp>
    </p:spTree>
    <p:extLst>
      <p:ext uri="{BB962C8B-B14F-4D97-AF65-F5344CB8AC3E}">
        <p14:creationId xmlns:p14="http://schemas.microsoft.com/office/powerpoint/2010/main" val="2667085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3729</TotalTime>
  <Words>1532</Words>
  <Application>Microsoft Office PowerPoint</Application>
  <PresentationFormat>Custom</PresentationFormat>
  <Paragraphs>136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Verdana</vt:lpstr>
      <vt:lpstr>Office Theme</vt:lpstr>
      <vt:lpstr>PowerPoint Presentation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Zanesco</dc:creator>
  <cp:lastModifiedBy>Anthony Zanesco</cp:lastModifiedBy>
  <cp:revision>810</cp:revision>
  <cp:lastPrinted>2018-10-31T13:14:20Z</cp:lastPrinted>
  <dcterms:created xsi:type="dcterms:W3CDTF">2018-10-10T19:16:51Z</dcterms:created>
  <dcterms:modified xsi:type="dcterms:W3CDTF">2020-05-01T01:27:08Z</dcterms:modified>
</cp:coreProperties>
</file>