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260"/>
    <a:srgbClr val="138677"/>
    <a:srgbClr val="03AD80"/>
    <a:srgbClr val="95D5CD"/>
    <a:srgbClr val="94D1D5"/>
    <a:srgbClr val="A6F4CB"/>
    <a:srgbClr val="008080"/>
    <a:srgbClr val="DDDDDD"/>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96"/>
  </p:normalViewPr>
  <p:slideViewPr>
    <p:cSldViewPr>
      <p:cViewPr>
        <p:scale>
          <a:sx n="70" d="100"/>
          <a:sy n="70" d="100"/>
        </p:scale>
        <p:origin x="-7808" y="-1664"/>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tags" Target="tags/tag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eaLnBrk="0" hangingPunct="0">
              <a:defRPr sz="3800">
                <a:solidFill>
                  <a:schemeClr val="tx1"/>
                </a:solidFill>
                <a:latin typeface="Arial"/>
              </a:defRPr>
            </a:lvl1pPr>
            <a:lvl2pPr marL="742950" indent="-285750" eaLnBrk="0" hangingPunct="0">
              <a:defRPr sz="3800">
                <a:solidFill>
                  <a:schemeClr val="tx1"/>
                </a:solidFill>
                <a:latin typeface="Arial"/>
              </a:defRPr>
            </a:lvl2pPr>
            <a:lvl3pPr marL="1143000" indent="-228600" eaLnBrk="0" hangingPunct="0">
              <a:defRPr sz="3800">
                <a:solidFill>
                  <a:schemeClr val="tx1"/>
                </a:solidFill>
                <a:latin typeface="Arial"/>
              </a:defRPr>
            </a:lvl3pPr>
            <a:lvl4pPr marL="1600200" indent="-228600" eaLnBrk="0" hangingPunct="0">
              <a:defRPr sz="3800">
                <a:solidFill>
                  <a:schemeClr val="tx1"/>
                </a:solidFill>
                <a:latin typeface="Arial"/>
              </a:defRPr>
            </a:lvl4pPr>
            <a:lvl5pPr marL="2057400" indent="-228600" eaLnBrk="0" hangingPunct="0">
              <a:defRPr sz="3800">
                <a:solidFill>
                  <a:schemeClr val="tx1"/>
                </a:solidFill>
                <a:latin typeface="Arial"/>
              </a:defRPr>
            </a:lvl5pPr>
            <a:lvl6pPr marL="2514600" indent="-228600" eaLnBrk="0" fontAlgn="base" hangingPunct="0">
              <a:spcBef>
                <a:spcPct val="0"/>
              </a:spcBef>
              <a:spcAft>
                <a:spcPct val="0"/>
              </a:spcAft>
              <a:defRPr sz="3800">
                <a:solidFill>
                  <a:schemeClr val="tx1"/>
                </a:solidFill>
                <a:latin typeface="Arial"/>
              </a:defRPr>
            </a:lvl6pPr>
            <a:lvl7pPr marL="2971800" indent="-228600" eaLnBrk="0" fontAlgn="base" hangingPunct="0">
              <a:spcBef>
                <a:spcPct val="0"/>
              </a:spcBef>
              <a:spcAft>
                <a:spcPct val="0"/>
              </a:spcAft>
              <a:defRPr sz="3800">
                <a:solidFill>
                  <a:schemeClr val="tx1"/>
                </a:solidFill>
                <a:latin typeface="Arial"/>
              </a:defRPr>
            </a:lvl7pPr>
            <a:lvl8pPr marL="3429000" indent="-228600" eaLnBrk="0" fontAlgn="base" hangingPunct="0">
              <a:spcBef>
                <a:spcPct val="0"/>
              </a:spcBef>
              <a:spcAft>
                <a:spcPct val="0"/>
              </a:spcAft>
              <a:defRPr sz="3800">
                <a:solidFill>
                  <a:schemeClr val="tx1"/>
                </a:solidFill>
                <a:latin typeface="Arial"/>
              </a:defRPr>
            </a:lvl8pPr>
            <a:lvl9pPr marL="3886200" indent="-228600" eaLnBrk="0" fontAlgn="base" hangingPunct="0">
              <a:spcBef>
                <a:spcPct val="0"/>
              </a:spcBef>
              <a:spcAft>
                <a:spcPct val="0"/>
              </a:spcAft>
              <a:defRPr sz="3800">
                <a:solidFill>
                  <a:schemeClr val="tx1"/>
                </a:solidFill>
                <a:latin typeface="Arial"/>
              </a:defRPr>
            </a:lvl9pPr>
          </a:lstStyle>
          <a:p>
            <a:pPr eaLnBrk="1" hangingPunct="1"/>
            <a:fld id="{78EE7683-CAC2-4B7F-B858-28F016B0AEB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smtClean="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3925" y="7680325"/>
            <a:ext cx="19675475" cy="2172652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0" y="7680325"/>
            <a:ext cx="19675475" cy="21726525"/>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defRPr sz="7100" smtClean="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ctr">
              <a:defRPr sz="7100" smtClean="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r">
              <a:defRPr sz="7100"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tiff"/><Relationship Id="rId14" Type="http://schemas.openxmlformats.org/officeDocument/2006/relationships/image" Target="../media/image12.tiff"/><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D5CD"/>
        </a:solidFill>
        <a:effectLst/>
      </p:bgPr>
    </p:bg>
    <p:spTree>
      <p:nvGrpSpPr>
        <p:cNvPr id="1" name=""/>
        <p:cNvGrpSpPr/>
        <p:nvPr/>
      </p:nvGrpSpPr>
      <p:grpSpPr>
        <a:xfrm>
          <a:off x="0" y="0"/>
          <a:ext cx="0" cy="0"/>
          <a:chOff x="0" y="0"/>
          <a:chExt cx="0" cy="0"/>
        </a:xfrm>
      </p:grpSpPr>
      <p:sp>
        <p:nvSpPr>
          <p:cNvPr id="36" name="Rectangle 13"/>
          <p:cNvSpPr txBox="1">
            <a:spLocks noChangeArrowheads="1"/>
          </p:cNvSpPr>
          <p:nvPr/>
        </p:nvSpPr>
        <p:spPr bwMode="auto">
          <a:xfrm>
            <a:off x="-2458" y="609601"/>
            <a:ext cx="43893658" cy="6168557"/>
          </a:xfrm>
          <a:prstGeom prst="rect">
            <a:avLst/>
          </a:prstGeom>
          <a:solidFill>
            <a:srgbClr val="028260"/>
          </a:solidFill>
          <a:ln w="60325" cap="flat">
            <a:no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4800" i="1" dirty="0">
              <a:solidFill>
                <a:schemeClr val="bg1"/>
              </a:solidFill>
              <a:latin typeface="Lucida Grande" pitchFamily="2" charset="0"/>
            </a:endParaRPr>
          </a:p>
        </p:txBody>
      </p:sp>
      <p:sp>
        <p:nvSpPr>
          <p:cNvPr id="60" name="Title 11">
            <a:extLst>
              <a:ext uri="{FF2B5EF4-FFF2-40B4-BE49-F238E27FC236}">
                <a16:creationId xmlns="" xmlns:a16="http://schemas.microsoft.com/office/drawing/2014/main" id="{EE7A5C51-35F0-4B71-992D-43D344D16C04}"/>
              </a:ext>
            </a:extLst>
          </p:cNvPr>
          <p:cNvSpPr txBox="1">
            <a:spLocks/>
          </p:cNvSpPr>
          <p:nvPr/>
        </p:nvSpPr>
        <p:spPr>
          <a:xfrm>
            <a:off x="1370371" y="720396"/>
            <a:ext cx="41148000" cy="2746935"/>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8000" dirty="0" smtClean="0">
                <a:solidFill>
                  <a:schemeClr val="bg1"/>
                </a:solidFill>
              </a:rPr>
              <a:t>Examining the Neural Mechanisms underlying Emotion </a:t>
            </a:r>
          </a:p>
          <a:p>
            <a:pPr algn="ctr"/>
            <a:r>
              <a:rPr lang="en-US" sz="8000" dirty="0" smtClean="0">
                <a:solidFill>
                  <a:schemeClr val="bg1"/>
                </a:solidFill>
              </a:rPr>
              <a:t>Recognition and Theory of Mind in ASD</a:t>
            </a:r>
            <a:endParaRPr lang="en-US" sz="8000" dirty="0" smtClean="0"/>
          </a:p>
          <a:p>
            <a:pPr algn="ctr"/>
            <a:endParaRPr lang="en-US" sz="8000" dirty="0"/>
          </a:p>
        </p:txBody>
      </p:sp>
      <p:sp>
        <p:nvSpPr>
          <p:cNvPr id="61" name="Text Placeholder 16">
            <a:extLst>
              <a:ext uri="{FF2B5EF4-FFF2-40B4-BE49-F238E27FC236}">
                <a16:creationId xmlns="" xmlns:a16="http://schemas.microsoft.com/office/drawing/2014/main" id="{1F3AA395-C058-4F87-B3A3-A8A8BC543EF9}"/>
              </a:ext>
            </a:extLst>
          </p:cNvPr>
          <p:cNvSpPr txBox="1">
            <a:spLocks/>
          </p:cNvSpPr>
          <p:nvPr/>
        </p:nvSpPr>
        <p:spPr>
          <a:xfrm>
            <a:off x="1370371" y="3584325"/>
            <a:ext cx="41148000" cy="3083921"/>
          </a:xfrm>
          <a:prstGeom prst="rect">
            <a:avLst/>
          </a:prstGeom>
        </p:spPr>
        <p:txBody>
          <a:bodyPr lIns="128016" tIns="64008" rIns="128016" bIns="64008">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4000" dirty="0" smtClean="0">
                <a:solidFill>
                  <a:schemeClr val="bg1"/>
                </a:solidFill>
                <a:latin typeface="+mj-lt"/>
              </a:rPr>
              <a:t>Yu Han</a:t>
            </a:r>
            <a:r>
              <a:rPr lang="en-US" sz="4000" baseline="30000" dirty="0" smtClean="0">
                <a:solidFill>
                  <a:schemeClr val="bg1"/>
                </a:solidFill>
                <a:latin typeface="+mj-lt"/>
              </a:rPr>
              <a:t>1,2,3</a:t>
            </a:r>
            <a:r>
              <a:rPr lang="en-US" sz="4000" dirty="0" smtClean="0">
                <a:solidFill>
                  <a:schemeClr val="bg1"/>
                </a:solidFill>
                <a:latin typeface="+mj-lt"/>
              </a:rPr>
              <a:t>, Emily L. Coderre</a:t>
            </a:r>
            <a:r>
              <a:rPr lang="en-US" sz="4000" baseline="30000" dirty="0" smtClean="0">
                <a:solidFill>
                  <a:schemeClr val="bg1"/>
                </a:solidFill>
                <a:latin typeface="+mj-lt"/>
              </a:rPr>
              <a:t>1,2</a:t>
            </a:r>
            <a:r>
              <a:rPr lang="en-US" sz="4000" dirty="0" smtClean="0">
                <a:solidFill>
                  <a:schemeClr val="bg1"/>
                </a:solidFill>
                <a:latin typeface="+mj-lt"/>
              </a:rPr>
              <a:t>, Ph.D.,</a:t>
            </a:r>
            <a:r>
              <a:rPr lang="en-US" sz="4000" baseline="30000" dirty="0" smtClean="0">
                <a:solidFill>
                  <a:schemeClr val="bg1"/>
                </a:solidFill>
                <a:latin typeface="+mj-lt"/>
              </a:rPr>
              <a:t>.</a:t>
            </a:r>
            <a:r>
              <a:rPr lang="en-US" sz="4000" dirty="0" smtClean="0">
                <a:solidFill>
                  <a:schemeClr val="bg1"/>
                </a:solidFill>
                <a:latin typeface="+mj-lt"/>
              </a:rPr>
              <a:t> Patricia A. Prelock</a:t>
            </a:r>
            <a:r>
              <a:rPr lang="en-US" sz="4000" baseline="30000" dirty="0" smtClean="0">
                <a:solidFill>
                  <a:schemeClr val="bg1"/>
                </a:solidFill>
                <a:latin typeface="+mj-lt"/>
              </a:rPr>
              <a:t>1,2,4</a:t>
            </a:r>
            <a:r>
              <a:rPr lang="en-US" sz="4000" dirty="0" smtClean="0">
                <a:solidFill>
                  <a:schemeClr val="bg1"/>
                </a:solidFill>
                <a:latin typeface="+mj-lt"/>
              </a:rPr>
              <a:t>, </a:t>
            </a:r>
            <a:r>
              <a:rPr lang="en-US" sz="4000" dirty="0">
                <a:solidFill>
                  <a:schemeClr val="bg1"/>
                </a:solidFill>
                <a:latin typeface="+mj-lt"/>
                <a:ea typeface="Tamil Sangam MN" charset="0"/>
                <a:cs typeface="Tamil Sangam MN" charset="0"/>
              </a:rPr>
              <a:t>Ph.D., </a:t>
            </a:r>
            <a:r>
              <a:rPr lang="en-US" sz="4000" dirty="0" smtClean="0">
                <a:solidFill>
                  <a:schemeClr val="bg1"/>
                </a:solidFill>
                <a:latin typeface="+mj-lt"/>
                <a:ea typeface="Tamil Sangam MN" charset="0"/>
                <a:cs typeface="Tamil Sangam MN" charset="0"/>
              </a:rPr>
              <a:t>CCC-SLP</a:t>
            </a:r>
          </a:p>
          <a:p>
            <a:pPr algn="ctr"/>
            <a:endParaRPr lang="en-US" sz="4000" dirty="0" smtClean="0">
              <a:solidFill>
                <a:schemeClr val="bg1"/>
              </a:solidFill>
              <a:latin typeface="+mj-lt"/>
              <a:ea typeface="Tamil Sangam MN" charset="0"/>
              <a:cs typeface="Tamil Sangam MN" charset="0"/>
            </a:endParaRPr>
          </a:p>
          <a:p>
            <a:pPr marL="742950" indent="-742950" algn="ctr">
              <a:buAutoNum type="arabicPeriod"/>
            </a:pPr>
            <a:r>
              <a:rPr lang="en-US" sz="2800" dirty="0" smtClean="0">
                <a:solidFill>
                  <a:schemeClr val="bg1"/>
                </a:solidFill>
                <a:latin typeface="+mj-lt"/>
                <a:ea typeface="Tamil Sangam MN" charset="0"/>
                <a:cs typeface="Tamil Sangam MN" charset="0"/>
              </a:rPr>
              <a:t>Department of Communication Sciences and Disorders, University of Vermont</a:t>
            </a:r>
          </a:p>
          <a:p>
            <a:pPr marL="742950" indent="-742950" algn="ctr">
              <a:buAutoNum type="arabicPeriod"/>
            </a:pPr>
            <a:r>
              <a:rPr lang="en-US" sz="2800" dirty="0" smtClean="0">
                <a:solidFill>
                  <a:schemeClr val="bg1"/>
                </a:solidFill>
                <a:latin typeface="+mj-lt"/>
                <a:ea typeface="Tamil Sangam MN" charset="0"/>
                <a:cs typeface="Tamil Sangam MN" charset="0"/>
              </a:rPr>
              <a:t>Neuroscience Graduate Program, </a:t>
            </a:r>
            <a:r>
              <a:rPr lang="en-US" sz="2800" dirty="0" err="1" smtClean="0">
                <a:solidFill>
                  <a:schemeClr val="bg1"/>
                </a:solidFill>
                <a:latin typeface="+mj-lt"/>
                <a:ea typeface="Tamil Sangam MN" charset="0"/>
                <a:cs typeface="Tamil Sangam MN" charset="0"/>
              </a:rPr>
              <a:t>Larner</a:t>
            </a:r>
            <a:r>
              <a:rPr lang="en-US" sz="2800" dirty="0" smtClean="0">
                <a:solidFill>
                  <a:schemeClr val="bg1"/>
                </a:solidFill>
                <a:latin typeface="+mj-lt"/>
                <a:ea typeface="Tamil Sangam MN" charset="0"/>
                <a:cs typeface="Tamil Sangam MN" charset="0"/>
              </a:rPr>
              <a:t> College of Medicine, University of Vermont</a:t>
            </a:r>
          </a:p>
          <a:p>
            <a:pPr marL="742950" indent="-742950" algn="ctr">
              <a:buAutoNum type="arabicPeriod"/>
            </a:pPr>
            <a:r>
              <a:rPr lang="en-US" sz="2800" dirty="0" smtClean="0">
                <a:solidFill>
                  <a:schemeClr val="bg1"/>
                </a:solidFill>
                <a:latin typeface="+mj-lt"/>
                <a:ea typeface="Tamil Sangam MN" charset="0"/>
                <a:cs typeface="Tamil Sangam MN" charset="0"/>
              </a:rPr>
              <a:t>Vermont Complex Systems Center, University of Vermont</a:t>
            </a:r>
          </a:p>
          <a:p>
            <a:pPr algn="ctr"/>
            <a:r>
              <a:rPr lang="en-US" sz="2800" dirty="0">
                <a:solidFill>
                  <a:schemeClr val="bg1"/>
                </a:solidFill>
                <a:latin typeface="+mj-lt"/>
                <a:ea typeface="Tamil Sangam MN" charset="0"/>
                <a:cs typeface="Tamil Sangam MN" charset="0"/>
              </a:rPr>
              <a:t>4</a:t>
            </a:r>
            <a:r>
              <a:rPr lang="en-US" sz="2800" dirty="0" smtClean="0">
                <a:solidFill>
                  <a:schemeClr val="bg1"/>
                </a:solidFill>
                <a:latin typeface="+mj-lt"/>
                <a:ea typeface="Tamil Sangam MN" charset="0"/>
                <a:cs typeface="Tamil Sangam MN" charset="0"/>
              </a:rPr>
              <a:t>.</a:t>
            </a:r>
            <a:r>
              <a:rPr lang="en-US" sz="2800" dirty="0" smtClean="0">
                <a:solidFill>
                  <a:schemeClr val="bg1"/>
                </a:solidFill>
                <a:latin typeface="+mj-lt"/>
              </a:rPr>
              <a:t> </a:t>
            </a:r>
            <a:r>
              <a:rPr lang="en-US" sz="2800" dirty="0">
                <a:solidFill>
                  <a:schemeClr val="bg1"/>
                </a:solidFill>
                <a:latin typeface="+mj-lt"/>
              </a:rPr>
              <a:t>Provost and Senior Vice </a:t>
            </a:r>
            <a:r>
              <a:rPr lang="en-US" sz="2800" dirty="0" smtClean="0">
                <a:solidFill>
                  <a:schemeClr val="bg1"/>
                </a:solidFill>
                <a:latin typeface="+mj-lt"/>
              </a:rPr>
              <a:t>President Office, University of Vermont</a:t>
            </a:r>
            <a:endParaRPr lang="en-US" sz="2800" dirty="0">
              <a:solidFill>
                <a:schemeClr val="bg1"/>
              </a:solidFill>
              <a:latin typeface="+mj-lt"/>
              <a:ea typeface="Tamil Sangam MN" charset="0"/>
              <a:cs typeface="Tamil Sangam MN" charset="0"/>
            </a:endParaRPr>
          </a:p>
        </p:txBody>
      </p:sp>
      <p:sp>
        <p:nvSpPr>
          <p:cNvPr id="41" name="Rectangle 40">
            <a:extLst>
              <a:ext uri="{FF2B5EF4-FFF2-40B4-BE49-F238E27FC236}">
                <a16:creationId xmlns="" xmlns:a16="http://schemas.microsoft.com/office/drawing/2014/main" id="{C24D4BC5-5256-4C2E-B3FB-87EA69B63AF3}"/>
              </a:ext>
            </a:extLst>
          </p:cNvPr>
          <p:cNvSpPr/>
          <p:nvPr/>
        </p:nvSpPr>
        <p:spPr>
          <a:xfrm>
            <a:off x="671912" y="7513379"/>
            <a:ext cx="10058400" cy="9749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endParaRPr lang="en-US" dirty="0" smtClean="0">
              <a:solidFill>
                <a:schemeClr val="tx1"/>
              </a:solidFill>
              <a:effectLst/>
            </a:endParaRPr>
          </a:p>
          <a:p>
            <a:endParaRPr lang="en-US" dirty="0">
              <a:solidFill>
                <a:schemeClr val="tx1"/>
              </a:solidFill>
              <a:effectLst/>
            </a:endParaRPr>
          </a:p>
          <a:p>
            <a:r>
              <a:rPr lang="en-US" dirty="0" smtClean="0">
                <a:solidFill>
                  <a:schemeClr val="tx1"/>
                </a:solidFill>
                <a:effectLst/>
              </a:rPr>
              <a:t>Autism </a:t>
            </a:r>
            <a:r>
              <a:rPr lang="en-US" dirty="0">
                <a:solidFill>
                  <a:schemeClr val="tx1"/>
                </a:solidFill>
                <a:effectLst/>
              </a:rPr>
              <a:t>Spectrum Disorder (ASD) is a complex neurodevelopmental disorder that affects nearly 1 in 59 </a:t>
            </a:r>
            <a:r>
              <a:rPr lang="en-US" dirty="0" smtClean="0">
                <a:solidFill>
                  <a:schemeClr val="tx1"/>
                </a:solidFill>
                <a:effectLst/>
              </a:rPr>
              <a:t>children. Children </a:t>
            </a:r>
            <a:r>
              <a:rPr lang="en-US" dirty="0">
                <a:solidFill>
                  <a:schemeClr val="tx1"/>
                </a:solidFill>
                <a:effectLst/>
              </a:rPr>
              <a:t>with ASD </a:t>
            </a:r>
            <a:r>
              <a:rPr lang="en-US" dirty="0" smtClean="0">
                <a:solidFill>
                  <a:schemeClr val="tx1"/>
                </a:solidFill>
                <a:effectLst/>
              </a:rPr>
              <a:t>struggle </a:t>
            </a:r>
            <a:r>
              <a:rPr lang="en-US" dirty="0">
                <a:solidFill>
                  <a:schemeClr val="tx1"/>
                </a:solidFill>
                <a:effectLst/>
              </a:rPr>
              <a:t>with social interactions and </a:t>
            </a:r>
            <a:r>
              <a:rPr lang="en-US" dirty="0" smtClean="0">
                <a:solidFill>
                  <a:schemeClr val="tx1"/>
                </a:solidFill>
                <a:effectLst/>
              </a:rPr>
              <a:t>connecting </a:t>
            </a:r>
            <a:r>
              <a:rPr lang="en-US" dirty="0">
                <a:solidFill>
                  <a:schemeClr val="tx1"/>
                </a:solidFill>
                <a:effectLst/>
              </a:rPr>
              <a:t>with others due to deficits in theory of mind (</a:t>
            </a:r>
            <a:r>
              <a:rPr lang="en-US" dirty="0" err="1">
                <a:solidFill>
                  <a:schemeClr val="tx1"/>
                </a:solidFill>
                <a:effectLst/>
              </a:rPr>
              <a:t>ToM</a:t>
            </a:r>
            <a:r>
              <a:rPr lang="en-US" dirty="0">
                <a:solidFill>
                  <a:schemeClr val="tx1"/>
                </a:solidFill>
                <a:effectLst/>
              </a:rPr>
              <a:t>). In this study, we will collect behavioral and neuroimaging data for children with and without ASD, particularly in the areas of emotion recognition and understanding which are key skills required for meaningful social interaction. The research will use these measures to determine which brain systems contribute to behavioral functions associated with </a:t>
            </a:r>
            <a:r>
              <a:rPr lang="en-US" dirty="0" err="1">
                <a:solidFill>
                  <a:schemeClr val="tx1"/>
                </a:solidFill>
                <a:effectLst/>
              </a:rPr>
              <a:t>ToM</a:t>
            </a:r>
            <a:r>
              <a:rPr lang="en-US" dirty="0">
                <a:solidFill>
                  <a:schemeClr val="tx1"/>
                </a:solidFill>
                <a:effectLst/>
              </a:rPr>
              <a:t>. Insights derived from clarifying the neural systems involved in </a:t>
            </a:r>
            <a:r>
              <a:rPr lang="en-US" dirty="0" err="1">
                <a:solidFill>
                  <a:schemeClr val="tx1"/>
                </a:solidFill>
                <a:effectLst/>
              </a:rPr>
              <a:t>ToM</a:t>
            </a:r>
            <a:r>
              <a:rPr lang="en-US" dirty="0">
                <a:solidFill>
                  <a:schemeClr val="tx1"/>
                </a:solidFill>
                <a:effectLst/>
              </a:rPr>
              <a:t> surrounding desire-based emotion, a less well studied basic emotion (i.e., </a:t>
            </a:r>
            <a:r>
              <a:rPr lang="en-US" dirty="0" smtClean="0">
                <a:solidFill>
                  <a:schemeClr val="tx1"/>
                </a:solidFill>
                <a:effectLst/>
              </a:rPr>
              <a:t>surprise</a:t>
            </a:r>
            <a:r>
              <a:rPr lang="en-US" dirty="0">
                <a:solidFill>
                  <a:schemeClr val="tx1"/>
                </a:solidFill>
                <a:effectLst/>
              </a:rPr>
              <a:t>), and a more complex emotion (i.e., embarrassed) are expected to facilitate improvement in the diagnosis and design of intervention methods for this population. The study will include 40 children (7 to 14 years of age), 20 children with ASD and 20 </a:t>
            </a:r>
            <a:r>
              <a:rPr lang="en-US" dirty="0" err="1">
                <a:solidFill>
                  <a:schemeClr val="tx1"/>
                </a:solidFill>
                <a:effectLst/>
              </a:rPr>
              <a:t>neurotypycal</a:t>
            </a:r>
            <a:r>
              <a:rPr lang="en-US" dirty="0">
                <a:solidFill>
                  <a:schemeClr val="tx1"/>
                </a:solidFill>
                <a:effectLst/>
              </a:rPr>
              <a:t> children (NT). We will use two novel functional magnetic resonance imaging (fMRI) paradigms. The first is an fMRI Emotion Recognition task to assess recognition of surprise and embarrassment requiring </a:t>
            </a:r>
            <a:r>
              <a:rPr lang="en-US" dirty="0" err="1">
                <a:solidFill>
                  <a:schemeClr val="tx1"/>
                </a:solidFill>
                <a:effectLst/>
              </a:rPr>
              <a:t>ToM</a:t>
            </a:r>
            <a:r>
              <a:rPr lang="en-US" dirty="0">
                <a:solidFill>
                  <a:schemeClr val="tx1"/>
                </a:solidFill>
                <a:effectLst/>
              </a:rPr>
              <a:t> using a series of visually presented faces. The second is an fMRI </a:t>
            </a:r>
            <a:r>
              <a:rPr lang="en-US" dirty="0" err="1">
                <a:solidFill>
                  <a:schemeClr val="tx1"/>
                </a:solidFill>
                <a:effectLst/>
              </a:rPr>
              <a:t>ToM</a:t>
            </a:r>
            <a:r>
              <a:rPr lang="en-US" dirty="0">
                <a:solidFill>
                  <a:schemeClr val="tx1"/>
                </a:solidFill>
                <a:effectLst/>
              </a:rPr>
              <a:t> task developed to assess desired-based emotions, in which participants are required to infer the </a:t>
            </a:r>
            <a:r>
              <a:rPr lang="en-US" dirty="0" smtClean="0">
                <a:solidFill>
                  <a:schemeClr val="tx1"/>
                </a:solidFill>
                <a:effectLst/>
              </a:rPr>
              <a:t>reaction. Findings </a:t>
            </a:r>
            <a:r>
              <a:rPr lang="en-US" dirty="0">
                <a:solidFill>
                  <a:schemeClr val="tx1"/>
                </a:solidFill>
                <a:effectLst/>
              </a:rPr>
              <a:t>of this study are expected to increase our knowledge of the relationships between brain activity and behavioral responses to theory of mind tasks in children with and without ASD. </a:t>
            </a:r>
            <a:endParaRPr lang="en-US" dirty="0">
              <a:solidFill>
                <a:schemeClr val="tx1"/>
              </a:solidFill>
            </a:endParaRPr>
          </a:p>
        </p:txBody>
      </p:sp>
      <p:sp>
        <p:nvSpPr>
          <p:cNvPr id="45" name="Rectangle 44">
            <a:extLst>
              <a:ext uri="{FF2B5EF4-FFF2-40B4-BE49-F238E27FC236}">
                <a16:creationId xmlns="" xmlns:a16="http://schemas.microsoft.com/office/drawing/2014/main" id="{0F831EE1-8866-4A3E-8CAB-8624A11FF145}"/>
              </a:ext>
            </a:extLst>
          </p:cNvPr>
          <p:cNvSpPr/>
          <p:nvPr/>
        </p:nvSpPr>
        <p:spPr>
          <a:xfrm>
            <a:off x="11499932" y="7513379"/>
            <a:ext cx="10058400" cy="2469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marL="342900" indent="-342900">
              <a:buFont typeface="Arial" charset="0"/>
              <a:buChar char="•"/>
            </a:pPr>
            <a:endParaRPr lang="en-US" sz="3200" b="1" dirty="0" smtClean="0">
              <a:solidFill>
                <a:schemeClr val="tx1"/>
              </a:solidFill>
              <a:effectLst/>
              <a:latin typeface="+mj-lt"/>
            </a:endParaRPr>
          </a:p>
          <a:p>
            <a:pPr marL="342900" indent="-342900">
              <a:buFont typeface="Arial" charset="0"/>
              <a:buChar char="•"/>
            </a:pPr>
            <a:endParaRPr lang="en-US" sz="3200" b="1" dirty="0">
              <a:solidFill>
                <a:schemeClr val="tx1"/>
              </a:solidFill>
              <a:effectLst/>
              <a:latin typeface="+mj-lt"/>
            </a:endParaRPr>
          </a:p>
          <a:p>
            <a:pPr marL="342900" indent="-342900">
              <a:buFont typeface="Arial" charset="0"/>
              <a:buChar char="•"/>
            </a:pPr>
            <a:endParaRPr lang="en-US" sz="3200" b="1" dirty="0" smtClean="0">
              <a:solidFill>
                <a:schemeClr val="tx1"/>
              </a:solidFill>
              <a:effectLst/>
              <a:latin typeface="+mj-lt"/>
            </a:endParaRPr>
          </a:p>
          <a:p>
            <a:pPr marL="342900" indent="-342900">
              <a:buFont typeface="Arial" charset="0"/>
              <a:buChar char="•"/>
            </a:pPr>
            <a:endParaRPr lang="en-US" sz="3200" b="1" dirty="0">
              <a:solidFill>
                <a:schemeClr val="tx1"/>
              </a:solidFill>
              <a:effectLst/>
              <a:latin typeface="+mj-lt"/>
            </a:endParaRPr>
          </a:p>
          <a:p>
            <a:pPr marL="342900" indent="-342900">
              <a:buFont typeface="Arial" charset="0"/>
              <a:buChar char="•"/>
            </a:pPr>
            <a:endParaRPr lang="en-US" sz="3200" b="1" dirty="0" smtClean="0">
              <a:solidFill>
                <a:schemeClr val="tx1"/>
              </a:solidFill>
              <a:effectLst/>
              <a:latin typeface="+mj-lt"/>
            </a:endParaRPr>
          </a:p>
          <a:p>
            <a:pPr marL="342900" indent="-342900">
              <a:buFont typeface="Arial" charset="0"/>
              <a:buChar char="•"/>
            </a:pPr>
            <a:endParaRPr lang="en-US" sz="3200" b="1" dirty="0">
              <a:solidFill>
                <a:schemeClr val="tx1"/>
              </a:solidFill>
              <a:effectLst/>
              <a:latin typeface="+mj-lt"/>
            </a:endParaRPr>
          </a:p>
          <a:p>
            <a:pPr marL="342900" indent="-342900">
              <a:buFont typeface="Arial" charset="0"/>
              <a:buChar char="•"/>
            </a:pPr>
            <a:r>
              <a:rPr lang="en-US" sz="3200" b="1" dirty="0" smtClean="0">
                <a:solidFill>
                  <a:schemeClr val="tx1"/>
                </a:solidFill>
                <a:effectLst/>
                <a:latin typeface="+mj-lt"/>
              </a:rPr>
              <a:t>PARTICIPANT</a:t>
            </a:r>
            <a:endParaRPr lang="en-US" sz="3200" dirty="0">
              <a:solidFill>
                <a:schemeClr val="tx1"/>
              </a:solidFill>
              <a:effectLst/>
              <a:latin typeface="+mj-lt"/>
            </a:endParaRPr>
          </a:p>
          <a:p>
            <a:pPr marL="342900" indent="-342900">
              <a:buFont typeface="Arial" charset="0"/>
              <a:buChar char="•"/>
            </a:pPr>
            <a:r>
              <a:rPr lang="en-US" sz="3200" dirty="0" smtClean="0">
                <a:solidFill>
                  <a:schemeClr val="tx1"/>
                </a:solidFill>
                <a:effectLst/>
                <a:latin typeface="+mj-lt"/>
              </a:rPr>
              <a:t>16 </a:t>
            </a:r>
            <a:r>
              <a:rPr lang="en-US" sz="3200" dirty="0" err="1" smtClean="0">
                <a:solidFill>
                  <a:schemeClr val="tx1"/>
                </a:solidFill>
                <a:effectLst/>
                <a:latin typeface="+mj-lt"/>
              </a:rPr>
              <a:t>Neurotypical</a:t>
            </a:r>
            <a:endParaRPr lang="en-US" sz="3200" dirty="0" smtClean="0">
              <a:solidFill>
                <a:schemeClr val="tx1"/>
              </a:solidFill>
              <a:effectLst/>
              <a:latin typeface="+mj-lt"/>
            </a:endParaRPr>
          </a:p>
          <a:p>
            <a:pPr marL="457200" indent="-457200">
              <a:buFont typeface="Wingdings" charset="2"/>
              <a:buChar char="§"/>
            </a:pPr>
            <a:r>
              <a:rPr lang="en-US" sz="3200" dirty="0" smtClean="0">
                <a:solidFill>
                  <a:schemeClr val="tx1"/>
                </a:solidFill>
                <a:effectLst/>
                <a:latin typeface="+mj-lt"/>
              </a:rPr>
              <a:t>6 ASD (</a:t>
            </a:r>
            <a:r>
              <a:rPr lang="en-US" sz="3200" i="1" dirty="0" smtClean="0">
                <a:solidFill>
                  <a:schemeClr val="tx1"/>
                </a:solidFill>
              </a:rPr>
              <a:t>The </a:t>
            </a:r>
            <a:r>
              <a:rPr lang="en-US" sz="3200" i="1" dirty="0">
                <a:solidFill>
                  <a:schemeClr val="tx1"/>
                </a:solidFill>
              </a:rPr>
              <a:t>Autism Diagnostic Observation Schedule (ADOS-2</a:t>
            </a:r>
            <a:r>
              <a:rPr lang="en-US" sz="3200" i="1" dirty="0" smtClean="0">
                <a:solidFill>
                  <a:schemeClr val="tx1"/>
                </a:solidFill>
              </a:rPr>
              <a:t>);The </a:t>
            </a:r>
            <a:r>
              <a:rPr lang="en-US" sz="3200" i="1" dirty="0">
                <a:solidFill>
                  <a:schemeClr val="tx1"/>
                </a:solidFill>
              </a:rPr>
              <a:t>Social Communication Questionnaires (SCQ) </a:t>
            </a:r>
            <a:r>
              <a:rPr lang="en-US" sz="3200" i="1" dirty="0" smtClean="0">
                <a:solidFill>
                  <a:schemeClr val="tx1"/>
                </a:solidFill>
              </a:rPr>
              <a:t>)</a:t>
            </a:r>
            <a:endParaRPr lang="en-US" sz="3200" dirty="0" smtClean="0">
              <a:solidFill>
                <a:schemeClr val="tx1"/>
              </a:solidFill>
              <a:effectLst/>
              <a:latin typeface="+mj-lt"/>
            </a:endParaRPr>
          </a:p>
          <a:p>
            <a:pPr marL="457200" indent="-457200">
              <a:buFont typeface="Wingdings" charset="2"/>
              <a:buChar char="§"/>
            </a:pPr>
            <a:r>
              <a:rPr lang="en-US" sz="3200" dirty="0" smtClean="0">
                <a:solidFill>
                  <a:schemeClr val="tx1"/>
                </a:solidFill>
                <a:effectLst/>
                <a:latin typeface="+mj-lt"/>
              </a:rPr>
              <a:t>7~14 years old</a:t>
            </a:r>
          </a:p>
          <a:p>
            <a:pPr marL="800100" lvl="1" indent="-342900">
              <a:buFont typeface="Courier New" charset="0"/>
              <a:buChar char="o"/>
            </a:pPr>
            <a:endParaRPr lang="en-US" sz="3200" dirty="0">
              <a:solidFill>
                <a:schemeClr val="tx1"/>
              </a:solidFill>
              <a:effectLst/>
              <a:latin typeface="+mj-lt"/>
            </a:endParaRPr>
          </a:p>
          <a:p>
            <a:pPr marL="342900" indent="-342900">
              <a:buFont typeface="Arial" charset="0"/>
              <a:buChar char="•"/>
            </a:pPr>
            <a:r>
              <a:rPr lang="en-US" sz="3200" b="1" dirty="0" smtClean="0">
                <a:solidFill>
                  <a:schemeClr val="tx1"/>
                </a:solidFill>
                <a:effectLst/>
                <a:latin typeface="+mj-lt"/>
              </a:rPr>
              <a:t>BEHAVIORAL ASSESSMENT</a:t>
            </a:r>
            <a:endParaRPr lang="en-US" sz="3200" b="1" dirty="0">
              <a:solidFill>
                <a:schemeClr val="tx1"/>
              </a:solidFill>
              <a:effectLst/>
              <a:latin typeface="+mj-lt"/>
            </a:endParaRPr>
          </a:p>
          <a:p>
            <a:pPr marL="457200" indent="-457200">
              <a:buFont typeface="+mj-lt"/>
              <a:buAutoNum type="arabicPeriod"/>
            </a:pPr>
            <a:r>
              <a:rPr lang="en-US" sz="3200" dirty="0">
                <a:solidFill>
                  <a:schemeClr val="tx1"/>
                </a:solidFill>
              </a:rPr>
              <a:t>The Nonverbal Intelligence Test (UNIT-2) </a:t>
            </a:r>
          </a:p>
          <a:p>
            <a:pPr marL="457200" indent="-457200">
              <a:buFont typeface="+mj-lt"/>
              <a:buAutoNum type="arabicPeriod"/>
            </a:pPr>
            <a:r>
              <a:rPr lang="en-US" sz="3200" dirty="0">
                <a:solidFill>
                  <a:schemeClr val="tx1"/>
                </a:solidFill>
              </a:rPr>
              <a:t>The Comprehensive Assessment of Spoken Language (CASL)</a:t>
            </a:r>
          </a:p>
          <a:p>
            <a:pPr marL="457200" indent="-457200">
              <a:buFont typeface="+mj-lt"/>
              <a:buAutoNum type="arabicPeriod"/>
            </a:pPr>
            <a:r>
              <a:rPr lang="en-US" sz="3200" dirty="0">
                <a:solidFill>
                  <a:schemeClr val="tx1"/>
                </a:solidFill>
                <a:ea typeface="Tahoma" panose="020B0804030504040204" charset="0"/>
                <a:cs typeface="Tahoma" panose="020B0804030504040204" charset="0"/>
              </a:rPr>
              <a:t>Theory of Mind Inventory-2 (ToMI-2</a:t>
            </a:r>
            <a:r>
              <a:rPr lang="en-US" sz="3200" dirty="0" smtClean="0">
                <a:solidFill>
                  <a:schemeClr val="tx1"/>
                </a:solidFill>
                <a:ea typeface="Tahoma" panose="020B0804030504040204" charset="0"/>
                <a:cs typeface="Tahoma" panose="020B0804030504040204" charset="0"/>
              </a:rPr>
              <a:t>)</a:t>
            </a:r>
          </a:p>
          <a:p>
            <a:pPr marL="457200" indent="-457200">
              <a:buFont typeface="+mj-lt"/>
              <a:buAutoNum type="arabicPeriod"/>
            </a:pPr>
            <a:r>
              <a:rPr lang="en-US" sz="3200" dirty="0" smtClean="0">
                <a:solidFill>
                  <a:schemeClr val="tx1"/>
                </a:solidFill>
                <a:ea typeface="Tahoma" panose="020B0804030504040204" charset="0"/>
                <a:cs typeface="Tahoma" panose="020B0804030504040204" charset="0"/>
              </a:rPr>
              <a:t>Theory </a:t>
            </a:r>
            <a:r>
              <a:rPr lang="en-US" sz="3200" dirty="0">
                <a:solidFill>
                  <a:schemeClr val="tx1"/>
                </a:solidFill>
                <a:ea typeface="Tahoma" panose="020B0804030504040204" charset="0"/>
                <a:cs typeface="Tahoma" panose="020B0804030504040204" charset="0"/>
              </a:rPr>
              <a:t>of Mind Task Battery (</a:t>
            </a:r>
            <a:r>
              <a:rPr lang="en-US" sz="3200" dirty="0" err="1" smtClean="0">
                <a:solidFill>
                  <a:schemeClr val="tx1"/>
                </a:solidFill>
                <a:ea typeface="Tahoma" panose="020B0804030504040204" charset="0"/>
                <a:cs typeface="Tahoma" panose="020B0804030504040204" charset="0"/>
              </a:rPr>
              <a:t>ToMTB</a:t>
            </a:r>
            <a:r>
              <a:rPr lang="en-US" sz="3200" dirty="0" smtClean="0">
                <a:solidFill>
                  <a:schemeClr val="tx1"/>
                </a:solidFill>
                <a:ea typeface="Tahoma" panose="020B0804030504040204" charset="0"/>
                <a:cs typeface="Tahoma" panose="020B0804030504040204" charset="0"/>
              </a:rPr>
              <a:t>)</a:t>
            </a:r>
          </a:p>
          <a:p>
            <a:pPr marL="457200" indent="-457200">
              <a:buFont typeface="+mj-lt"/>
              <a:buAutoNum type="arabicPeriod"/>
            </a:pPr>
            <a:endParaRPr lang="en-US" sz="3200" dirty="0" smtClean="0">
              <a:solidFill>
                <a:schemeClr val="tx1"/>
              </a:solidFill>
              <a:ea typeface="Tahoma" panose="020B0804030504040204" charset="0"/>
              <a:cs typeface="Tahoma" panose="020B0804030504040204" charset="0"/>
            </a:endParaRPr>
          </a:p>
          <a:p>
            <a:pPr marL="457200" indent="-457200">
              <a:buFont typeface="+mj-lt"/>
              <a:buAutoNum type="arabicPeriod"/>
            </a:pPr>
            <a:endParaRPr lang="en-US" sz="3200" b="1" dirty="0">
              <a:solidFill>
                <a:schemeClr val="tx1"/>
              </a:solidFill>
              <a:effectLst/>
              <a:latin typeface="+mj-lt"/>
              <a:ea typeface="Tahoma" panose="020B0804030504040204" charset="0"/>
              <a:cs typeface="Tahoma" panose="020B0804030504040204" charset="0"/>
            </a:endParaRPr>
          </a:p>
          <a:p>
            <a:pPr marL="457200" indent="-457200">
              <a:buFont typeface="+mj-lt"/>
              <a:buAutoNum type="arabicPeriod"/>
            </a:pPr>
            <a:endParaRPr lang="en-US" sz="3200" b="1" dirty="0" smtClean="0">
              <a:solidFill>
                <a:schemeClr val="tx1"/>
              </a:solidFill>
              <a:effectLst/>
              <a:latin typeface="+mj-lt"/>
              <a:ea typeface="Tahoma" panose="020B0804030504040204" charset="0"/>
              <a:cs typeface="Tahoma" panose="020B0804030504040204" charset="0"/>
            </a:endParaRPr>
          </a:p>
          <a:p>
            <a:pPr marL="457200" indent="-457200">
              <a:buFont typeface="Arial" charset="0"/>
              <a:buChar char="•"/>
            </a:pPr>
            <a:endParaRPr lang="en-US" sz="3200" b="1" dirty="0" smtClean="0">
              <a:solidFill>
                <a:schemeClr val="tx1"/>
              </a:solidFill>
              <a:effectLst/>
              <a:latin typeface="+mj-lt"/>
              <a:ea typeface="Tahoma" panose="020B0804030504040204" charset="0"/>
              <a:cs typeface="Tahoma" panose="020B0804030504040204" charset="0"/>
            </a:endParaRPr>
          </a:p>
          <a:p>
            <a:pPr marL="457200" indent="-457200">
              <a:buFont typeface="Arial" charset="0"/>
              <a:buChar char="•"/>
            </a:pPr>
            <a:endParaRPr lang="en-US" sz="3200" b="1" dirty="0">
              <a:solidFill>
                <a:schemeClr val="tx1"/>
              </a:solidFill>
              <a:effectLst/>
              <a:latin typeface="+mj-lt"/>
              <a:ea typeface="Tahoma" panose="020B0804030504040204" charset="0"/>
              <a:cs typeface="Tahoma" panose="020B0804030504040204" charset="0"/>
            </a:endParaRPr>
          </a:p>
          <a:p>
            <a:pPr marL="457200" indent="-457200">
              <a:buFont typeface="Arial" charset="0"/>
              <a:buChar char="•"/>
            </a:pPr>
            <a:endParaRPr lang="en-US" sz="3200" b="1" dirty="0" smtClean="0">
              <a:solidFill>
                <a:schemeClr val="tx1"/>
              </a:solidFill>
              <a:effectLst/>
              <a:latin typeface="+mj-lt"/>
              <a:ea typeface="Tahoma" panose="020B0804030504040204" charset="0"/>
              <a:cs typeface="Tahoma" panose="020B0804030504040204" charset="0"/>
            </a:endParaRPr>
          </a:p>
          <a:p>
            <a:pPr marL="457200" indent="-457200">
              <a:buFont typeface="Arial" charset="0"/>
              <a:buChar char="•"/>
            </a:pPr>
            <a:r>
              <a:rPr lang="en-US" sz="3200" b="1" dirty="0" smtClean="0">
                <a:solidFill>
                  <a:schemeClr val="tx1"/>
                </a:solidFill>
                <a:effectLst/>
                <a:latin typeface="+mj-lt"/>
                <a:ea typeface="Tahoma" panose="020B0804030504040204" charset="0"/>
                <a:cs typeface="Tahoma" panose="020B0804030504040204" charset="0"/>
              </a:rPr>
              <a:t>BRAIN SCAN: </a:t>
            </a:r>
            <a:r>
              <a:rPr lang="en-US" sz="3200" b="1" dirty="0" smtClean="0">
                <a:solidFill>
                  <a:schemeClr val="tx1"/>
                </a:solidFill>
                <a:latin typeface="+mj-lt"/>
              </a:rPr>
              <a:t>T1, T2, fMRI, </a:t>
            </a:r>
            <a:r>
              <a:rPr lang="en-US" sz="3200" dirty="0" smtClean="0">
                <a:solidFill>
                  <a:schemeClr val="tx1"/>
                </a:solidFill>
              </a:rPr>
              <a:t>DTI, Resting State</a:t>
            </a:r>
            <a:endParaRPr lang="en-US" sz="3200" b="1" dirty="0" smtClean="0">
              <a:solidFill>
                <a:schemeClr val="tx1"/>
              </a:solidFill>
            </a:endParaRPr>
          </a:p>
          <a:p>
            <a:pPr marL="1371600" lvl="2" indent="-342900">
              <a:lnSpc>
                <a:spcPct val="90000"/>
              </a:lnSpc>
              <a:buFont typeface="Arial" charset="0"/>
              <a:buChar char="•"/>
            </a:pPr>
            <a:endParaRPr lang="en-US" sz="3200" b="1" dirty="0">
              <a:solidFill>
                <a:schemeClr val="tx1"/>
              </a:solidFill>
            </a:endParaRPr>
          </a:p>
          <a:p>
            <a:pPr marL="1371600" lvl="2" indent="-342900">
              <a:lnSpc>
                <a:spcPct val="90000"/>
              </a:lnSpc>
              <a:buFont typeface="Arial" charset="0"/>
              <a:buChar char="•"/>
            </a:pPr>
            <a:r>
              <a:rPr lang="en-US" sz="3200" b="1" dirty="0" smtClean="0">
                <a:solidFill>
                  <a:schemeClr val="tx1"/>
                </a:solidFill>
              </a:rPr>
              <a:t>EMOTION RECOGNITION TASK</a:t>
            </a:r>
          </a:p>
          <a:p>
            <a:pPr marL="1714500" lvl="3" indent="-342900">
              <a:buFont typeface="Wingdings" charset="2"/>
              <a:buChar char="§"/>
            </a:pPr>
            <a:r>
              <a:rPr lang="en-US" sz="3200" dirty="0">
                <a:solidFill>
                  <a:schemeClr val="tx1"/>
                </a:solidFill>
              </a:rPr>
              <a:t>Happy, Sad, Surprise and Embarrassment</a:t>
            </a:r>
          </a:p>
          <a:p>
            <a:pPr marL="1714500" lvl="3" indent="-342900">
              <a:buFont typeface="Wingdings" charset="2"/>
              <a:buChar char="§"/>
            </a:pPr>
            <a:r>
              <a:rPr lang="en-US" sz="3200" dirty="0">
                <a:solidFill>
                  <a:schemeClr val="tx1"/>
                </a:solidFill>
              </a:rPr>
              <a:t>8 characters, 2 versions of each expression, 16 unique stimuli for each expression</a:t>
            </a:r>
          </a:p>
          <a:p>
            <a:pPr marL="1714500" lvl="3" indent="-342900">
              <a:buFont typeface="Wingdings" charset="2"/>
              <a:buChar char="§"/>
            </a:pPr>
            <a:r>
              <a:rPr lang="en-US" sz="3200" dirty="0">
                <a:solidFill>
                  <a:schemeClr val="tx1"/>
                </a:solidFill>
              </a:rPr>
              <a:t>Mixed design across two </a:t>
            </a:r>
            <a:r>
              <a:rPr lang="en-US" sz="3200" dirty="0" smtClean="0">
                <a:solidFill>
                  <a:schemeClr val="tx1"/>
                </a:solidFill>
              </a:rPr>
              <a:t>runs</a:t>
            </a:r>
          </a:p>
          <a:p>
            <a:pPr marL="1714500" lvl="3" indent="-342900">
              <a:buFont typeface="Wingdings" charset="2"/>
              <a:buChar char="§"/>
            </a:pPr>
            <a:endParaRPr lang="en-US" sz="3200" b="1" dirty="0">
              <a:solidFill>
                <a:schemeClr val="tx1"/>
              </a:solidFill>
            </a:endParaRPr>
          </a:p>
          <a:p>
            <a:pPr marL="1714500" lvl="3" indent="-342900">
              <a:buFont typeface="Wingdings" charset="2"/>
              <a:buChar char="§"/>
            </a:pPr>
            <a:endParaRPr lang="en-US" sz="3200" b="1" dirty="0" smtClean="0">
              <a:solidFill>
                <a:schemeClr val="tx1"/>
              </a:solidFill>
            </a:endParaRPr>
          </a:p>
          <a:p>
            <a:pPr marL="1714500" lvl="3" indent="-342900">
              <a:buFont typeface="Wingdings" charset="2"/>
              <a:buChar char="§"/>
            </a:pPr>
            <a:endParaRPr lang="en-US" sz="3200" b="1" dirty="0">
              <a:solidFill>
                <a:schemeClr val="tx1"/>
              </a:solidFill>
            </a:endParaRPr>
          </a:p>
          <a:p>
            <a:pPr marL="1714500" lvl="3" indent="-342900">
              <a:buFont typeface="Wingdings" charset="2"/>
              <a:buChar char="§"/>
            </a:pPr>
            <a:endParaRPr lang="en-US" sz="3200" b="1" dirty="0" smtClean="0">
              <a:solidFill>
                <a:schemeClr val="tx1"/>
              </a:solidFill>
            </a:endParaRPr>
          </a:p>
          <a:p>
            <a:pPr marL="1257300" lvl="2" indent="-342900">
              <a:buFont typeface="Arial" charset="0"/>
              <a:buChar char="•"/>
            </a:pPr>
            <a:endParaRPr lang="en-US" sz="3200" b="1" dirty="0" smtClean="0">
              <a:solidFill>
                <a:schemeClr val="tx1"/>
              </a:solidFill>
            </a:endParaRPr>
          </a:p>
          <a:p>
            <a:pPr marL="1257300" lvl="2" indent="-342900">
              <a:buFont typeface="Arial" charset="0"/>
              <a:buChar char="•"/>
            </a:pPr>
            <a:endParaRPr lang="en-US" sz="3200" b="1" dirty="0" smtClean="0">
              <a:solidFill>
                <a:schemeClr val="tx1"/>
              </a:solidFill>
            </a:endParaRPr>
          </a:p>
          <a:p>
            <a:pPr marL="1257300" lvl="2" indent="-342900">
              <a:buFont typeface="Arial" charset="0"/>
              <a:buChar char="•"/>
            </a:pPr>
            <a:endParaRPr lang="en-US" sz="3200" b="1" dirty="0" smtClean="0">
              <a:solidFill>
                <a:schemeClr val="tx1"/>
              </a:solidFill>
            </a:endParaRPr>
          </a:p>
          <a:p>
            <a:pPr marL="1257300" lvl="2" indent="-342900">
              <a:buFont typeface="Arial" charset="0"/>
              <a:buChar char="•"/>
            </a:pPr>
            <a:r>
              <a:rPr lang="en-US" sz="3200" b="1" dirty="0" smtClean="0">
                <a:solidFill>
                  <a:schemeClr val="tx1"/>
                </a:solidFill>
              </a:rPr>
              <a:t>THEORY OF MIND TASK</a:t>
            </a:r>
          </a:p>
          <a:p>
            <a:pPr marL="1714500" lvl="3" indent="-342900">
              <a:buFont typeface="Wingdings" charset="2"/>
              <a:buChar char="§"/>
            </a:pPr>
            <a:r>
              <a:rPr lang="en-US" sz="3200" dirty="0">
                <a:solidFill>
                  <a:schemeClr val="tx1"/>
                </a:solidFill>
              </a:rPr>
              <a:t>10 characters, 30 items</a:t>
            </a:r>
          </a:p>
          <a:p>
            <a:pPr marL="1714500" lvl="3" indent="-342900">
              <a:buFont typeface="Wingdings" charset="2"/>
              <a:buChar char="§"/>
            </a:pPr>
            <a:r>
              <a:rPr lang="en-US" sz="3200" dirty="0">
                <a:solidFill>
                  <a:schemeClr val="tx1"/>
                </a:solidFill>
              </a:rPr>
              <a:t>Event-related design over 2 </a:t>
            </a:r>
            <a:r>
              <a:rPr lang="en-US" sz="3200" dirty="0" smtClean="0">
                <a:solidFill>
                  <a:schemeClr val="tx1"/>
                </a:solidFill>
              </a:rPr>
              <a:t>runs</a:t>
            </a:r>
          </a:p>
          <a:p>
            <a:pPr lvl="3"/>
            <a:endParaRPr lang="en-US" sz="3200" dirty="0" smtClean="0">
              <a:solidFill>
                <a:schemeClr val="tx1"/>
              </a:solidFill>
            </a:endParaRPr>
          </a:p>
          <a:p>
            <a:pPr marL="342900" indent="-342900">
              <a:buFont typeface="Arial" charset="0"/>
              <a:buChar char="•"/>
            </a:pPr>
            <a:endParaRPr lang="en-US" sz="3200" b="1" dirty="0">
              <a:solidFill>
                <a:schemeClr val="tx1"/>
              </a:solidFill>
            </a:endParaRPr>
          </a:p>
          <a:p>
            <a:pPr marL="342900" indent="-342900">
              <a:buFont typeface="Arial" charset="0"/>
              <a:buChar char="•"/>
            </a:pPr>
            <a:endParaRPr lang="en-US" sz="3200" b="1" dirty="0" smtClean="0">
              <a:solidFill>
                <a:schemeClr val="tx1"/>
              </a:solidFill>
            </a:endParaRPr>
          </a:p>
          <a:p>
            <a:endParaRPr lang="en-US" sz="3200" dirty="0" smtClean="0">
              <a:solidFill>
                <a:schemeClr val="tx1"/>
              </a:solidFill>
            </a:endParaRPr>
          </a:p>
          <a:p>
            <a:pPr marL="342900" indent="-342900">
              <a:buFont typeface="Arial" charset="0"/>
              <a:buChar char="•"/>
            </a:pPr>
            <a:endParaRPr lang="en-US" sz="3200" b="1" dirty="0" smtClean="0">
              <a:solidFill>
                <a:schemeClr val="tx1"/>
              </a:solidFill>
            </a:endParaRPr>
          </a:p>
          <a:p>
            <a:pPr marL="342900" indent="-342900">
              <a:buFont typeface="Arial" charset="0"/>
              <a:buChar char="•"/>
            </a:pPr>
            <a:endParaRPr lang="en-US" sz="3200" b="1" dirty="0">
              <a:solidFill>
                <a:schemeClr val="tx1"/>
              </a:solidFill>
            </a:endParaRPr>
          </a:p>
          <a:p>
            <a:pPr marL="342900" indent="-342900">
              <a:buFont typeface="Arial" charset="0"/>
              <a:buChar char="•"/>
            </a:pPr>
            <a:endParaRPr lang="en-US" sz="3200" b="1" dirty="0" smtClean="0">
              <a:solidFill>
                <a:schemeClr val="tx1"/>
              </a:solidFill>
            </a:endParaRPr>
          </a:p>
          <a:p>
            <a:pPr marL="342900" indent="-342900">
              <a:buFont typeface="Arial" charset="0"/>
              <a:buChar char="•"/>
            </a:pPr>
            <a:r>
              <a:rPr lang="en-US" sz="3200" b="1" dirty="0" smtClean="0">
                <a:solidFill>
                  <a:schemeClr val="tx1"/>
                </a:solidFill>
              </a:rPr>
              <a:t>ANALYSES</a:t>
            </a:r>
            <a:endParaRPr lang="en-US" sz="3200" b="1" dirty="0">
              <a:solidFill>
                <a:schemeClr val="tx1"/>
              </a:solidFill>
            </a:endParaRPr>
          </a:p>
          <a:p>
            <a:pPr marL="800100" lvl="1" indent="-342900">
              <a:buFont typeface="Wingdings" charset="2"/>
              <a:buChar char="§"/>
            </a:pPr>
            <a:r>
              <a:rPr lang="en-US" sz="3200" dirty="0">
                <a:solidFill>
                  <a:schemeClr val="tx1"/>
                </a:solidFill>
              </a:rPr>
              <a:t>Structural analysis: HCP pipelines</a:t>
            </a:r>
          </a:p>
          <a:p>
            <a:pPr marL="800100" lvl="1" indent="-342900">
              <a:buFont typeface="Wingdings" charset="2"/>
              <a:buChar char="§"/>
            </a:pPr>
            <a:r>
              <a:rPr lang="en-US" sz="3200" dirty="0">
                <a:solidFill>
                  <a:schemeClr val="tx1"/>
                </a:solidFill>
              </a:rPr>
              <a:t>fMRI first level analysis: General Linear Model</a:t>
            </a:r>
          </a:p>
          <a:p>
            <a:pPr marL="800100" lvl="1" indent="-342900">
              <a:buFont typeface="Wingdings" charset="2"/>
              <a:buChar char="§"/>
            </a:pPr>
            <a:r>
              <a:rPr lang="en-US" sz="3200" dirty="0">
                <a:solidFill>
                  <a:schemeClr val="tx1"/>
                </a:solidFill>
              </a:rPr>
              <a:t>fMRI second level analysis: Permutation Analysis (i.e.,5000)</a:t>
            </a:r>
          </a:p>
          <a:p>
            <a:pPr marL="800100" lvl="1" indent="-342900">
              <a:buFont typeface="Wingdings" charset="2"/>
              <a:buChar char="§"/>
            </a:pPr>
            <a:endParaRPr lang="en-US" sz="2800" b="1" dirty="0">
              <a:solidFill>
                <a:schemeClr val="tx1"/>
              </a:solidFill>
            </a:endParaRPr>
          </a:p>
          <a:p>
            <a:pPr marL="1028700" lvl="1" indent="-457200">
              <a:lnSpc>
                <a:spcPct val="90000"/>
              </a:lnSpc>
              <a:buFont typeface="+mj-lt"/>
              <a:buAutoNum type="arabicPeriod"/>
            </a:pPr>
            <a:endParaRPr lang="en-US" sz="2800" b="1" dirty="0">
              <a:solidFill>
                <a:schemeClr val="tx1"/>
              </a:solidFill>
            </a:endParaRPr>
          </a:p>
          <a:p>
            <a:pPr marL="457200" indent="-457200">
              <a:buFont typeface="+mj-lt"/>
              <a:buAutoNum type="arabicPeriod"/>
            </a:pPr>
            <a:endParaRPr lang="en-US" sz="2800" b="1" dirty="0">
              <a:solidFill>
                <a:schemeClr val="tx1"/>
              </a:solidFill>
              <a:effectLst/>
              <a:latin typeface="+mj-lt"/>
            </a:endParaRPr>
          </a:p>
          <a:p>
            <a:pPr marL="457200" indent="-457200">
              <a:buFont typeface="+mj-lt"/>
              <a:buAutoNum type="arabicPeriod"/>
            </a:pPr>
            <a:endParaRPr lang="en-US" sz="2800" dirty="0">
              <a:solidFill>
                <a:schemeClr val="tx1"/>
              </a:solidFill>
              <a:ea typeface="Tahoma" panose="020B0804030504040204" charset="0"/>
              <a:cs typeface="Tahoma" panose="020B0804030504040204" charset="0"/>
            </a:endParaRPr>
          </a:p>
        </p:txBody>
      </p:sp>
      <p:sp>
        <p:nvSpPr>
          <p:cNvPr id="48" name="Rectangle 47">
            <a:extLst>
              <a:ext uri="{FF2B5EF4-FFF2-40B4-BE49-F238E27FC236}">
                <a16:creationId xmlns="" xmlns:a16="http://schemas.microsoft.com/office/drawing/2014/main" id="{D026A6A3-D6D2-4951-8B04-EF51015D25DB}"/>
              </a:ext>
            </a:extLst>
          </p:cNvPr>
          <p:cNvSpPr/>
          <p:nvPr/>
        </p:nvSpPr>
        <p:spPr>
          <a:xfrm>
            <a:off x="22327952" y="7513379"/>
            <a:ext cx="10058400" cy="2469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marL="457200" indent="-457200">
              <a:buFont typeface="Arial" charset="0"/>
              <a:buChar char="•"/>
            </a:pPr>
            <a:endParaRPr lang="en-US" sz="2800" b="1" dirty="0" smtClean="0">
              <a:solidFill>
                <a:schemeClr val="tx1"/>
              </a:solidFill>
              <a:effectLst/>
            </a:endParaRPr>
          </a:p>
          <a:p>
            <a:pPr marL="457200" indent="-457200">
              <a:buFont typeface="Arial" charset="0"/>
              <a:buChar char="•"/>
            </a:pPr>
            <a:endParaRPr lang="en-US" sz="2800" b="1" dirty="0" smtClean="0">
              <a:solidFill>
                <a:schemeClr val="tx1"/>
              </a:solidFill>
              <a:effectLst/>
            </a:endParaRPr>
          </a:p>
          <a:p>
            <a:pPr marL="457200" indent="-457200">
              <a:buFont typeface="Arial" charset="0"/>
              <a:buChar char="•"/>
            </a:pPr>
            <a:r>
              <a:rPr lang="en-US" sz="2800" b="1" dirty="0" smtClean="0">
                <a:solidFill>
                  <a:schemeClr val="tx1"/>
                </a:solidFill>
                <a:effectLst/>
              </a:rPr>
              <a:t>MAIN EFFECT OF TOM</a:t>
            </a:r>
          </a:p>
          <a:p>
            <a:pPr marL="457200" indent="-457200">
              <a:buFont typeface="Arial" charset="0"/>
              <a:buChar char="•"/>
            </a:pPr>
            <a:endParaRPr lang="en-US" sz="2800" b="1" dirty="0">
              <a:solidFill>
                <a:schemeClr val="tx1"/>
              </a:solidFill>
              <a:effectLst/>
            </a:endParaRPr>
          </a:p>
          <a:p>
            <a:pPr marL="457200" indent="-457200">
              <a:buFont typeface="Arial" charset="0"/>
              <a:buChar char="•"/>
            </a:pPr>
            <a:endParaRPr lang="en-US" sz="2800" b="1" dirty="0" smtClean="0">
              <a:solidFill>
                <a:schemeClr val="tx1"/>
              </a:solidFill>
              <a:effectLst/>
            </a:endParaRPr>
          </a:p>
          <a:p>
            <a:pPr marL="457200" indent="-457200">
              <a:buFont typeface="Arial" charset="0"/>
              <a:buChar char="•"/>
            </a:pPr>
            <a:endParaRPr lang="en-US" sz="2800" b="1" dirty="0">
              <a:solidFill>
                <a:schemeClr val="tx1"/>
              </a:solidFill>
              <a:effectLst/>
            </a:endParaRPr>
          </a:p>
          <a:p>
            <a:pPr marL="457200" indent="-457200">
              <a:buFont typeface="Arial" charset="0"/>
              <a:buChar char="•"/>
            </a:pPr>
            <a:endParaRPr lang="en-US" sz="2800" b="1" dirty="0" smtClean="0">
              <a:solidFill>
                <a:schemeClr val="tx1"/>
              </a:solidFill>
              <a:effectLst/>
            </a:endParaRPr>
          </a:p>
          <a:p>
            <a:pPr marL="457200" indent="-457200">
              <a:buFont typeface="Arial" charset="0"/>
              <a:buChar char="•"/>
            </a:pPr>
            <a:endParaRPr lang="en-US" sz="2800" b="1" dirty="0">
              <a:solidFill>
                <a:schemeClr val="tx1"/>
              </a:solidFill>
              <a:effectLst/>
            </a:endParaRPr>
          </a:p>
          <a:p>
            <a:pPr marL="457200" indent="-457200">
              <a:buFont typeface="Arial" charset="0"/>
              <a:buChar char="•"/>
            </a:pPr>
            <a:endParaRPr lang="en-US" sz="2800" b="1" dirty="0" smtClean="0">
              <a:solidFill>
                <a:schemeClr val="tx1"/>
              </a:solidFill>
              <a:effectLst/>
            </a:endParaRPr>
          </a:p>
          <a:p>
            <a:pPr marL="457200" indent="-457200">
              <a:buFont typeface="Arial" charset="0"/>
              <a:buChar char="•"/>
            </a:pPr>
            <a:endParaRPr lang="en-US" sz="2800" b="1" dirty="0" smtClean="0">
              <a:solidFill>
                <a:schemeClr val="tx1"/>
              </a:solidFill>
              <a:effectLst/>
            </a:endParaRPr>
          </a:p>
          <a:p>
            <a:pPr marL="457200" indent="-457200">
              <a:buFont typeface="Arial" charset="0"/>
              <a:buChar char="•"/>
            </a:pPr>
            <a:r>
              <a:rPr lang="en-US" sz="2800" b="1" dirty="0" smtClean="0">
                <a:solidFill>
                  <a:schemeClr val="tx1"/>
                </a:solidFill>
                <a:effectLst/>
                <a:latin typeface="+mj-lt"/>
              </a:rPr>
              <a:t>MAIN EFFECT OF HAPPY</a:t>
            </a: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r>
              <a:rPr lang="en-US" sz="2800" b="1" dirty="0" smtClean="0">
                <a:solidFill>
                  <a:schemeClr val="tx1"/>
                </a:solidFill>
                <a:effectLst/>
                <a:latin typeface="+mj-lt"/>
              </a:rPr>
              <a:t>MAIN EFFECT OF SAD</a:t>
            </a: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r>
              <a:rPr lang="en-US" sz="2800" b="1" dirty="0" smtClean="0">
                <a:solidFill>
                  <a:schemeClr val="tx1"/>
                </a:solidFill>
                <a:effectLst/>
                <a:latin typeface="+mj-lt"/>
              </a:rPr>
              <a:t>MAIN EFFECT OF SURPRISE</a:t>
            </a: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r>
              <a:rPr lang="en-US" sz="2800" b="1" dirty="0" smtClean="0">
                <a:solidFill>
                  <a:schemeClr val="tx1"/>
                </a:solidFill>
                <a:effectLst/>
                <a:latin typeface="+mj-lt"/>
              </a:rPr>
              <a:t>MAIN EFFECT OF EMBARASSMENT</a:t>
            </a: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r>
              <a:rPr lang="en-US" sz="2800" b="1" dirty="0" smtClean="0">
                <a:solidFill>
                  <a:schemeClr val="tx1"/>
                </a:solidFill>
                <a:effectLst/>
                <a:latin typeface="+mj-lt"/>
              </a:rPr>
              <a:t>MAIN EFFECT OF HAPPY &amp; SAD</a:t>
            </a: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endParaRPr lang="en-US" sz="2800" b="1" dirty="0">
              <a:solidFill>
                <a:schemeClr val="tx1"/>
              </a:solidFill>
              <a:effectLst/>
              <a:latin typeface="+mj-lt"/>
            </a:endParaRPr>
          </a:p>
          <a:p>
            <a:pPr marL="457200" indent="-457200">
              <a:buFont typeface="Arial" charset="0"/>
              <a:buChar char="•"/>
            </a:pPr>
            <a:endParaRPr lang="en-US" sz="2800" b="1" dirty="0" smtClean="0">
              <a:solidFill>
                <a:schemeClr val="tx1"/>
              </a:solidFill>
              <a:effectLst/>
              <a:latin typeface="+mj-lt"/>
            </a:endParaRPr>
          </a:p>
          <a:p>
            <a:pPr marL="457200" indent="-457200">
              <a:buFont typeface="Arial" charset="0"/>
              <a:buChar char="•"/>
            </a:pPr>
            <a:r>
              <a:rPr lang="en-US" sz="2800" b="1" dirty="0" smtClean="0">
                <a:solidFill>
                  <a:schemeClr val="tx1"/>
                </a:solidFill>
                <a:effectLst/>
                <a:latin typeface="+mj-lt"/>
              </a:rPr>
              <a:t>MAIN EFFECT OF SURPRISE AND EMBARRASSMENT </a:t>
            </a:r>
            <a:r>
              <a:rPr lang="en-US" sz="9600" dirty="0" smtClean="0">
                <a:effectLst/>
                <a:latin typeface="+mj-lt"/>
              </a:rPr>
              <a:t>e</a:t>
            </a:r>
          </a:p>
          <a:p>
            <a:pPr marL="457200" indent="-457200">
              <a:buFont typeface="Arial" charset="0"/>
              <a:buChar char="•"/>
            </a:pPr>
            <a:endParaRPr lang="en-US" sz="9600" dirty="0">
              <a:effectLst/>
              <a:latin typeface="+mj-lt"/>
            </a:endParaRPr>
          </a:p>
        </p:txBody>
      </p:sp>
      <p:sp>
        <p:nvSpPr>
          <p:cNvPr id="51" name="Rectangle 50">
            <a:extLst>
              <a:ext uri="{FF2B5EF4-FFF2-40B4-BE49-F238E27FC236}">
                <a16:creationId xmlns="" xmlns:a16="http://schemas.microsoft.com/office/drawing/2014/main" id="{19BFD724-D51D-4DD6-A93A-40ABEA405C90}"/>
              </a:ext>
            </a:extLst>
          </p:cNvPr>
          <p:cNvSpPr/>
          <p:nvPr/>
        </p:nvSpPr>
        <p:spPr>
          <a:xfrm>
            <a:off x="33155972" y="7517019"/>
            <a:ext cx="10058400" cy="1762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30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30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30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r>
              <a:rPr lang="en-US" sz="2700" dirty="0" smtClean="0">
                <a:solidFill>
                  <a:schemeClr val="tx1"/>
                </a:solidFill>
                <a:effectLst/>
              </a:rPr>
              <a:t>BRAIN ACTIVITY OF THEORY OF MIND :</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r>
              <a:rPr lang="en-US" sz="2700" dirty="0" smtClean="0">
                <a:solidFill>
                  <a:schemeClr val="tx1"/>
                </a:solidFill>
                <a:effectLst/>
              </a:rPr>
              <a:t>There are different brain activity patterns between NT and ASD groups.</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r>
              <a:rPr lang="en-US" sz="2700" dirty="0" smtClean="0">
                <a:solidFill>
                  <a:schemeClr val="tx1"/>
                </a:solidFill>
                <a:effectLst/>
              </a:rPr>
              <a:t>There are </a:t>
            </a:r>
            <a:r>
              <a:rPr lang="en-US" sz="2700" u="sng" dirty="0" smtClean="0">
                <a:solidFill>
                  <a:schemeClr val="tx1"/>
                </a:solidFill>
                <a:effectLst/>
              </a:rPr>
              <a:t>significantly</a:t>
            </a:r>
            <a:r>
              <a:rPr lang="en-US" sz="2700" dirty="0" smtClean="0">
                <a:solidFill>
                  <a:schemeClr val="tx1"/>
                </a:solidFill>
                <a:effectLst/>
              </a:rPr>
              <a:t> increased activities in occipital lobe both</a:t>
            </a:r>
            <a:r>
              <a:rPr lang="en-US" sz="2700" dirty="0">
                <a:solidFill>
                  <a:schemeClr val="tx1"/>
                </a:solidFill>
                <a:effectLst/>
              </a:rPr>
              <a:t> </a:t>
            </a:r>
            <a:r>
              <a:rPr lang="en-US" sz="2700" dirty="0" smtClean="0">
                <a:solidFill>
                  <a:schemeClr val="tx1"/>
                </a:solidFill>
                <a:effectLst/>
              </a:rPr>
              <a:t>groups.  </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endParaRPr lang="en-US" sz="27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r>
              <a:rPr lang="en-US" sz="2700" dirty="0" smtClean="0">
                <a:solidFill>
                  <a:schemeClr val="tx1"/>
                </a:solidFill>
                <a:effectLst/>
              </a:rPr>
              <a:t>BRAIN ACTIVITY OF HAPPY:</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r>
              <a:rPr lang="en-US" sz="2700" dirty="0" smtClean="0">
                <a:solidFill>
                  <a:schemeClr val="tx1"/>
                </a:solidFill>
                <a:effectLst/>
              </a:rPr>
              <a:t>There are increased activities in frontal pole, dorsal anterior cingulate area in NT group.</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r>
              <a:rPr lang="en-US" sz="2700" dirty="0" smtClean="0">
                <a:solidFill>
                  <a:schemeClr val="tx1"/>
                </a:solidFill>
                <a:effectLst/>
              </a:rPr>
              <a:t>There are increased activities in inferior temporal sulcus and mostly decreased activities in different regions in ASD group.</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endParaRPr lang="en-US" sz="27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r>
              <a:rPr lang="en-US" sz="2700" dirty="0" smtClean="0">
                <a:solidFill>
                  <a:schemeClr val="tx1"/>
                </a:solidFill>
                <a:effectLst/>
              </a:rPr>
              <a:t>BRAIN ACTIVITY OF SAD:</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r>
              <a:rPr lang="en-US" sz="2700" dirty="0" smtClean="0">
                <a:solidFill>
                  <a:schemeClr val="tx1"/>
                </a:solidFill>
                <a:effectLst/>
              </a:rPr>
              <a:t>There </a:t>
            </a:r>
            <a:r>
              <a:rPr lang="en-US" sz="2700" dirty="0">
                <a:solidFill>
                  <a:schemeClr val="tx1"/>
                </a:solidFill>
                <a:effectLst/>
              </a:rPr>
              <a:t>are increased activities in frontal pole, dorsal anterior cingulate </a:t>
            </a:r>
            <a:r>
              <a:rPr lang="en-US" sz="2700" dirty="0" smtClean="0">
                <a:solidFill>
                  <a:schemeClr val="tx1"/>
                </a:solidFill>
                <a:effectLst/>
              </a:rPr>
              <a:t>area in NT </a:t>
            </a:r>
            <a:r>
              <a:rPr lang="en-US" sz="2700" dirty="0">
                <a:solidFill>
                  <a:schemeClr val="tx1"/>
                </a:solidFill>
                <a:effectLst/>
              </a:rPr>
              <a:t>group</a:t>
            </a:r>
            <a:r>
              <a:rPr lang="en-US" sz="2700" dirty="0" smtClean="0">
                <a:solidFill>
                  <a:schemeClr val="tx1"/>
                </a:solidFill>
                <a:effectLst/>
              </a:rPr>
              <a:t>.</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r>
              <a:rPr lang="en-US" sz="2700" dirty="0" smtClean="0">
                <a:solidFill>
                  <a:schemeClr val="tx1"/>
                </a:solidFill>
                <a:effectLst/>
              </a:rPr>
              <a:t>There are massive brain activities in ASD group, especially in areas of temporal lobe and dorsal anterior cingulate cortex. </a:t>
            </a:r>
          </a:p>
          <a:p>
            <a:pPr marL="1143000" marR="0" lvl="0" indent="-1143000" defTabSz="914400" eaLnBrk="1" fontAlgn="auto" latinLnBrk="0" hangingPunct="1">
              <a:lnSpc>
                <a:spcPct val="100000"/>
              </a:lnSpc>
              <a:spcBef>
                <a:spcPts val="0"/>
              </a:spcBef>
              <a:spcAft>
                <a:spcPts val="0"/>
              </a:spcAft>
              <a:buClrTx/>
              <a:buSzTx/>
              <a:buFont typeface="Arial" charset="0"/>
              <a:buChar char="•"/>
              <a:tabLst/>
              <a:defRPr/>
            </a:pPr>
            <a:endParaRPr lang="en-US" sz="27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r>
              <a:rPr lang="en-US" sz="2700" dirty="0" smtClean="0">
                <a:solidFill>
                  <a:schemeClr val="tx1"/>
                </a:solidFill>
                <a:effectLst/>
              </a:rPr>
              <a:t>BRAIN ACTIVITY OF SURPRISE</a:t>
            </a:r>
          </a:p>
          <a:p>
            <a:pPr marL="1143000" indent="-1143000" eaLnBrk="1" fontAlgn="auto" hangingPunct="1">
              <a:spcBef>
                <a:spcPts val="0"/>
              </a:spcBef>
              <a:spcAft>
                <a:spcPts val="0"/>
              </a:spcAft>
              <a:buFont typeface="Arial" charset="0"/>
              <a:buChar char="•"/>
              <a:defRPr/>
            </a:pPr>
            <a:r>
              <a:rPr lang="en-US" sz="2700" dirty="0" smtClean="0">
                <a:solidFill>
                  <a:schemeClr val="tx1"/>
                </a:solidFill>
                <a:effectLst/>
              </a:rPr>
              <a:t>There </a:t>
            </a:r>
            <a:r>
              <a:rPr lang="en-US" sz="2700" dirty="0">
                <a:solidFill>
                  <a:schemeClr val="tx1"/>
                </a:solidFill>
                <a:effectLst/>
              </a:rPr>
              <a:t>are increased activities </a:t>
            </a:r>
            <a:r>
              <a:rPr lang="en-US" sz="2700" dirty="0" smtClean="0">
                <a:solidFill>
                  <a:schemeClr val="tx1"/>
                </a:solidFill>
                <a:effectLst/>
              </a:rPr>
              <a:t>in ventral frontal pole, </a:t>
            </a:r>
            <a:r>
              <a:rPr lang="en-US" sz="2700" dirty="0" err="1" smtClean="0">
                <a:solidFill>
                  <a:schemeClr val="tx1"/>
                </a:solidFill>
                <a:effectLst/>
              </a:rPr>
              <a:t>orbitalfrontal</a:t>
            </a:r>
            <a:r>
              <a:rPr lang="en-US" sz="2700" dirty="0" smtClean="0">
                <a:solidFill>
                  <a:schemeClr val="tx1"/>
                </a:solidFill>
                <a:effectLst/>
              </a:rPr>
              <a:t> area, </a:t>
            </a:r>
            <a:r>
              <a:rPr lang="en-US" sz="2700" dirty="0">
                <a:solidFill>
                  <a:schemeClr val="tx1"/>
                </a:solidFill>
                <a:effectLst/>
              </a:rPr>
              <a:t>dorsal anterior cingulate </a:t>
            </a:r>
            <a:r>
              <a:rPr lang="en-US" sz="2700" dirty="0" smtClean="0">
                <a:solidFill>
                  <a:schemeClr val="tx1"/>
                </a:solidFill>
                <a:effectLst/>
              </a:rPr>
              <a:t>area in </a:t>
            </a:r>
            <a:r>
              <a:rPr lang="en-US" sz="2700" dirty="0">
                <a:solidFill>
                  <a:schemeClr val="tx1"/>
                </a:solidFill>
                <a:effectLst/>
              </a:rPr>
              <a:t>NT group</a:t>
            </a:r>
            <a:r>
              <a:rPr lang="en-US" sz="2700" dirty="0" smtClean="0">
                <a:solidFill>
                  <a:schemeClr val="tx1"/>
                </a:solidFill>
                <a:effectLst/>
              </a:rPr>
              <a:t>.</a:t>
            </a:r>
          </a:p>
          <a:p>
            <a:pPr marL="1143000" indent="-1143000" eaLnBrk="1" fontAlgn="auto" hangingPunct="1">
              <a:spcBef>
                <a:spcPts val="0"/>
              </a:spcBef>
              <a:spcAft>
                <a:spcPts val="0"/>
              </a:spcAft>
              <a:buFont typeface="Arial" charset="0"/>
              <a:buChar char="•"/>
              <a:defRPr/>
            </a:pPr>
            <a:r>
              <a:rPr lang="en-US" sz="2700" dirty="0">
                <a:solidFill>
                  <a:schemeClr val="tx1"/>
                </a:solidFill>
                <a:effectLst/>
              </a:rPr>
              <a:t>There are increased activities in </a:t>
            </a:r>
            <a:r>
              <a:rPr lang="en-US" sz="2700" dirty="0" smtClean="0">
                <a:solidFill>
                  <a:schemeClr val="tx1"/>
                </a:solidFill>
                <a:effectLst/>
              </a:rPr>
              <a:t>visual cortex and dorsal </a:t>
            </a:r>
            <a:r>
              <a:rPr lang="en-US" sz="2700" dirty="0">
                <a:solidFill>
                  <a:schemeClr val="tx1"/>
                </a:solidFill>
                <a:effectLst/>
              </a:rPr>
              <a:t>anterior cingulate </a:t>
            </a:r>
            <a:r>
              <a:rPr lang="en-US" sz="2700" dirty="0" smtClean="0">
                <a:solidFill>
                  <a:schemeClr val="tx1"/>
                </a:solidFill>
                <a:effectLst/>
              </a:rPr>
              <a:t>area in ASD group.</a:t>
            </a:r>
          </a:p>
          <a:p>
            <a:pPr marL="1143000" indent="-1143000" eaLnBrk="1" fontAlgn="auto" hangingPunct="1">
              <a:spcBef>
                <a:spcPts val="0"/>
              </a:spcBef>
              <a:spcAft>
                <a:spcPts val="0"/>
              </a:spcAft>
              <a:buFont typeface="Arial" charset="0"/>
              <a:buChar char="•"/>
              <a:defRPr/>
            </a:pPr>
            <a:endParaRPr lang="en-US" sz="2700" dirty="0" smtClean="0">
              <a:solidFill>
                <a:schemeClr val="tx1"/>
              </a:solidFill>
              <a:effectLst/>
            </a:endParaRPr>
          </a:p>
          <a:p>
            <a:pPr marL="1143000" lvl="0" indent="-1143000" eaLnBrk="1" fontAlgn="auto" hangingPunct="1">
              <a:spcBef>
                <a:spcPts val="0"/>
              </a:spcBef>
              <a:spcAft>
                <a:spcPts val="0"/>
              </a:spcAft>
              <a:defRPr/>
            </a:pPr>
            <a:r>
              <a:rPr lang="en-US" sz="2700" dirty="0">
                <a:solidFill>
                  <a:schemeClr val="tx1"/>
                </a:solidFill>
                <a:effectLst/>
              </a:rPr>
              <a:t>BRAIN ACTIVITY OF </a:t>
            </a:r>
            <a:r>
              <a:rPr lang="en-US" sz="2700" dirty="0" smtClean="0">
                <a:solidFill>
                  <a:schemeClr val="tx1"/>
                </a:solidFill>
                <a:effectLst/>
              </a:rPr>
              <a:t>EMBARRASSMENT</a:t>
            </a:r>
            <a:endParaRPr lang="en-US" sz="2700" dirty="0">
              <a:solidFill>
                <a:schemeClr val="tx1"/>
              </a:solidFill>
              <a:effectLst/>
            </a:endParaRPr>
          </a:p>
          <a:p>
            <a:pPr marL="1143000" indent="-1143000" eaLnBrk="1" fontAlgn="auto" hangingPunct="1">
              <a:spcBef>
                <a:spcPts val="0"/>
              </a:spcBef>
              <a:spcAft>
                <a:spcPts val="0"/>
              </a:spcAft>
              <a:buFont typeface="Arial" charset="0"/>
              <a:buChar char="•"/>
              <a:defRPr/>
            </a:pPr>
            <a:r>
              <a:rPr lang="en-US" sz="2700" dirty="0" smtClean="0">
                <a:solidFill>
                  <a:schemeClr val="tx1"/>
                </a:solidFill>
                <a:effectLst/>
              </a:rPr>
              <a:t>There </a:t>
            </a:r>
            <a:r>
              <a:rPr lang="en-US" sz="2700" dirty="0">
                <a:solidFill>
                  <a:schemeClr val="tx1"/>
                </a:solidFill>
                <a:effectLst/>
              </a:rPr>
              <a:t>are increased activities in ventral frontal </a:t>
            </a:r>
            <a:r>
              <a:rPr lang="en-US" sz="2700" dirty="0" smtClean="0">
                <a:solidFill>
                  <a:schemeClr val="tx1"/>
                </a:solidFill>
                <a:effectLst/>
              </a:rPr>
              <a:t>pole and occipital lobe </a:t>
            </a:r>
            <a:r>
              <a:rPr lang="en-US" sz="2700" dirty="0">
                <a:solidFill>
                  <a:schemeClr val="tx1"/>
                </a:solidFill>
                <a:effectLst/>
              </a:rPr>
              <a:t>in NT group.</a:t>
            </a:r>
          </a:p>
          <a:p>
            <a:pPr marL="1143000" indent="-1143000" eaLnBrk="1" fontAlgn="auto" hangingPunct="1">
              <a:spcBef>
                <a:spcPts val="0"/>
              </a:spcBef>
              <a:spcAft>
                <a:spcPts val="0"/>
              </a:spcAft>
              <a:buFont typeface="Arial" charset="0"/>
              <a:buChar char="•"/>
              <a:defRPr/>
            </a:pPr>
            <a:r>
              <a:rPr lang="en-US" sz="2700" dirty="0">
                <a:solidFill>
                  <a:schemeClr val="tx1"/>
                </a:solidFill>
                <a:effectLst/>
              </a:rPr>
              <a:t>There are increased activities in visual cortex and dorsal anterior cingulate </a:t>
            </a:r>
            <a:r>
              <a:rPr lang="en-US" sz="2700" dirty="0" smtClean="0">
                <a:solidFill>
                  <a:schemeClr val="tx1"/>
                </a:solidFill>
                <a:effectLst/>
              </a:rPr>
              <a:t>area in </a:t>
            </a:r>
            <a:r>
              <a:rPr lang="en-US" sz="2700" dirty="0">
                <a:solidFill>
                  <a:schemeClr val="tx1"/>
                </a:solidFill>
                <a:effectLst/>
              </a:rPr>
              <a:t>ASD group.</a:t>
            </a:r>
          </a:p>
          <a:p>
            <a:pPr marL="1143000" indent="-1143000" eaLnBrk="1" fontAlgn="auto" hangingPunct="1">
              <a:spcBef>
                <a:spcPts val="0"/>
              </a:spcBef>
              <a:spcAft>
                <a:spcPts val="0"/>
              </a:spcAft>
              <a:defRPr/>
            </a:pPr>
            <a:endParaRPr lang="en-US" sz="2700" dirty="0" smtClean="0">
              <a:solidFill>
                <a:schemeClr val="tx1"/>
              </a:solidFill>
              <a:effectLst/>
            </a:endParaRPr>
          </a:p>
          <a:p>
            <a:pPr marL="1143000" indent="-1143000" eaLnBrk="1" fontAlgn="auto" hangingPunct="1">
              <a:spcBef>
                <a:spcPts val="0"/>
              </a:spcBef>
              <a:spcAft>
                <a:spcPts val="0"/>
              </a:spcAft>
              <a:defRPr/>
            </a:pPr>
            <a:r>
              <a:rPr lang="en-US" sz="2700" dirty="0" smtClean="0">
                <a:solidFill>
                  <a:schemeClr val="tx1"/>
                </a:solidFill>
                <a:effectLst/>
              </a:rPr>
              <a:t>Overall, the </a:t>
            </a:r>
            <a:r>
              <a:rPr lang="en-US" sz="2700" dirty="0" smtClean="0">
                <a:solidFill>
                  <a:schemeClr val="tx1"/>
                </a:solidFill>
                <a:effectLst/>
              </a:rPr>
              <a:t>preliminary results suggest that </a:t>
            </a:r>
            <a:r>
              <a:rPr lang="en-US" sz="2700" dirty="0" smtClean="0">
                <a:solidFill>
                  <a:schemeClr val="tx1"/>
                </a:solidFill>
                <a:effectLst/>
              </a:rPr>
              <a:t>visual cortex is associated with </a:t>
            </a:r>
            <a:r>
              <a:rPr lang="en-US" sz="2700" dirty="0" err="1" smtClean="0">
                <a:solidFill>
                  <a:schemeClr val="tx1"/>
                </a:solidFill>
                <a:effectLst/>
              </a:rPr>
              <a:t>ToM</a:t>
            </a:r>
            <a:r>
              <a:rPr lang="en-US" sz="2700" dirty="0" smtClean="0">
                <a:solidFill>
                  <a:schemeClr val="tx1"/>
                </a:solidFill>
                <a:effectLst/>
              </a:rPr>
              <a:t>; there are different brain activation patterns when processing different emotions between ASD and NT subjects: ASD brain is more active when processing sad and surprise; and less active when processing happy and embarrassment. </a:t>
            </a:r>
            <a:endParaRPr lang="en-US" sz="27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a:solidFill>
                <a:schemeClr val="tx1"/>
              </a:solidFill>
              <a:effectLst/>
            </a:endParaRPr>
          </a:p>
          <a:p>
            <a:pPr marL="1143000" marR="0" lvl="0" indent="-1143000" defTabSz="914400" eaLnBrk="1" fontAlgn="auto" latinLnBrk="0" hangingPunct="1">
              <a:lnSpc>
                <a:spcPct val="100000"/>
              </a:lnSpc>
              <a:spcBef>
                <a:spcPts val="0"/>
              </a:spcBef>
              <a:spcAft>
                <a:spcPts val="0"/>
              </a:spcAft>
              <a:buClrTx/>
              <a:buSzTx/>
              <a:buFont typeface="Arial" charset="0"/>
              <a:buNone/>
              <a:tabLst/>
              <a:defRPr/>
            </a:pPr>
            <a:endParaRPr lang="en-US" sz="2800" dirty="0" smtClean="0">
              <a:solidFill>
                <a:schemeClr val="tx1"/>
              </a:solidFill>
              <a:effectLst/>
            </a:endParaRPr>
          </a:p>
          <a:p>
            <a:pPr marL="1143000" marR="0" lvl="0" defTabSz="914400" eaLnBrk="1" fontAlgn="auto" latinLnBrk="0" hangingPunct="1">
              <a:lnSpc>
                <a:spcPct val="100000"/>
              </a:lnSpc>
              <a:spcBef>
                <a:spcPts val="0"/>
              </a:spcBef>
              <a:spcAft>
                <a:spcPts val="0"/>
              </a:spcAft>
              <a:buClrTx/>
              <a:buSzTx/>
              <a:buFont typeface="Arial" charset="0"/>
              <a:buNone/>
              <a:tabLst/>
              <a:defRPr/>
            </a:pPr>
            <a:r>
              <a:rPr lang="en-US" sz="2800" dirty="0" smtClean="0">
                <a:solidFill>
                  <a:schemeClr val="tx1"/>
                </a:solidFill>
                <a:effectLst/>
              </a:rPr>
              <a:t> </a:t>
            </a:r>
          </a:p>
        </p:txBody>
      </p:sp>
      <p:sp>
        <p:nvSpPr>
          <p:cNvPr id="54" name="Rectangle 53">
            <a:extLst>
              <a:ext uri="{FF2B5EF4-FFF2-40B4-BE49-F238E27FC236}">
                <a16:creationId xmlns="" xmlns:a16="http://schemas.microsoft.com/office/drawing/2014/main" id="{236036AE-C83F-4AC9-800C-C6574727635F}"/>
              </a:ext>
            </a:extLst>
          </p:cNvPr>
          <p:cNvSpPr/>
          <p:nvPr/>
        </p:nvSpPr>
        <p:spPr>
          <a:xfrm>
            <a:off x="671912" y="18449947"/>
            <a:ext cx="10058400" cy="13758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marL="457200" indent="-342900">
              <a:lnSpc>
                <a:spcPct val="90000"/>
              </a:lnSpc>
              <a:buFont typeface="Arial" charset="0"/>
              <a:buChar char="•"/>
            </a:pPr>
            <a:endParaRPr lang="en-US" sz="2000" b="1" dirty="0" smtClean="0">
              <a:solidFill>
                <a:schemeClr val="tx1"/>
              </a:solidFill>
            </a:endParaRPr>
          </a:p>
          <a:p>
            <a:pPr marL="457200" indent="-342900">
              <a:lnSpc>
                <a:spcPct val="90000"/>
              </a:lnSpc>
              <a:buFont typeface="Arial" charset="0"/>
              <a:buChar char="•"/>
            </a:pPr>
            <a:endParaRPr lang="en-US" sz="2000" b="1" dirty="0">
              <a:solidFill>
                <a:schemeClr val="tx1"/>
              </a:solidFill>
            </a:endParaRPr>
          </a:p>
          <a:p>
            <a:pPr marL="457200" indent="-342900">
              <a:lnSpc>
                <a:spcPct val="90000"/>
              </a:lnSpc>
              <a:buFont typeface="Arial" charset="0"/>
              <a:buChar char="•"/>
            </a:pPr>
            <a:endParaRPr lang="en-US" sz="2200" b="1" dirty="0" smtClean="0">
              <a:solidFill>
                <a:schemeClr val="tx1"/>
              </a:solidFill>
            </a:endParaRPr>
          </a:p>
          <a:p>
            <a:pPr marL="457200" indent="-342900">
              <a:lnSpc>
                <a:spcPct val="90000"/>
              </a:lnSpc>
              <a:buFont typeface="Arial" charset="0"/>
              <a:buChar char="•"/>
            </a:pPr>
            <a:r>
              <a:rPr lang="en-US" sz="2700" b="1" dirty="0" smtClean="0">
                <a:solidFill>
                  <a:schemeClr val="tx1"/>
                </a:solidFill>
              </a:rPr>
              <a:t>WHAT IS AUTISM</a:t>
            </a:r>
          </a:p>
          <a:p>
            <a:pPr marL="571500" indent="-457200">
              <a:lnSpc>
                <a:spcPct val="90000"/>
              </a:lnSpc>
              <a:buFont typeface="+mj-lt"/>
              <a:buAutoNum type="arabicPeriod"/>
            </a:pPr>
            <a:r>
              <a:rPr lang="en-US" sz="2700" dirty="0" smtClean="0">
                <a:solidFill>
                  <a:schemeClr val="tx1"/>
                </a:solidFill>
              </a:rPr>
              <a:t>A “spectrum disorder” and a heterogeneous disorder without a specific known cause or cure</a:t>
            </a:r>
          </a:p>
          <a:p>
            <a:pPr marL="571500" indent="-457200">
              <a:lnSpc>
                <a:spcPct val="90000"/>
              </a:lnSpc>
              <a:buFont typeface="+mj-lt"/>
              <a:buAutoNum type="arabicPeriod"/>
            </a:pPr>
            <a:r>
              <a:rPr lang="en-US" sz="2700" dirty="0" smtClean="0">
                <a:solidFill>
                  <a:schemeClr val="tx1"/>
                </a:solidFill>
              </a:rPr>
              <a:t>Main challenge: communicating and interacting with others</a:t>
            </a:r>
          </a:p>
          <a:p>
            <a:pPr marL="571500" indent="-457200">
              <a:lnSpc>
                <a:spcPct val="90000"/>
              </a:lnSpc>
              <a:buFont typeface="+mj-lt"/>
              <a:buAutoNum type="arabicPeriod"/>
            </a:pPr>
            <a:r>
              <a:rPr lang="en-US" sz="2700" dirty="0" smtClean="0">
                <a:solidFill>
                  <a:schemeClr val="tx1"/>
                </a:solidFill>
              </a:rPr>
              <a:t>Language and intellectual impairments may or may not occur</a:t>
            </a:r>
          </a:p>
          <a:p>
            <a:pPr marL="571500" indent="-457200">
              <a:lnSpc>
                <a:spcPct val="90000"/>
              </a:lnSpc>
              <a:buFont typeface="+mj-lt"/>
              <a:buAutoNum type="arabicPeriod"/>
            </a:pPr>
            <a:r>
              <a:rPr lang="en-US" sz="2700" dirty="0" smtClean="0">
                <a:solidFill>
                  <a:schemeClr val="tx1"/>
                </a:solidFill>
              </a:rPr>
              <a:t>Early diagnosis and intervention (e.g., speech and language therapy, social cognitive behavioral intervention, etc.) are critical </a:t>
            </a:r>
          </a:p>
          <a:p>
            <a:pPr marL="571500" indent="-457200">
              <a:lnSpc>
                <a:spcPct val="90000"/>
              </a:lnSpc>
              <a:buFont typeface="+mj-lt"/>
              <a:buAutoNum type="arabicPeriod"/>
            </a:pPr>
            <a:endParaRPr lang="en-US" sz="2700" dirty="0" smtClean="0">
              <a:solidFill>
                <a:schemeClr val="tx1"/>
              </a:solidFill>
            </a:endParaRPr>
          </a:p>
          <a:p>
            <a:pPr marL="342900" indent="-342900">
              <a:buFont typeface="Arial" charset="0"/>
              <a:buChar char="•"/>
            </a:pPr>
            <a:r>
              <a:rPr lang="en-US" sz="2700" b="1" dirty="0" smtClean="0">
                <a:solidFill>
                  <a:schemeClr val="tx1"/>
                </a:solidFill>
              </a:rPr>
              <a:t>THEORY OF MIND: A CORE DEFICIT IN AUTISM</a:t>
            </a:r>
          </a:p>
          <a:p>
            <a:pPr algn="ctr"/>
            <a:r>
              <a:rPr lang="en-US" sz="2700" dirty="0" smtClean="0">
                <a:solidFill>
                  <a:schemeClr val="tx1"/>
                </a:solidFill>
              </a:rPr>
              <a:t>Ability to reason about the thoughts and feelings of self and others, including the ability to predict what others will do or how they will feel in a given situation on the basis of their inferred beliefs.</a:t>
            </a:r>
          </a:p>
          <a:p>
            <a:pPr marL="914400" lvl="1" indent="-457200">
              <a:buFont typeface="+mj-lt"/>
              <a:buAutoNum type="arabicPeriod"/>
            </a:pPr>
            <a:r>
              <a:rPr lang="en-US" sz="2700" dirty="0" smtClean="0">
                <a:solidFill>
                  <a:schemeClr val="tx1"/>
                </a:solidFill>
              </a:rPr>
              <a:t>Shared world knowledge </a:t>
            </a:r>
          </a:p>
          <a:p>
            <a:pPr marL="914400" lvl="1" indent="-457200">
              <a:buFont typeface="+mj-lt"/>
              <a:buAutoNum type="arabicPeriod"/>
            </a:pPr>
            <a:r>
              <a:rPr lang="en-US" sz="2700" dirty="0" smtClean="0">
                <a:solidFill>
                  <a:schemeClr val="tx1"/>
                </a:solidFill>
              </a:rPr>
              <a:t>Perception of various social cues </a:t>
            </a:r>
          </a:p>
          <a:p>
            <a:pPr marL="914400" lvl="1" indent="-457200">
              <a:buFont typeface="+mj-lt"/>
              <a:buAutoNum type="arabicPeriod"/>
            </a:pPr>
            <a:r>
              <a:rPr lang="en-US" sz="2700" dirty="0" smtClean="0">
                <a:solidFill>
                  <a:schemeClr val="tx1"/>
                </a:solidFill>
              </a:rPr>
              <a:t>Interpretation of actions </a:t>
            </a:r>
          </a:p>
          <a:p>
            <a:pPr marL="228600">
              <a:lnSpc>
                <a:spcPct val="90000"/>
              </a:lnSpc>
            </a:pPr>
            <a:endParaRPr lang="en-US" sz="2700" b="1" dirty="0">
              <a:solidFill>
                <a:schemeClr val="tx1"/>
              </a:solidFill>
            </a:endParaRPr>
          </a:p>
          <a:p>
            <a:pPr marL="571500" indent="-342900">
              <a:lnSpc>
                <a:spcPct val="90000"/>
              </a:lnSpc>
              <a:buFont typeface="Arial" charset="0"/>
              <a:buChar char="•"/>
            </a:pPr>
            <a:r>
              <a:rPr lang="en-US" sz="2700" b="1" dirty="0" smtClean="0">
                <a:solidFill>
                  <a:schemeClr val="tx1"/>
                </a:solidFill>
              </a:rPr>
              <a:t>INNOVATION AND GOALS</a:t>
            </a:r>
          </a:p>
          <a:p>
            <a:pPr marL="228600" algn="ctr">
              <a:lnSpc>
                <a:spcPct val="90000"/>
              </a:lnSpc>
            </a:pPr>
            <a:r>
              <a:rPr lang="en-US" sz="2700" dirty="0" smtClean="0">
                <a:solidFill>
                  <a:schemeClr val="tx1"/>
                </a:solidFill>
              </a:rPr>
              <a:t>The </a:t>
            </a:r>
            <a:r>
              <a:rPr lang="en-US" sz="2700" dirty="0">
                <a:solidFill>
                  <a:schemeClr val="tx1"/>
                </a:solidFill>
              </a:rPr>
              <a:t>current study is the first to examine the neural correlates of emotions requiring </a:t>
            </a:r>
            <a:r>
              <a:rPr lang="en-US" sz="2700" dirty="0" err="1">
                <a:solidFill>
                  <a:schemeClr val="tx1"/>
                </a:solidFill>
              </a:rPr>
              <a:t>ToM</a:t>
            </a:r>
            <a:r>
              <a:rPr lang="en-US" sz="2700" dirty="0">
                <a:solidFill>
                  <a:schemeClr val="tx1"/>
                </a:solidFill>
              </a:rPr>
              <a:t> and establish the connections between behavior and brain activities in children with </a:t>
            </a:r>
            <a:r>
              <a:rPr lang="en-US" sz="2700" dirty="0" smtClean="0">
                <a:solidFill>
                  <a:schemeClr val="tx1"/>
                </a:solidFill>
              </a:rPr>
              <a:t>ASD.</a:t>
            </a:r>
          </a:p>
          <a:p>
            <a:pPr marL="228600" algn="ctr">
              <a:lnSpc>
                <a:spcPct val="90000"/>
              </a:lnSpc>
            </a:pPr>
            <a:endParaRPr lang="en-US" sz="2700" b="1" dirty="0">
              <a:solidFill>
                <a:schemeClr val="tx1"/>
              </a:solidFill>
            </a:endParaRPr>
          </a:p>
          <a:p>
            <a:pPr marL="228600" algn="ctr">
              <a:lnSpc>
                <a:spcPct val="90000"/>
              </a:lnSpc>
            </a:pPr>
            <a:r>
              <a:rPr lang="en-US" sz="2700" b="1" dirty="0" smtClean="0">
                <a:solidFill>
                  <a:schemeClr val="tx1"/>
                </a:solidFill>
              </a:rPr>
              <a:t>Surprise, Embarrassment, Desire-based emotion </a:t>
            </a:r>
          </a:p>
          <a:p>
            <a:pPr marL="457200" indent="-457200">
              <a:buFont typeface="+mj-lt"/>
              <a:buAutoNum type="arabicPeriod"/>
            </a:pPr>
            <a:endParaRPr lang="en-US" sz="2700" dirty="0" smtClean="0">
              <a:solidFill>
                <a:schemeClr val="tx1"/>
              </a:solidFill>
            </a:endParaRPr>
          </a:p>
          <a:p>
            <a:pPr marL="457200" indent="-457200">
              <a:buFont typeface="+mj-lt"/>
              <a:buAutoNum type="arabicPeriod"/>
            </a:pPr>
            <a:r>
              <a:rPr lang="en-US" sz="2700" dirty="0" smtClean="0">
                <a:solidFill>
                  <a:schemeClr val="tx1"/>
                </a:solidFill>
              </a:rPr>
              <a:t>Establish </a:t>
            </a:r>
            <a:r>
              <a:rPr lang="en-US" sz="2700" dirty="0">
                <a:solidFill>
                  <a:schemeClr val="tx1"/>
                </a:solidFill>
              </a:rPr>
              <a:t>baseline behavioral patterns and identify differences between groups in the understanding of these less well-studied and complex emotions </a:t>
            </a:r>
          </a:p>
          <a:p>
            <a:pPr marL="457200" indent="-457200">
              <a:buFont typeface="+mj-lt"/>
              <a:buAutoNum type="arabicPeriod"/>
            </a:pPr>
            <a:endParaRPr lang="en-US" sz="2700" dirty="0">
              <a:solidFill>
                <a:schemeClr val="tx1"/>
              </a:solidFill>
            </a:endParaRPr>
          </a:p>
          <a:p>
            <a:pPr marL="457200" indent="-457200">
              <a:buFont typeface="+mj-lt"/>
              <a:buAutoNum type="arabicPeriod"/>
            </a:pPr>
            <a:r>
              <a:rPr lang="en-US" sz="2700" dirty="0" smtClean="0">
                <a:solidFill>
                  <a:schemeClr val="tx1"/>
                </a:solidFill>
              </a:rPr>
              <a:t>Establish </a:t>
            </a:r>
            <a:r>
              <a:rPr lang="en-US" sz="2700" dirty="0">
                <a:solidFill>
                  <a:schemeClr val="tx1"/>
                </a:solidFill>
              </a:rPr>
              <a:t>baseline patterns of brain activation, and potential differences in brain activation between groups, during recognition of these less well-studied and complex emotions </a:t>
            </a:r>
            <a:endParaRPr lang="en-US" sz="2700" dirty="0" smtClean="0">
              <a:solidFill>
                <a:schemeClr val="tx1"/>
              </a:solidFill>
            </a:endParaRPr>
          </a:p>
          <a:p>
            <a:pPr marL="114300">
              <a:lnSpc>
                <a:spcPct val="90000"/>
              </a:lnSpc>
            </a:pPr>
            <a:endParaRPr lang="en-US" sz="2000" dirty="0">
              <a:solidFill>
                <a:schemeClr val="tx1"/>
              </a:solidFill>
            </a:endParaRPr>
          </a:p>
        </p:txBody>
      </p:sp>
      <p:sp>
        <p:nvSpPr>
          <p:cNvPr id="57" name="Rectangle 56">
            <a:extLst>
              <a:ext uri="{FF2B5EF4-FFF2-40B4-BE49-F238E27FC236}">
                <a16:creationId xmlns="" xmlns:a16="http://schemas.microsoft.com/office/drawing/2014/main" id="{65D5CB20-8752-4D75-A601-0EEB3443D27F}"/>
              </a:ext>
            </a:extLst>
          </p:cNvPr>
          <p:cNvSpPr/>
          <p:nvPr/>
        </p:nvSpPr>
        <p:spPr>
          <a:xfrm>
            <a:off x="33158430" y="25936993"/>
            <a:ext cx="10058400" cy="6257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sp>
        <p:nvSpPr>
          <p:cNvPr id="44" name="Rectangle 43">
            <a:extLst>
              <a:ext uri="{FF2B5EF4-FFF2-40B4-BE49-F238E27FC236}">
                <a16:creationId xmlns="" xmlns:a16="http://schemas.microsoft.com/office/drawing/2014/main" id="{4EDA12B6-07B5-44F9-8F8B-E1BE66469DB6}"/>
              </a:ext>
            </a:extLst>
          </p:cNvPr>
          <p:cNvSpPr>
            <a:spLocks noChangeArrowheads="1"/>
          </p:cNvSpPr>
          <p:nvPr/>
        </p:nvSpPr>
        <p:spPr bwMode="auto">
          <a:xfrm>
            <a:off x="671912" y="7517021"/>
            <a:ext cx="10058400" cy="856940"/>
          </a:xfrm>
          <a:prstGeom prst="rect">
            <a:avLst/>
          </a:prstGeom>
          <a:solidFill>
            <a:srgbClr val="03AD8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dirty="0">
                <a:solidFill>
                  <a:schemeClr val="bg1"/>
                </a:solidFill>
                <a:effectLst/>
                <a:latin typeface="Amaranth" panose="02000503050000020004" pitchFamily="2" charset="0"/>
              </a:rPr>
              <a:t>Abstract</a:t>
            </a:r>
          </a:p>
        </p:txBody>
      </p:sp>
      <p:sp>
        <p:nvSpPr>
          <p:cNvPr id="56" name="Rectangle 55">
            <a:extLst>
              <a:ext uri="{FF2B5EF4-FFF2-40B4-BE49-F238E27FC236}">
                <a16:creationId xmlns="" xmlns:a16="http://schemas.microsoft.com/office/drawing/2014/main" id="{8C463412-CC68-4A0F-AE72-68EF99EB2F46}"/>
              </a:ext>
            </a:extLst>
          </p:cNvPr>
          <p:cNvSpPr>
            <a:spLocks noChangeArrowheads="1"/>
          </p:cNvSpPr>
          <p:nvPr/>
        </p:nvSpPr>
        <p:spPr bwMode="auto">
          <a:xfrm>
            <a:off x="671912" y="18016401"/>
            <a:ext cx="10058400" cy="856940"/>
          </a:xfrm>
          <a:prstGeom prst="rect">
            <a:avLst/>
          </a:prstGeom>
          <a:solidFill>
            <a:srgbClr val="03AD8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dirty="0">
                <a:solidFill>
                  <a:schemeClr val="bg1"/>
                </a:solidFill>
                <a:effectLst/>
                <a:latin typeface="Amaranth" panose="02000503050000020004" pitchFamily="2" charset="0"/>
              </a:rPr>
              <a:t>Introduction</a:t>
            </a:r>
          </a:p>
        </p:txBody>
      </p:sp>
      <p:sp>
        <p:nvSpPr>
          <p:cNvPr id="47" name="Rectangle 46">
            <a:extLst>
              <a:ext uri="{FF2B5EF4-FFF2-40B4-BE49-F238E27FC236}">
                <a16:creationId xmlns="" xmlns:a16="http://schemas.microsoft.com/office/drawing/2014/main" id="{868B6862-5CC5-4906-AC03-EA9661AD1346}"/>
              </a:ext>
            </a:extLst>
          </p:cNvPr>
          <p:cNvSpPr>
            <a:spLocks noChangeArrowheads="1"/>
          </p:cNvSpPr>
          <p:nvPr/>
        </p:nvSpPr>
        <p:spPr bwMode="auto">
          <a:xfrm>
            <a:off x="11499932" y="7517021"/>
            <a:ext cx="10058400" cy="856940"/>
          </a:xfrm>
          <a:prstGeom prst="rect">
            <a:avLst/>
          </a:prstGeom>
          <a:solidFill>
            <a:srgbClr val="03AD8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dirty="0">
                <a:solidFill>
                  <a:schemeClr val="bg1"/>
                </a:solidFill>
                <a:effectLst/>
                <a:latin typeface="Amaranth" panose="02000503050000020004" pitchFamily="2" charset="0"/>
              </a:rPr>
              <a:t>Methodology</a:t>
            </a:r>
          </a:p>
        </p:txBody>
      </p:sp>
      <p:sp>
        <p:nvSpPr>
          <p:cNvPr id="50" name="Rectangle 49">
            <a:extLst>
              <a:ext uri="{FF2B5EF4-FFF2-40B4-BE49-F238E27FC236}">
                <a16:creationId xmlns="" xmlns:a16="http://schemas.microsoft.com/office/drawing/2014/main" id="{3D96BB99-3F6E-4E73-BA6B-A122D83B12A2}"/>
              </a:ext>
            </a:extLst>
          </p:cNvPr>
          <p:cNvSpPr>
            <a:spLocks noChangeArrowheads="1"/>
          </p:cNvSpPr>
          <p:nvPr/>
        </p:nvSpPr>
        <p:spPr bwMode="auto">
          <a:xfrm>
            <a:off x="22327952" y="7517021"/>
            <a:ext cx="10058400" cy="856940"/>
          </a:xfrm>
          <a:prstGeom prst="rect">
            <a:avLst/>
          </a:prstGeom>
          <a:solidFill>
            <a:srgbClr val="03AD8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dirty="0">
                <a:solidFill>
                  <a:schemeClr val="bg1"/>
                </a:solidFill>
                <a:effectLst/>
                <a:latin typeface="Amaranth" panose="02000503050000020004" pitchFamily="2" charset="0"/>
              </a:rPr>
              <a:t>Results</a:t>
            </a:r>
          </a:p>
        </p:txBody>
      </p:sp>
      <p:sp>
        <p:nvSpPr>
          <p:cNvPr id="53" name="Rectangle 52">
            <a:extLst>
              <a:ext uri="{FF2B5EF4-FFF2-40B4-BE49-F238E27FC236}">
                <a16:creationId xmlns="" xmlns:a16="http://schemas.microsoft.com/office/drawing/2014/main" id="{0BE282AE-183A-4D49-B152-23A5A101BEA6}"/>
              </a:ext>
            </a:extLst>
          </p:cNvPr>
          <p:cNvSpPr>
            <a:spLocks noChangeArrowheads="1"/>
          </p:cNvSpPr>
          <p:nvPr/>
        </p:nvSpPr>
        <p:spPr bwMode="auto">
          <a:xfrm>
            <a:off x="33155972" y="7513379"/>
            <a:ext cx="10058400" cy="856940"/>
          </a:xfrm>
          <a:prstGeom prst="rect">
            <a:avLst/>
          </a:prstGeom>
          <a:solidFill>
            <a:srgbClr val="03AD8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dirty="0">
                <a:solidFill>
                  <a:schemeClr val="bg1"/>
                </a:solidFill>
                <a:effectLst/>
                <a:latin typeface="Amaranth" panose="02000503050000020004" pitchFamily="2" charset="0"/>
              </a:rPr>
              <a:t>Conclusion</a:t>
            </a:r>
          </a:p>
        </p:txBody>
      </p:sp>
      <p:sp>
        <p:nvSpPr>
          <p:cNvPr id="59" name="Rectangle 58">
            <a:extLst>
              <a:ext uri="{FF2B5EF4-FFF2-40B4-BE49-F238E27FC236}">
                <a16:creationId xmlns="" xmlns:a16="http://schemas.microsoft.com/office/drawing/2014/main" id="{5EDC1F28-88BB-4DAD-9112-B4904B4A7E46}"/>
              </a:ext>
            </a:extLst>
          </p:cNvPr>
          <p:cNvSpPr>
            <a:spLocks noChangeArrowheads="1"/>
          </p:cNvSpPr>
          <p:nvPr/>
        </p:nvSpPr>
        <p:spPr bwMode="auto">
          <a:xfrm>
            <a:off x="33158430" y="25936992"/>
            <a:ext cx="10058400" cy="856940"/>
          </a:xfrm>
          <a:prstGeom prst="rect">
            <a:avLst/>
          </a:prstGeom>
          <a:solidFill>
            <a:srgbClr val="03AD8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dirty="0">
                <a:solidFill>
                  <a:schemeClr val="bg1"/>
                </a:solidFill>
                <a:effectLst/>
                <a:latin typeface="Amaranth" panose="02000503050000020004" pitchFamily="2" charset="0"/>
              </a:rPr>
              <a:t>Acknowledgements</a:t>
            </a:r>
          </a:p>
        </p:txBody>
      </p:sp>
      <p:pic>
        <p:nvPicPr>
          <p:cNvPr id="4" name="Picture 3"/>
          <p:cNvPicPr>
            <a:picLocks noChangeAspect="1"/>
          </p:cNvPicPr>
          <p:nvPr/>
        </p:nvPicPr>
        <p:blipFill>
          <a:blip r:embed="rId3"/>
          <a:stretch>
            <a:fillRect/>
          </a:stretch>
        </p:blipFill>
        <p:spPr>
          <a:xfrm>
            <a:off x="33221286" y="29946692"/>
            <a:ext cx="5361727" cy="1970797"/>
          </a:xfrm>
          <a:prstGeom prst="rect">
            <a:avLst/>
          </a:prstGeom>
        </p:spPr>
      </p:pic>
      <p:pic>
        <p:nvPicPr>
          <p:cNvPr id="5" name="Picture 4"/>
          <p:cNvPicPr>
            <a:picLocks noChangeAspect="1"/>
          </p:cNvPicPr>
          <p:nvPr/>
        </p:nvPicPr>
        <p:blipFill>
          <a:blip r:embed="rId4"/>
          <a:stretch>
            <a:fillRect/>
          </a:stretch>
        </p:blipFill>
        <p:spPr>
          <a:xfrm>
            <a:off x="33221286" y="27047126"/>
            <a:ext cx="4051399" cy="2108251"/>
          </a:xfrm>
          <a:prstGeom prst="rect">
            <a:avLst/>
          </a:prstGeom>
        </p:spPr>
      </p:pic>
      <p:pic>
        <p:nvPicPr>
          <p:cNvPr id="30" name="Picture 29"/>
          <p:cNvPicPr>
            <a:picLocks noChangeAspect="1"/>
          </p:cNvPicPr>
          <p:nvPr/>
        </p:nvPicPr>
        <p:blipFill>
          <a:blip r:embed="rId5"/>
          <a:stretch>
            <a:fillRect/>
          </a:stretch>
        </p:blipFill>
        <p:spPr>
          <a:xfrm>
            <a:off x="39320831" y="29155377"/>
            <a:ext cx="3208426" cy="2751226"/>
          </a:xfrm>
          <a:prstGeom prst="rect">
            <a:avLst/>
          </a:prstGeom>
        </p:spPr>
      </p:pic>
      <p:pic>
        <p:nvPicPr>
          <p:cNvPr id="31" name="Picture 30"/>
          <p:cNvPicPr>
            <a:picLocks noChangeAspect="1"/>
          </p:cNvPicPr>
          <p:nvPr/>
        </p:nvPicPr>
        <p:blipFill>
          <a:blip r:embed="rId6"/>
          <a:stretch>
            <a:fillRect/>
          </a:stretch>
        </p:blipFill>
        <p:spPr>
          <a:xfrm>
            <a:off x="39130315" y="26928936"/>
            <a:ext cx="3877228" cy="1938615"/>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96800" y="15345371"/>
            <a:ext cx="2140094" cy="269194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79804" y="15368312"/>
            <a:ext cx="2260877" cy="2659857"/>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68755" y="15365424"/>
            <a:ext cx="2262245" cy="265366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9932" y="21497380"/>
            <a:ext cx="3809548" cy="3052857"/>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153591" y="21895180"/>
            <a:ext cx="6301673" cy="1854879"/>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53591" y="26554847"/>
            <a:ext cx="5964782" cy="3488835"/>
          </a:xfrm>
          <a:prstGeom prst="rect">
            <a:avLst/>
          </a:prstGeom>
        </p:spPr>
      </p:pic>
      <p:pic>
        <p:nvPicPr>
          <p:cNvPr id="12" name="Picture 11"/>
          <p:cNvPicPr>
            <a:picLocks noChangeAspect="1"/>
          </p:cNvPicPr>
          <p:nvPr/>
        </p:nvPicPr>
        <p:blipFill>
          <a:blip r:embed="rId13"/>
          <a:stretch>
            <a:fillRect/>
          </a:stretch>
        </p:blipFill>
        <p:spPr>
          <a:xfrm>
            <a:off x="38290113" y="1639644"/>
            <a:ext cx="4228258" cy="4228258"/>
          </a:xfrm>
          <a:prstGeom prst="rect">
            <a:avLst/>
          </a:prstGeom>
        </p:spPr>
      </p:pic>
      <p:pic>
        <p:nvPicPr>
          <p:cNvPr id="13" name="Picture 12"/>
          <p:cNvPicPr>
            <a:picLocks noChangeAspect="1"/>
          </p:cNvPicPr>
          <p:nvPr/>
        </p:nvPicPr>
        <p:blipFill>
          <a:blip r:embed="rId14"/>
          <a:stretch>
            <a:fillRect/>
          </a:stretch>
        </p:blipFill>
        <p:spPr>
          <a:xfrm>
            <a:off x="1370371" y="1079737"/>
            <a:ext cx="5080000" cy="5080000"/>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78472" y="8926001"/>
            <a:ext cx="4795823" cy="2826474"/>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372084" y="8847842"/>
            <a:ext cx="4953372" cy="2982791"/>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500243" y="12366285"/>
            <a:ext cx="4825357" cy="2824366"/>
          </a:xfrm>
          <a:prstGeom prst="rect">
            <a:avLst/>
          </a:prstGeom>
        </p:spPr>
      </p:pic>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411501" y="12326287"/>
            <a:ext cx="4932491" cy="2904361"/>
          </a:xfrm>
          <a:prstGeom prst="rect">
            <a:avLst/>
          </a:prstGeom>
        </p:spPr>
      </p:pic>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385985" y="15723197"/>
            <a:ext cx="5003824" cy="2862110"/>
          </a:xfrm>
          <a:prstGeom prst="rect">
            <a:avLst/>
          </a:prstGeom>
        </p:spPr>
      </p:pic>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447842" y="15686512"/>
            <a:ext cx="4877614" cy="2898795"/>
          </a:xfrm>
          <a:prstGeom prst="rect">
            <a:avLst/>
          </a:prstGeom>
        </p:spPr>
      </p:pic>
      <p:pic>
        <p:nvPicPr>
          <p:cNvPr id="14" name="Picture 1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411501" y="19065196"/>
            <a:ext cx="5029491" cy="2946270"/>
          </a:xfrm>
          <a:prstGeom prst="rect">
            <a:avLst/>
          </a:prstGeom>
        </p:spPr>
      </p:pic>
      <p:pic>
        <p:nvPicPr>
          <p:cNvPr id="15" name="Picture 1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385985" y="19065196"/>
            <a:ext cx="5000641" cy="2946270"/>
          </a:xfrm>
          <a:prstGeom prst="rect">
            <a:avLst/>
          </a:prstGeom>
        </p:spPr>
      </p:pic>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417537" y="22539887"/>
            <a:ext cx="4939615" cy="2874856"/>
          </a:xfrm>
          <a:prstGeom prst="rect">
            <a:avLst/>
          </a:prstGeom>
        </p:spPr>
      </p:pic>
      <p:pic>
        <p:nvPicPr>
          <p:cNvPr id="17" name="Picture 1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386626" y="22515621"/>
            <a:ext cx="4938830" cy="2923388"/>
          </a:xfrm>
          <a:prstGeom prst="rect">
            <a:avLst/>
          </a:prstGeom>
        </p:spPr>
      </p:pic>
      <p:pic>
        <p:nvPicPr>
          <p:cNvPr id="18" name="Picture 1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417537" y="25898462"/>
            <a:ext cx="5029274" cy="2969089"/>
          </a:xfrm>
          <a:prstGeom prst="rect">
            <a:avLst/>
          </a:prstGeom>
        </p:spPr>
      </p:pic>
      <p:pic>
        <p:nvPicPr>
          <p:cNvPr id="19" name="Picture 1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473223" y="25920418"/>
            <a:ext cx="4852233" cy="2925175"/>
          </a:xfrm>
          <a:prstGeom prst="rect">
            <a:avLst/>
          </a:prstGeom>
        </p:spPr>
      </p:pic>
      <p:pic>
        <p:nvPicPr>
          <p:cNvPr id="20" name="Picture 1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2414840" y="29327004"/>
            <a:ext cx="4957244" cy="2867425"/>
          </a:xfrm>
          <a:prstGeom prst="rect">
            <a:avLst/>
          </a:prstGeom>
        </p:spPr>
      </p:pic>
      <p:pic>
        <p:nvPicPr>
          <p:cNvPr id="21" name="Picture 2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7386626" y="29279703"/>
            <a:ext cx="4938830" cy="2925612"/>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2843</TotalTime>
  <Words>956</Words>
  <Application>Microsoft Macintosh PowerPoint</Application>
  <PresentationFormat>Custom</PresentationFormat>
  <Paragraphs>185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Amaranth</vt:lpstr>
      <vt:lpstr>Courier New</vt:lpstr>
      <vt:lpstr>Lucida Grande</vt:lpstr>
      <vt:lpstr>Tahoma</vt:lpstr>
      <vt:lpstr>Tamil Sangam MN</vt:lpstr>
      <vt:lpstr>Wingdings</vt:lpstr>
      <vt:lpstr>Arial</vt:lpstr>
      <vt:lpstr>Default Design</vt:lpstr>
      <vt:lpstr>PowerPoint Presentation</vt:lpstr>
    </vt:vector>
  </TitlesOfParts>
  <Manager/>
  <Company>Graphicsland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Han, Yu</cp:lastModifiedBy>
  <cp:revision>79</cp:revision>
  <dcterms:modified xsi:type="dcterms:W3CDTF">2020-04-10T19:06:14Z</dcterms:modified>
  <cp:category>science research poster</cp:category>
</cp:coreProperties>
</file>