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51206400" cy="36576000"/>
  <p:notesSz cx="6858000" cy="9144000"/>
  <p:defaultTextStyle>
    <a:defPPr>
      <a:defRPr lang="de-DE"/>
    </a:defPPr>
    <a:lvl1pPr marL="0" algn="l" defTabSz="4837459" rtl="0" eaLnBrk="1" latinLnBrk="0" hangingPunct="1">
      <a:defRPr sz="9465" kern="1200">
        <a:solidFill>
          <a:schemeClr val="tx1"/>
        </a:solidFill>
        <a:latin typeface="+mn-lt"/>
        <a:ea typeface="+mn-ea"/>
        <a:cs typeface="+mn-cs"/>
      </a:defRPr>
    </a:lvl1pPr>
    <a:lvl2pPr marL="2418728" algn="l" defTabSz="4837459" rtl="0" eaLnBrk="1" latinLnBrk="0" hangingPunct="1">
      <a:defRPr sz="9465" kern="1200">
        <a:solidFill>
          <a:schemeClr val="tx1"/>
        </a:solidFill>
        <a:latin typeface="+mn-lt"/>
        <a:ea typeface="+mn-ea"/>
        <a:cs typeface="+mn-cs"/>
      </a:defRPr>
    </a:lvl2pPr>
    <a:lvl3pPr marL="4837459" algn="l" defTabSz="4837459" rtl="0" eaLnBrk="1" latinLnBrk="0" hangingPunct="1">
      <a:defRPr sz="9465" kern="1200">
        <a:solidFill>
          <a:schemeClr val="tx1"/>
        </a:solidFill>
        <a:latin typeface="+mn-lt"/>
        <a:ea typeface="+mn-ea"/>
        <a:cs typeface="+mn-cs"/>
      </a:defRPr>
    </a:lvl3pPr>
    <a:lvl4pPr marL="7256186" algn="l" defTabSz="4837459" rtl="0" eaLnBrk="1" latinLnBrk="0" hangingPunct="1">
      <a:defRPr sz="9465" kern="1200">
        <a:solidFill>
          <a:schemeClr val="tx1"/>
        </a:solidFill>
        <a:latin typeface="+mn-lt"/>
        <a:ea typeface="+mn-ea"/>
        <a:cs typeface="+mn-cs"/>
      </a:defRPr>
    </a:lvl4pPr>
    <a:lvl5pPr marL="9674914" algn="l" defTabSz="4837459" rtl="0" eaLnBrk="1" latinLnBrk="0" hangingPunct="1">
      <a:defRPr sz="9465" kern="1200">
        <a:solidFill>
          <a:schemeClr val="tx1"/>
        </a:solidFill>
        <a:latin typeface="+mn-lt"/>
        <a:ea typeface="+mn-ea"/>
        <a:cs typeface="+mn-cs"/>
      </a:defRPr>
    </a:lvl5pPr>
    <a:lvl6pPr marL="12093645" algn="l" defTabSz="4837459" rtl="0" eaLnBrk="1" latinLnBrk="0" hangingPunct="1">
      <a:defRPr sz="9465" kern="1200">
        <a:solidFill>
          <a:schemeClr val="tx1"/>
        </a:solidFill>
        <a:latin typeface="+mn-lt"/>
        <a:ea typeface="+mn-ea"/>
        <a:cs typeface="+mn-cs"/>
      </a:defRPr>
    </a:lvl6pPr>
    <a:lvl7pPr marL="14512373" algn="l" defTabSz="4837459" rtl="0" eaLnBrk="1" latinLnBrk="0" hangingPunct="1">
      <a:defRPr sz="9465" kern="1200">
        <a:solidFill>
          <a:schemeClr val="tx1"/>
        </a:solidFill>
        <a:latin typeface="+mn-lt"/>
        <a:ea typeface="+mn-ea"/>
        <a:cs typeface="+mn-cs"/>
      </a:defRPr>
    </a:lvl7pPr>
    <a:lvl8pPr marL="16931104" algn="l" defTabSz="4837459" rtl="0" eaLnBrk="1" latinLnBrk="0" hangingPunct="1">
      <a:defRPr sz="9465" kern="1200">
        <a:solidFill>
          <a:schemeClr val="tx1"/>
        </a:solidFill>
        <a:latin typeface="+mn-lt"/>
        <a:ea typeface="+mn-ea"/>
        <a:cs typeface="+mn-cs"/>
      </a:defRPr>
    </a:lvl8pPr>
    <a:lvl9pPr marL="19349831" algn="l" defTabSz="4837459" rtl="0" eaLnBrk="1" latinLnBrk="0" hangingPunct="1">
      <a:defRPr sz="94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1" userDrawn="1">
          <p15:clr>
            <a:srgbClr val="A4A3A4"/>
          </p15:clr>
        </p15:guide>
        <p15:guide id="2" pos="161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0000"/>
    <a:srgbClr val="FFFFFF"/>
    <a:srgbClr val="CC0000"/>
    <a:srgbClr val="102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5332" autoAdjust="0"/>
  </p:normalViewPr>
  <p:slideViewPr>
    <p:cSldViewPr>
      <p:cViewPr>
        <p:scale>
          <a:sx n="42" d="100"/>
          <a:sy n="42" d="100"/>
        </p:scale>
        <p:origin x="-1368" y="-5827"/>
      </p:cViewPr>
      <p:guideLst>
        <p:guide orient="horz" pos="11521"/>
        <p:guide pos="161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8212C-E14D-47E6-BF5A-B7E00B760EDE}" type="datetimeFigureOut">
              <a:rPr lang="de-DE" smtClean="0"/>
              <a:pPr/>
              <a:t>18.04.2020</a:t>
            </a:fld>
            <a:endParaRPr lang="de-DE"/>
          </a:p>
        </p:txBody>
      </p:sp>
      <p:sp>
        <p:nvSpPr>
          <p:cNvPr id="4" name="Folienbildplatzhalter 3"/>
          <p:cNvSpPr>
            <a:spLocks noGrp="1" noRot="1" noChangeAspect="1"/>
          </p:cNvSpPr>
          <p:nvPr>
            <p:ph type="sldImg" idx="2"/>
          </p:nvPr>
        </p:nvSpPr>
        <p:spPr>
          <a:xfrm>
            <a:off x="1028700" y="685800"/>
            <a:ext cx="48006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C67A51-A136-4E03-91EB-3FC58591863F}" type="slidenum">
              <a:rPr lang="de-DE" smtClean="0"/>
              <a:pPr/>
              <a:t>‹#›</a:t>
            </a:fld>
            <a:endParaRPr lang="de-DE"/>
          </a:p>
        </p:txBody>
      </p:sp>
    </p:spTree>
    <p:extLst>
      <p:ext uri="{BB962C8B-B14F-4D97-AF65-F5344CB8AC3E}">
        <p14:creationId xmlns:p14="http://schemas.microsoft.com/office/powerpoint/2010/main" val="152940609"/>
      </p:ext>
    </p:extLst>
  </p:cSld>
  <p:clrMap bg1="lt1" tx1="dk1" bg2="lt2" tx2="dk2" accent1="accent1" accent2="accent2" accent3="accent3" accent4="accent4" accent5="accent5" accent6="accent6" hlink="hlink" folHlink="folHlink"/>
  <p:notesStyle>
    <a:lvl1pPr marL="0" algn="l" defTabSz="4837459" rtl="0" eaLnBrk="1" latinLnBrk="0" hangingPunct="1">
      <a:defRPr sz="6310" kern="1200">
        <a:solidFill>
          <a:schemeClr val="tx1"/>
        </a:solidFill>
        <a:latin typeface="+mn-lt"/>
        <a:ea typeface="+mn-ea"/>
        <a:cs typeface="+mn-cs"/>
      </a:defRPr>
    </a:lvl1pPr>
    <a:lvl2pPr marL="2418728" algn="l" defTabSz="4837459" rtl="0" eaLnBrk="1" latinLnBrk="0" hangingPunct="1">
      <a:defRPr sz="6310" kern="1200">
        <a:solidFill>
          <a:schemeClr val="tx1"/>
        </a:solidFill>
        <a:latin typeface="+mn-lt"/>
        <a:ea typeface="+mn-ea"/>
        <a:cs typeface="+mn-cs"/>
      </a:defRPr>
    </a:lvl2pPr>
    <a:lvl3pPr marL="4837459" algn="l" defTabSz="4837459" rtl="0" eaLnBrk="1" latinLnBrk="0" hangingPunct="1">
      <a:defRPr sz="6310" kern="1200">
        <a:solidFill>
          <a:schemeClr val="tx1"/>
        </a:solidFill>
        <a:latin typeface="+mn-lt"/>
        <a:ea typeface="+mn-ea"/>
        <a:cs typeface="+mn-cs"/>
      </a:defRPr>
    </a:lvl3pPr>
    <a:lvl4pPr marL="7256186" algn="l" defTabSz="4837459" rtl="0" eaLnBrk="1" latinLnBrk="0" hangingPunct="1">
      <a:defRPr sz="6310" kern="1200">
        <a:solidFill>
          <a:schemeClr val="tx1"/>
        </a:solidFill>
        <a:latin typeface="+mn-lt"/>
        <a:ea typeface="+mn-ea"/>
        <a:cs typeface="+mn-cs"/>
      </a:defRPr>
    </a:lvl4pPr>
    <a:lvl5pPr marL="9674914" algn="l" defTabSz="4837459" rtl="0" eaLnBrk="1" latinLnBrk="0" hangingPunct="1">
      <a:defRPr sz="6310" kern="1200">
        <a:solidFill>
          <a:schemeClr val="tx1"/>
        </a:solidFill>
        <a:latin typeface="+mn-lt"/>
        <a:ea typeface="+mn-ea"/>
        <a:cs typeface="+mn-cs"/>
      </a:defRPr>
    </a:lvl5pPr>
    <a:lvl6pPr marL="12093645" algn="l" defTabSz="4837459" rtl="0" eaLnBrk="1" latinLnBrk="0" hangingPunct="1">
      <a:defRPr sz="6310" kern="1200">
        <a:solidFill>
          <a:schemeClr val="tx1"/>
        </a:solidFill>
        <a:latin typeface="+mn-lt"/>
        <a:ea typeface="+mn-ea"/>
        <a:cs typeface="+mn-cs"/>
      </a:defRPr>
    </a:lvl6pPr>
    <a:lvl7pPr marL="14512373" algn="l" defTabSz="4837459" rtl="0" eaLnBrk="1" latinLnBrk="0" hangingPunct="1">
      <a:defRPr sz="6310" kern="1200">
        <a:solidFill>
          <a:schemeClr val="tx1"/>
        </a:solidFill>
        <a:latin typeface="+mn-lt"/>
        <a:ea typeface="+mn-ea"/>
        <a:cs typeface="+mn-cs"/>
      </a:defRPr>
    </a:lvl7pPr>
    <a:lvl8pPr marL="16931104" algn="l" defTabSz="4837459" rtl="0" eaLnBrk="1" latinLnBrk="0" hangingPunct="1">
      <a:defRPr sz="6310" kern="1200">
        <a:solidFill>
          <a:schemeClr val="tx1"/>
        </a:solidFill>
        <a:latin typeface="+mn-lt"/>
        <a:ea typeface="+mn-ea"/>
        <a:cs typeface="+mn-cs"/>
      </a:defRPr>
    </a:lvl8pPr>
    <a:lvl9pPr marL="19349831" algn="l" defTabSz="4837459" rtl="0" eaLnBrk="1" latinLnBrk="0" hangingPunct="1">
      <a:defRPr sz="63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28700" y="685800"/>
            <a:ext cx="48006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6BC67A51-A136-4E03-91EB-3FC58591863F}" type="slidenum">
              <a:rPr lang="de-DE" smtClean="0"/>
              <a:pPr/>
              <a:t>1</a:t>
            </a:fld>
            <a:endParaRPr lang="de-DE"/>
          </a:p>
        </p:txBody>
      </p:sp>
    </p:spTree>
    <p:extLst>
      <p:ext uri="{BB962C8B-B14F-4D97-AF65-F5344CB8AC3E}">
        <p14:creationId xmlns:p14="http://schemas.microsoft.com/office/powerpoint/2010/main" val="2340413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840481" y="11362280"/>
            <a:ext cx="43525440" cy="7840131"/>
          </a:xfrm>
        </p:spPr>
        <p:txBody>
          <a:bodyPr/>
          <a:lstStyle/>
          <a:p>
            <a:r>
              <a:rPr lang="de-DE"/>
              <a:t>Titelmasterformat durch Klicken bearbeiten</a:t>
            </a:r>
          </a:p>
        </p:txBody>
      </p:sp>
      <p:sp>
        <p:nvSpPr>
          <p:cNvPr id="3" name="Untertitel 2"/>
          <p:cNvSpPr>
            <a:spLocks noGrp="1"/>
          </p:cNvSpPr>
          <p:nvPr>
            <p:ph type="subTitle" idx="1"/>
          </p:nvPr>
        </p:nvSpPr>
        <p:spPr>
          <a:xfrm>
            <a:off x="7680968" y="20726404"/>
            <a:ext cx="35844481" cy="9347199"/>
          </a:xfrm>
        </p:spPr>
        <p:txBody>
          <a:bodyPr/>
          <a:lstStyle>
            <a:lvl1pPr marL="0" indent="0" algn="ctr">
              <a:buNone/>
              <a:defRPr>
                <a:solidFill>
                  <a:schemeClr val="tx1">
                    <a:tint val="75000"/>
                  </a:schemeClr>
                </a:solidFill>
              </a:defRPr>
            </a:lvl1pPr>
            <a:lvl2pPr marL="1597317" indent="0" algn="ctr">
              <a:buNone/>
              <a:defRPr>
                <a:solidFill>
                  <a:schemeClr val="tx1">
                    <a:tint val="75000"/>
                  </a:schemeClr>
                </a:solidFill>
              </a:defRPr>
            </a:lvl2pPr>
            <a:lvl3pPr marL="3194636" indent="0" algn="ctr">
              <a:buNone/>
              <a:defRPr>
                <a:solidFill>
                  <a:schemeClr val="tx1">
                    <a:tint val="75000"/>
                  </a:schemeClr>
                </a:solidFill>
              </a:defRPr>
            </a:lvl3pPr>
            <a:lvl4pPr marL="4791952" indent="0" algn="ctr">
              <a:buNone/>
              <a:defRPr>
                <a:solidFill>
                  <a:schemeClr val="tx1">
                    <a:tint val="75000"/>
                  </a:schemeClr>
                </a:solidFill>
              </a:defRPr>
            </a:lvl4pPr>
            <a:lvl5pPr marL="6389269" indent="0" algn="ctr">
              <a:buNone/>
              <a:defRPr>
                <a:solidFill>
                  <a:schemeClr val="tx1">
                    <a:tint val="75000"/>
                  </a:schemeClr>
                </a:solidFill>
              </a:defRPr>
            </a:lvl5pPr>
            <a:lvl6pPr marL="7986589" indent="0" algn="ctr">
              <a:buNone/>
              <a:defRPr>
                <a:solidFill>
                  <a:schemeClr val="tx1">
                    <a:tint val="75000"/>
                  </a:schemeClr>
                </a:solidFill>
              </a:defRPr>
            </a:lvl6pPr>
            <a:lvl7pPr marL="9583906" indent="0" algn="ctr">
              <a:buNone/>
              <a:defRPr>
                <a:solidFill>
                  <a:schemeClr val="tx1">
                    <a:tint val="75000"/>
                  </a:schemeClr>
                </a:solidFill>
              </a:defRPr>
            </a:lvl7pPr>
            <a:lvl8pPr marL="11181225" indent="0" algn="ctr">
              <a:buNone/>
              <a:defRPr>
                <a:solidFill>
                  <a:schemeClr val="tx1">
                    <a:tint val="75000"/>
                  </a:schemeClr>
                </a:solidFill>
              </a:defRPr>
            </a:lvl8pPr>
            <a:lvl9pPr marL="1277854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0218368" y="1464748"/>
            <a:ext cx="12481561" cy="3120813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773687" y="1464748"/>
            <a:ext cx="36591242" cy="3120813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044955" y="23503476"/>
            <a:ext cx="43525440" cy="7264400"/>
          </a:xfrm>
        </p:spPr>
        <p:txBody>
          <a:bodyPr anchor="t"/>
          <a:lstStyle>
            <a:lvl1pPr algn="l">
              <a:defRPr sz="13864" b="1" cap="all"/>
            </a:lvl1pPr>
          </a:lstStyle>
          <a:p>
            <a:r>
              <a:rPr lang="de-DE"/>
              <a:t>Titelmasterformat durch Klicken bearbeiten</a:t>
            </a:r>
          </a:p>
        </p:txBody>
      </p:sp>
      <p:sp>
        <p:nvSpPr>
          <p:cNvPr id="3" name="Textplatzhalter 2"/>
          <p:cNvSpPr>
            <a:spLocks noGrp="1"/>
          </p:cNvSpPr>
          <p:nvPr>
            <p:ph type="body" idx="1"/>
          </p:nvPr>
        </p:nvSpPr>
        <p:spPr>
          <a:xfrm>
            <a:off x="4044955" y="15502480"/>
            <a:ext cx="43525440" cy="8000996"/>
          </a:xfrm>
        </p:spPr>
        <p:txBody>
          <a:bodyPr anchor="b"/>
          <a:lstStyle>
            <a:lvl1pPr marL="0" indent="0">
              <a:buNone/>
              <a:defRPr sz="7052">
                <a:solidFill>
                  <a:schemeClr val="tx1">
                    <a:tint val="75000"/>
                  </a:schemeClr>
                </a:solidFill>
              </a:defRPr>
            </a:lvl1pPr>
            <a:lvl2pPr marL="1597317" indent="0">
              <a:buNone/>
              <a:defRPr sz="6251">
                <a:solidFill>
                  <a:schemeClr val="tx1">
                    <a:tint val="75000"/>
                  </a:schemeClr>
                </a:solidFill>
              </a:defRPr>
            </a:lvl2pPr>
            <a:lvl3pPr marL="3194636" indent="0">
              <a:buNone/>
              <a:defRPr sz="5530">
                <a:solidFill>
                  <a:schemeClr val="tx1">
                    <a:tint val="75000"/>
                  </a:schemeClr>
                </a:solidFill>
              </a:defRPr>
            </a:lvl3pPr>
            <a:lvl4pPr marL="4791952" indent="0">
              <a:buNone/>
              <a:defRPr sz="4969">
                <a:solidFill>
                  <a:schemeClr val="tx1">
                    <a:tint val="75000"/>
                  </a:schemeClr>
                </a:solidFill>
              </a:defRPr>
            </a:lvl4pPr>
            <a:lvl5pPr marL="6389269" indent="0">
              <a:buNone/>
              <a:defRPr sz="4969">
                <a:solidFill>
                  <a:schemeClr val="tx1">
                    <a:tint val="75000"/>
                  </a:schemeClr>
                </a:solidFill>
              </a:defRPr>
            </a:lvl5pPr>
            <a:lvl6pPr marL="7986589" indent="0">
              <a:buNone/>
              <a:defRPr sz="4969">
                <a:solidFill>
                  <a:schemeClr val="tx1">
                    <a:tint val="75000"/>
                  </a:schemeClr>
                </a:solidFill>
              </a:defRPr>
            </a:lvl6pPr>
            <a:lvl7pPr marL="9583906" indent="0">
              <a:buNone/>
              <a:defRPr sz="4969">
                <a:solidFill>
                  <a:schemeClr val="tx1">
                    <a:tint val="75000"/>
                  </a:schemeClr>
                </a:solidFill>
              </a:defRPr>
            </a:lvl7pPr>
            <a:lvl8pPr marL="11181225" indent="0">
              <a:buNone/>
              <a:defRPr sz="4969">
                <a:solidFill>
                  <a:schemeClr val="tx1">
                    <a:tint val="75000"/>
                  </a:schemeClr>
                </a:solidFill>
              </a:defRPr>
            </a:lvl8pPr>
            <a:lvl9pPr marL="12778540" indent="0">
              <a:buNone/>
              <a:defRPr sz="4969">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773691" y="8534412"/>
            <a:ext cx="24536400" cy="24138468"/>
          </a:xfrm>
        </p:spPr>
        <p:txBody>
          <a:bodyPr/>
          <a:lstStyle>
            <a:lvl1pPr>
              <a:defRPr sz="9698"/>
            </a:lvl1pPr>
            <a:lvl2pPr>
              <a:defRPr sz="8334"/>
            </a:lvl2pPr>
            <a:lvl3pPr>
              <a:defRPr sz="7052"/>
            </a:lvl3pPr>
            <a:lvl4pPr>
              <a:defRPr sz="6251"/>
            </a:lvl4pPr>
            <a:lvl5pPr>
              <a:defRPr sz="6251"/>
            </a:lvl5pPr>
            <a:lvl6pPr>
              <a:defRPr sz="6251"/>
            </a:lvl6pPr>
            <a:lvl7pPr>
              <a:defRPr sz="6251"/>
            </a:lvl7pPr>
            <a:lvl8pPr>
              <a:defRPr sz="6251"/>
            </a:lvl8pPr>
            <a:lvl9pPr>
              <a:defRPr sz="6251"/>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28163531" y="8534412"/>
            <a:ext cx="24536400" cy="24138468"/>
          </a:xfrm>
        </p:spPr>
        <p:txBody>
          <a:bodyPr/>
          <a:lstStyle>
            <a:lvl1pPr>
              <a:defRPr sz="9698"/>
            </a:lvl1pPr>
            <a:lvl2pPr>
              <a:defRPr sz="8334"/>
            </a:lvl2pPr>
            <a:lvl3pPr>
              <a:defRPr sz="7052"/>
            </a:lvl3pPr>
            <a:lvl4pPr>
              <a:defRPr sz="6251"/>
            </a:lvl4pPr>
            <a:lvl5pPr>
              <a:defRPr sz="6251"/>
            </a:lvl5pPr>
            <a:lvl6pPr>
              <a:defRPr sz="6251"/>
            </a:lvl6pPr>
            <a:lvl7pPr>
              <a:defRPr sz="6251"/>
            </a:lvl7pPr>
            <a:lvl8pPr>
              <a:defRPr sz="6251"/>
            </a:lvl8pPr>
            <a:lvl9pPr>
              <a:defRPr sz="6251"/>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560321" y="1464735"/>
            <a:ext cx="46085760" cy="6096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2560335" y="8187275"/>
            <a:ext cx="22625051" cy="3412065"/>
          </a:xfrm>
        </p:spPr>
        <p:txBody>
          <a:bodyPr anchor="b"/>
          <a:lstStyle>
            <a:lvl1pPr marL="0" indent="0">
              <a:buNone/>
              <a:defRPr sz="8334" b="1"/>
            </a:lvl1pPr>
            <a:lvl2pPr marL="1597317" indent="0">
              <a:buNone/>
              <a:defRPr sz="7052" b="1"/>
            </a:lvl2pPr>
            <a:lvl3pPr marL="3194636" indent="0">
              <a:buNone/>
              <a:defRPr sz="6251" b="1"/>
            </a:lvl3pPr>
            <a:lvl4pPr marL="4791952" indent="0">
              <a:buNone/>
              <a:defRPr sz="5530" b="1"/>
            </a:lvl4pPr>
            <a:lvl5pPr marL="6389269" indent="0">
              <a:buNone/>
              <a:defRPr sz="5530" b="1"/>
            </a:lvl5pPr>
            <a:lvl6pPr marL="7986589" indent="0">
              <a:buNone/>
              <a:defRPr sz="5530" b="1"/>
            </a:lvl6pPr>
            <a:lvl7pPr marL="9583906" indent="0">
              <a:buNone/>
              <a:defRPr sz="5530" b="1"/>
            </a:lvl7pPr>
            <a:lvl8pPr marL="11181225" indent="0">
              <a:buNone/>
              <a:defRPr sz="5530" b="1"/>
            </a:lvl8pPr>
            <a:lvl9pPr marL="12778540" indent="0">
              <a:buNone/>
              <a:defRPr sz="5530" b="1"/>
            </a:lvl9pPr>
          </a:lstStyle>
          <a:p>
            <a:pPr lvl="0"/>
            <a:r>
              <a:rPr lang="de-DE"/>
              <a:t>Textmasterformate durch Klicken bearbeiten</a:t>
            </a:r>
          </a:p>
        </p:txBody>
      </p:sp>
      <p:sp>
        <p:nvSpPr>
          <p:cNvPr id="4" name="Inhaltsplatzhalter 3"/>
          <p:cNvSpPr>
            <a:spLocks noGrp="1"/>
          </p:cNvSpPr>
          <p:nvPr>
            <p:ph sz="half" idx="2"/>
          </p:nvPr>
        </p:nvSpPr>
        <p:spPr>
          <a:xfrm>
            <a:off x="2560335" y="11599337"/>
            <a:ext cx="22625051" cy="21073537"/>
          </a:xfrm>
        </p:spPr>
        <p:txBody>
          <a:bodyPr/>
          <a:lstStyle>
            <a:lvl1pPr>
              <a:defRPr sz="8334"/>
            </a:lvl1pPr>
            <a:lvl2pPr>
              <a:defRPr sz="7052"/>
            </a:lvl2pPr>
            <a:lvl3pPr>
              <a:defRPr sz="6251"/>
            </a:lvl3pPr>
            <a:lvl4pPr>
              <a:defRPr sz="5530"/>
            </a:lvl4pPr>
            <a:lvl5pPr>
              <a:defRPr sz="5530"/>
            </a:lvl5pPr>
            <a:lvl6pPr>
              <a:defRPr sz="5530"/>
            </a:lvl6pPr>
            <a:lvl7pPr>
              <a:defRPr sz="5530"/>
            </a:lvl7pPr>
            <a:lvl8pPr>
              <a:defRPr sz="5530"/>
            </a:lvl8pPr>
            <a:lvl9pPr>
              <a:defRPr sz="553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26012150" y="8187275"/>
            <a:ext cx="22633946" cy="3412065"/>
          </a:xfrm>
        </p:spPr>
        <p:txBody>
          <a:bodyPr anchor="b"/>
          <a:lstStyle>
            <a:lvl1pPr marL="0" indent="0">
              <a:buNone/>
              <a:defRPr sz="8334" b="1"/>
            </a:lvl1pPr>
            <a:lvl2pPr marL="1597317" indent="0">
              <a:buNone/>
              <a:defRPr sz="7052" b="1"/>
            </a:lvl2pPr>
            <a:lvl3pPr marL="3194636" indent="0">
              <a:buNone/>
              <a:defRPr sz="6251" b="1"/>
            </a:lvl3pPr>
            <a:lvl4pPr marL="4791952" indent="0">
              <a:buNone/>
              <a:defRPr sz="5530" b="1"/>
            </a:lvl4pPr>
            <a:lvl5pPr marL="6389269" indent="0">
              <a:buNone/>
              <a:defRPr sz="5530" b="1"/>
            </a:lvl5pPr>
            <a:lvl6pPr marL="7986589" indent="0">
              <a:buNone/>
              <a:defRPr sz="5530" b="1"/>
            </a:lvl6pPr>
            <a:lvl7pPr marL="9583906" indent="0">
              <a:buNone/>
              <a:defRPr sz="5530" b="1"/>
            </a:lvl7pPr>
            <a:lvl8pPr marL="11181225" indent="0">
              <a:buNone/>
              <a:defRPr sz="5530" b="1"/>
            </a:lvl8pPr>
            <a:lvl9pPr marL="12778540" indent="0">
              <a:buNone/>
              <a:defRPr sz="5530" b="1"/>
            </a:lvl9pPr>
          </a:lstStyle>
          <a:p>
            <a:pPr lvl="0"/>
            <a:r>
              <a:rPr lang="de-DE"/>
              <a:t>Textmasterformate durch Klicken bearbeiten</a:t>
            </a:r>
          </a:p>
        </p:txBody>
      </p:sp>
      <p:sp>
        <p:nvSpPr>
          <p:cNvPr id="6" name="Inhaltsplatzhalter 5"/>
          <p:cNvSpPr>
            <a:spLocks noGrp="1"/>
          </p:cNvSpPr>
          <p:nvPr>
            <p:ph sz="quarter" idx="4"/>
          </p:nvPr>
        </p:nvSpPr>
        <p:spPr>
          <a:xfrm>
            <a:off x="26012150" y="11599337"/>
            <a:ext cx="22633946" cy="21073537"/>
          </a:xfrm>
        </p:spPr>
        <p:txBody>
          <a:bodyPr/>
          <a:lstStyle>
            <a:lvl1pPr>
              <a:defRPr sz="8334"/>
            </a:lvl1pPr>
            <a:lvl2pPr>
              <a:defRPr sz="7052"/>
            </a:lvl2pPr>
            <a:lvl3pPr>
              <a:defRPr sz="6251"/>
            </a:lvl3pPr>
            <a:lvl4pPr>
              <a:defRPr sz="5530"/>
            </a:lvl4pPr>
            <a:lvl5pPr>
              <a:defRPr sz="5530"/>
            </a:lvl5pPr>
            <a:lvl6pPr>
              <a:defRPr sz="5530"/>
            </a:lvl6pPr>
            <a:lvl7pPr>
              <a:defRPr sz="5530"/>
            </a:lvl7pPr>
            <a:lvl8pPr>
              <a:defRPr sz="5530"/>
            </a:lvl8pPr>
            <a:lvl9pPr>
              <a:defRPr sz="553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60331" y="1456267"/>
            <a:ext cx="16846554" cy="6197600"/>
          </a:xfrm>
        </p:spPr>
        <p:txBody>
          <a:bodyPr anchor="b"/>
          <a:lstStyle>
            <a:lvl1pPr algn="l">
              <a:defRPr sz="7052" b="1"/>
            </a:lvl1pPr>
          </a:lstStyle>
          <a:p>
            <a:r>
              <a:rPr lang="de-DE"/>
              <a:t>Titelmasterformat durch Klicken bearbeiten</a:t>
            </a:r>
          </a:p>
        </p:txBody>
      </p:sp>
      <p:sp>
        <p:nvSpPr>
          <p:cNvPr id="3" name="Inhaltsplatzhalter 2"/>
          <p:cNvSpPr>
            <a:spLocks noGrp="1"/>
          </p:cNvSpPr>
          <p:nvPr>
            <p:ph idx="1"/>
          </p:nvPr>
        </p:nvSpPr>
        <p:spPr>
          <a:xfrm>
            <a:off x="20020285" y="1456280"/>
            <a:ext cx="28625798" cy="31216606"/>
          </a:xfrm>
        </p:spPr>
        <p:txBody>
          <a:bodyPr/>
          <a:lstStyle>
            <a:lvl1pPr>
              <a:defRPr sz="11219"/>
            </a:lvl1pPr>
            <a:lvl2pPr>
              <a:defRPr sz="9698"/>
            </a:lvl2pPr>
            <a:lvl3pPr>
              <a:defRPr sz="8334"/>
            </a:lvl3pPr>
            <a:lvl4pPr>
              <a:defRPr sz="7052"/>
            </a:lvl4pPr>
            <a:lvl5pPr>
              <a:defRPr sz="7052"/>
            </a:lvl5pPr>
            <a:lvl6pPr>
              <a:defRPr sz="7052"/>
            </a:lvl6pPr>
            <a:lvl7pPr>
              <a:defRPr sz="7052"/>
            </a:lvl7pPr>
            <a:lvl8pPr>
              <a:defRPr sz="7052"/>
            </a:lvl8pPr>
            <a:lvl9pPr>
              <a:defRPr sz="7052"/>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2560331" y="7653878"/>
            <a:ext cx="16846554" cy="25019003"/>
          </a:xfrm>
        </p:spPr>
        <p:txBody>
          <a:bodyPr/>
          <a:lstStyle>
            <a:lvl1pPr marL="0" indent="0">
              <a:buNone/>
              <a:defRPr sz="4969"/>
            </a:lvl1pPr>
            <a:lvl2pPr marL="1597317" indent="0">
              <a:buNone/>
              <a:defRPr sz="4168"/>
            </a:lvl2pPr>
            <a:lvl3pPr marL="3194636" indent="0">
              <a:buNone/>
              <a:defRPr sz="3366"/>
            </a:lvl3pPr>
            <a:lvl4pPr marL="4791952" indent="0">
              <a:buNone/>
              <a:defRPr sz="3126"/>
            </a:lvl4pPr>
            <a:lvl5pPr marL="6389269" indent="0">
              <a:buNone/>
              <a:defRPr sz="3126"/>
            </a:lvl5pPr>
            <a:lvl6pPr marL="7986589" indent="0">
              <a:buNone/>
              <a:defRPr sz="3126"/>
            </a:lvl6pPr>
            <a:lvl7pPr marL="9583906" indent="0">
              <a:buNone/>
              <a:defRPr sz="3126"/>
            </a:lvl7pPr>
            <a:lvl8pPr marL="11181225" indent="0">
              <a:buNone/>
              <a:defRPr sz="3126"/>
            </a:lvl8pPr>
            <a:lvl9pPr marL="12778540" indent="0">
              <a:buNone/>
              <a:defRPr sz="3126"/>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036812" y="25603202"/>
            <a:ext cx="30723840" cy="3022606"/>
          </a:xfrm>
        </p:spPr>
        <p:txBody>
          <a:bodyPr anchor="b"/>
          <a:lstStyle>
            <a:lvl1pPr algn="l">
              <a:defRPr sz="7052" b="1"/>
            </a:lvl1pPr>
          </a:lstStyle>
          <a:p>
            <a:r>
              <a:rPr lang="de-DE"/>
              <a:t>Titelmasterformat durch Klicken bearbeiten</a:t>
            </a:r>
          </a:p>
        </p:txBody>
      </p:sp>
      <p:sp>
        <p:nvSpPr>
          <p:cNvPr id="3" name="Bildplatzhalter 2"/>
          <p:cNvSpPr>
            <a:spLocks noGrp="1"/>
          </p:cNvSpPr>
          <p:nvPr>
            <p:ph type="pic" idx="1"/>
          </p:nvPr>
        </p:nvSpPr>
        <p:spPr>
          <a:xfrm>
            <a:off x="10036812" y="3268132"/>
            <a:ext cx="30723840" cy="21945600"/>
          </a:xfrm>
        </p:spPr>
        <p:txBody>
          <a:bodyPr/>
          <a:lstStyle>
            <a:lvl1pPr marL="0" indent="0">
              <a:buNone/>
              <a:defRPr sz="11219"/>
            </a:lvl1pPr>
            <a:lvl2pPr marL="1597317" indent="0">
              <a:buNone/>
              <a:defRPr sz="9698"/>
            </a:lvl2pPr>
            <a:lvl3pPr marL="3194636" indent="0">
              <a:buNone/>
              <a:defRPr sz="8334"/>
            </a:lvl3pPr>
            <a:lvl4pPr marL="4791952" indent="0">
              <a:buNone/>
              <a:defRPr sz="7052"/>
            </a:lvl4pPr>
            <a:lvl5pPr marL="6389269" indent="0">
              <a:buNone/>
              <a:defRPr sz="7052"/>
            </a:lvl5pPr>
            <a:lvl6pPr marL="7986589" indent="0">
              <a:buNone/>
              <a:defRPr sz="7052"/>
            </a:lvl6pPr>
            <a:lvl7pPr marL="9583906" indent="0">
              <a:buNone/>
              <a:defRPr sz="7052"/>
            </a:lvl7pPr>
            <a:lvl8pPr marL="11181225" indent="0">
              <a:buNone/>
              <a:defRPr sz="7052"/>
            </a:lvl8pPr>
            <a:lvl9pPr marL="12778540" indent="0">
              <a:buNone/>
              <a:defRPr sz="7052"/>
            </a:lvl9pPr>
          </a:lstStyle>
          <a:p>
            <a:endParaRPr lang="de-DE"/>
          </a:p>
        </p:txBody>
      </p:sp>
      <p:sp>
        <p:nvSpPr>
          <p:cNvPr id="4" name="Textplatzhalter 3"/>
          <p:cNvSpPr>
            <a:spLocks noGrp="1"/>
          </p:cNvSpPr>
          <p:nvPr>
            <p:ph type="body" sz="half" idx="2"/>
          </p:nvPr>
        </p:nvSpPr>
        <p:spPr>
          <a:xfrm>
            <a:off x="10036812" y="28625808"/>
            <a:ext cx="30723840" cy="4292594"/>
          </a:xfrm>
        </p:spPr>
        <p:txBody>
          <a:bodyPr/>
          <a:lstStyle>
            <a:lvl1pPr marL="0" indent="0">
              <a:buNone/>
              <a:defRPr sz="4969"/>
            </a:lvl1pPr>
            <a:lvl2pPr marL="1597317" indent="0">
              <a:buNone/>
              <a:defRPr sz="4168"/>
            </a:lvl2pPr>
            <a:lvl3pPr marL="3194636" indent="0">
              <a:buNone/>
              <a:defRPr sz="3366"/>
            </a:lvl3pPr>
            <a:lvl4pPr marL="4791952" indent="0">
              <a:buNone/>
              <a:defRPr sz="3126"/>
            </a:lvl4pPr>
            <a:lvl5pPr marL="6389269" indent="0">
              <a:buNone/>
              <a:defRPr sz="3126"/>
            </a:lvl5pPr>
            <a:lvl6pPr marL="7986589" indent="0">
              <a:buNone/>
              <a:defRPr sz="3126"/>
            </a:lvl6pPr>
            <a:lvl7pPr marL="9583906" indent="0">
              <a:buNone/>
              <a:defRPr sz="3126"/>
            </a:lvl7pPr>
            <a:lvl8pPr marL="11181225" indent="0">
              <a:buNone/>
              <a:defRPr sz="3126"/>
            </a:lvl8pPr>
            <a:lvl9pPr marL="12778540" indent="0">
              <a:buNone/>
              <a:defRPr sz="3126"/>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0DBF1F82-4E5B-4407-973D-C7AE76259AD1}" type="datetimeFigureOut">
              <a:rPr lang="de-DE" smtClean="0"/>
              <a:pPr/>
              <a:t>18.04.2020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DFFA617-3512-46F3-98D2-CB992EB5581D}"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60321" y="1464735"/>
            <a:ext cx="46085760" cy="6096000"/>
          </a:xfrm>
          <a:prstGeom prst="rect">
            <a:avLst/>
          </a:prstGeom>
        </p:spPr>
        <p:txBody>
          <a:bodyPr vert="horz" lIns="398636" tIns="199320" rIns="398636" bIns="199320" rtlCol="0" anchor="ctr">
            <a:normAutofit/>
          </a:bodyPr>
          <a:lstStyle/>
          <a:p>
            <a:r>
              <a:rPr lang="de-DE"/>
              <a:t>Titelmasterformat durch Klicken bearbeiten</a:t>
            </a:r>
          </a:p>
        </p:txBody>
      </p:sp>
      <p:sp>
        <p:nvSpPr>
          <p:cNvPr id="3" name="Textplatzhalter 2"/>
          <p:cNvSpPr>
            <a:spLocks noGrp="1"/>
          </p:cNvSpPr>
          <p:nvPr>
            <p:ph type="body" idx="1"/>
          </p:nvPr>
        </p:nvSpPr>
        <p:spPr>
          <a:xfrm>
            <a:off x="2560321" y="8534412"/>
            <a:ext cx="46085760" cy="24138468"/>
          </a:xfrm>
          <a:prstGeom prst="rect">
            <a:avLst/>
          </a:prstGeom>
        </p:spPr>
        <p:txBody>
          <a:bodyPr vert="horz" lIns="398636" tIns="199320" rIns="398636" bIns="1993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2560321" y="33900550"/>
            <a:ext cx="11948162" cy="1947335"/>
          </a:xfrm>
          <a:prstGeom prst="rect">
            <a:avLst/>
          </a:prstGeom>
        </p:spPr>
        <p:txBody>
          <a:bodyPr vert="horz" lIns="398636" tIns="199320" rIns="398636" bIns="199320" rtlCol="0" anchor="ctr"/>
          <a:lstStyle>
            <a:lvl1pPr algn="l">
              <a:defRPr sz="4168">
                <a:solidFill>
                  <a:schemeClr val="tx1">
                    <a:tint val="75000"/>
                  </a:schemeClr>
                </a:solidFill>
              </a:defRPr>
            </a:lvl1pPr>
          </a:lstStyle>
          <a:p>
            <a:fld id="{0DBF1F82-4E5B-4407-973D-C7AE76259AD1}" type="datetimeFigureOut">
              <a:rPr lang="de-DE" smtClean="0"/>
              <a:pPr/>
              <a:t>18.04.2020</a:t>
            </a:fld>
            <a:endParaRPr lang="de-DE"/>
          </a:p>
        </p:txBody>
      </p:sp>
      <p:sp>
        <p:nvSpPr>
          <p:cNvPr id="5" name="Fußzeilenplatzhalter 4"/>
          <p:cNvSpPr>
            <a:spLocks noGrp="1"/>
          </p:cNvSpPr>
          <p:nvPr>
            <p:ph type="ftr" sz="quarter" idx="3"/>
          </p:nvPr>
        </p:nvSpPr>
        <p:spPr>
          <a:xfrm>
            <a:off x="17495528" y="33900550"/>
            <a:ext cx="16215361" cy="1947335"/>
          </a:xfrm>
          <a:prstGeom prst="rect">
            <a:avLst/>
          </a:prstGeom>
        </p:spPr>
        <p:txBody>
          <a:bodyPr vert="horz" lIns="398636" tIns="199320" rIns="398636" bIns="199320" rtlCol="0" anchor="ctr"/>
          <a:lstStyle>
            <a:lvl1pPr algn="ctr">
              <a:defRPr sz="4168">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36697921" y="33900550"/>
            <a:ext cx="11948162" cy="1947335"/>
          </a:xfrm>
          <a:prstGeom prst="rect">
            <a:avLst/>
          </a:prstGeom>
        </p:spPr>
        <p:txBody>
          <a:bodyPr vert="horz" lIns="398636" tIns="199320" rIns="398636" bIns="199320" rtlCol="0" anchor="ctr"/>
          <a:lstStyle>
            <a:lvl1pPr algn="r">
              <a:defRPr sz="4168">
                <a:solidFill>
                  <a:schemeClr val="tx1">
                    <a:tint val="75000"/>
                  </a:schemeClr>
                </a:solidFill>
              </a:defRPr>
            </a:lvl1pPr>
          </a:lstStyle>
          <a:p>
            <a:fld id="{8DFFA617-3512-46F3-98D2-CB992EB5581D}"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94636" rtl="0" eaLnBrk="1" latinLnBrk="0" hangingPunct="1">
        <a:spcBef>
          <a:spcPct val="0"/>
        </a:spcBef>
        <a:buNone/>
        <a:defRPr sz="15387" kern="1200">
          <a:solidFill>
            <a:schemeClr val="tx1"/>
          </a:solidFill>
          <a:latin typeface="+mj-lt"/>
          <a:ea typeface="+mj-ea"/>
          <a:cs typeface="+mj-cs"/>
        </a:defRPr>
      </a:lvl1pPr>
    </p:titleStyle>
    <p:bodyStyle>
      <a:lvl1pPr marL="1197988" indent="-1197988" algn="l" defTabSz="3194636" rtl="0" eaLnBrk="1" latinLnBrk="0" hangingPunct="1">
        <a:spcBef>
          <a:spcPct val="20000"/>
        </a:spcBef>
        <a:buFont typeface="Arial" pitchFamily="34" charset="0"/>
        <a:buChar char="•"/>
        <a:defRPr sz="11219" kern="1200">
          <a:solidFill>
            <a:schemeClr val="tx1"/>
          </a:solidFill>
          <a:latin typeface="+mn-lt"/>
          <a:ea typeface="+mn-ea"/>
          <a:cs typeface="+mn-cs"/>
        </a:defRPr>
      </a:lvl1pPr>
      <a:lvl2pPr marL="2595641" indent="-998324" algn="l" defTabSz="3194636" rtl="0" eaLnBrk="1" latinLnBrk="0" hangingPunct="1">
        <a:spcBef>
          <a:spcPct val="20000"/>
        </a:spcBef>
        <a:buFont typeface="Arial" pitchFamily="34" charset="0"/>
        <a:buChar char="–"/>
        <a:defRPr sz="9698" kern="1200">
          <a:solidFill>
            <a:schemeClr val="tx1"/>
          </a:solidFill>
          <a:latin typeface="+mn-lt"/>
          <a:ea typeface="+mn-ea"/>
          <a:cs typeface="+mn-cs"/>
        </a:defRPr>
      </a:lvl2pPr>
      <a:lvl3pPr marL="3993293" indent="-798658" algn="l" defTabSz="3194636" rtl="0" eaLnBrk="1" latinLnBrk="0" hangingPunct="1">
        <a:spcBef>
          <a:spcPct val="20000"/>
        </a:spcBef>
        <a:buFont typeface="Arial" pitchFamily="34" charset="0"/>
        <a:buChar char="•"/>
        <a:defRPr sz="8334" kern="1200">
          <a:solidFill>
            <a:schemeClr val="tx1"/>
          </a:solidFill>
          <a:latin typeface="+mn-lt"/>
          <a:ea typeface="+mn-ea"/>
          <a:cs typeface="+mn-cs"/>
        </a:defRPr>
      </a:lvl3pPr>
      <a:lvl4pPr marL="5590611" indent="-798658" algn="l" defTabSz="3194636" rtl="0" eaLnBrk="1" latinLnBrk="0" hangingPunct="1">
        <a:spcBef>
          <a:spcPct val="20000"/>
        </a:spcBef>
        <a:buFont typeface="Arial" pitchFamily="34" charset="0"/>
        <a:buChar char="–"/>
        <a:defRPr sz="7052" kern="1200">
          <a:solidFill>
            <a:schemeClr val="tx1"/>
          </a:solidFill>
          <a:latin typeface="+mn-lt"/>
          <a:ea typeface="+mn-ea"/>
          <a:cs typeface="+mn-cs"/>
        </a:defRPr>
      </a:lvl4pPr>
      <a:lvl5pPr marL="7187929" indent="-798658" algn="l" defTabSz="3194636" rtl="0" eaLnBrk="1" latinLnBrk="0" hangingPunct="1">
        <a:spcBef>
          <a:spcPct val="20000"/>
        </a:spcBef>
        <a:buFont typeface="Arial" pitchFamily="34" charset="0"/>
        <a:buChar char="»"/>
        <a:defRPr sz="7052" kern="1200">
          <a:solidFill>
            <a:schemeClr val="tx1"/>
          </a:solidFill>
          <a:latin typeface="+mn-lt"/>
          <a:ea typeface="+mn-ea"/>
          <a:cs typeface="+mn-cs"/>
        </a:defRPr>
      </a:lvl5pPr>
      <a:lvl6pPr marL="8785247" indent="-798658" algn="l" defTabSz="3194636" rtl="0" eaLnBrk="1" latinLnBrk="0" hangingPunct="1">
        <a:spcBef>
          <a:spcPct val="20000"/>
        </a:spcBef>
        <a:buFont typeface="Arial" pitchFamily="34" charset="0"/>
        <a:buChar char="•"/>
        <a:defRPr sz="7052" kern="1200">
          <a:solidFill>
            <a:schemeClr val="tx1"/>
          </a:solidFill>
          <a:latin typeface="+mn-lt"/>
          <a:ea typeface="+mn-ea"/>
          <a:cs typeface="+mn-cs"/>
        </a:defRPr>
      </a:lvl6pPr>
      <a:lvl7pPr marL="10382563" indent="-798658" algn="l" defTabSz="3194636" rtl="0" eaLnBrk="1" latinLnBrk="0" hangingPunct="1">
        <a:spcBef>
          <a:spcPct val="20000"/>
        </a:spcBef>
        <a:buFont typeface="Arial" pitchFamily="34" charset="0"/>
        <a:buChar char="•"/>
        <a:defRPr sz="7052" kern="1200">
          <a:solidFill>
            <a:schemeClr val="tx1"/>
          </a:solidFill>
          <a:latin typeface="+mn-lt"/>
          <a:ea typeface="+mn-ea"/>
          <a:cs typeface="+mn-cs"/>
        </a:defRPr>
      </a:lvl7pPr>
      <a:lvl8pPr marL="11979882" indent="-798658" algn="l" defTabSz="3194636" rtl="0" eaLnBrk="1" latinLnBrk="0" hangingPunct="1">
        <a:spcBef>
          <a:spcPct val="20000"/>
        </a:spcBef>
        <a:buFont typeface="Arial" pitchFamily="34" charset="0"/>
        <a:buChar char="•"/>
        <a:defRPr sz="7052" kern="1200">
          <a:solidFill>
            <a:schemeClr val="tx1"/>
          </a:solidFill>
          <a:latin typeface="+mn-lt"/>
          <a:ea typeface="+mn-ea"/>
          <a:cs typeface="+mn-cs"/>
        </a:defRPr>
      </a:lvl8pPr>
      <a:lvl9pPr marL="13577199" indent="-798658" algn="l" defTabSz="3194636" rtl="0" eaLnBrk="1" latinLnBrk="0" hangingPunct="1">
        <a:spcBef>
          <a:spcPct val="20000"/>
        </a:spcBef>
        <a:buFont typeface="Arial" pitchFamily="34" charset="0"/>
        <a:buChar char="•"/>
        <a:defRPr sz="7052" kern="1200">
          <a:solidFill>
            <a:schemeClr val="tx1"/>
          </a:solidFill>
          <a:latin typeface="+mn-lt"/>
          <a:ea typeface="+mn-ea"/>
          <a:cs typeface="+mn-cs"/>
        </a:defRPr>
      </a:lvl9pPr>
    </p:bodyStyle>
    <p:otherStyle>
      <a:defPPr>
        <a:defRPr lang="de-DE"/>
      </a:defPPr>
      <a:lvl1pPr marL="0" algn="l" defTabSz="3194636" rtl="0" eaLnBrk="1" latinLnBrk="0" hangingPunct="1">
        <a:defRPr sz="6251" kern="1200">
          <a:solidFill>
            <a:schemeClr val="tx1"/>
          </a:solidFill>
          <a:latin typeface="+mn-lt"/>
          <a:ea typeface="+mn-ea"/>
          <a:cs typeface="+mn-cs"/>
        </a:defRPr>
      </a:lvl1pPr>
      <a:lvl2pPr marL="1597317" algn="l" defTabSz="3194636" rtl="0" eaLnBrk="1" latinLnBrk="0" hangingPunct="1">
        <a:defRPr sz="6251" kern="1200">
          <a:solidFill>
            <a:schemeClr val="tx1"/>
          </a:solidFill>
          <a:latin typeface="+mn-lt"/>
          <a:ea typeface="+mn-ea"/>
          <a:cs typeface="+mn-cs"/>
        </a:defRPr>
      </a:lvl2pPr>
      <a:lvl3pPr marL="3194636" algn="l" defTabSz="3194636" rtl="0" eaLnBrk="1" latinLnBrk="0" hangingPunct="1">
        <a:defRPr sz="6251" kern="1200">
          <a:solidFill>
            <a:schemeClr val="tx1"/>
          </a:solidFill>
          <a:latin typeface="+mn-lt"/>
          <a:ea typeface="+mn-ea"/>
          <a:cs typeface="+mn-cs"/>
        </a:defRPr>
      </a:lvl3pPr>
      <a:lvl4pPr marL="4791952" algn="l" defTabSz="3194636" rtl="0" eaLnBrk="1" latinLnBrk="0" hangingPunct="1">
        <a:defRPr sz="6251" kern="1200">
          <a:solidFill>
            <a:schemeClr val="tx1"/>
          </a:solidFill>
          <a:latin typeface="+mn-lt"/>
          <a:ea typeface="+mn-ea"/>
          <a:cs typeface="+mn-cs"/>
        </a:defRPr>
      </a:lvl4pPr>
      <a:lvl5pPr marL="6389269" algn="l" defTabSz="3194636" rtl="0" eaLnBrk="1" latinLnBrk="0" hangingPunct="1">
        <a:defRPr sz="6251" kern="1200">
          <a:solidFill>
            <a:schemeClr val="tx1"/>
          </a:solidFill>
          <a:latin typeface="+mn-lt"/>
          <a:ea typeface="+mn-ea"/>
          <a:cs typeface="+mn-cs"/>
        </a:defRPr>
      </a:lvl5pPr>
      <a:lvl6pPr marL="7986589" algn="l" defTabSz="3194636" rtl="0" eaLnBrk="1" latinLnBrk="0" hangingPunct="1">
        <a:defRPr sz="6251" kern="1200">
          <a:solidFill>
            <a:schemeClr val="tx1"/>
          </a:solidFill>
          <a:latin typeface="+mn-lt"/>
          <a:ea typeface="+mn-ea"/>
          <a:cs typeface="+mn-cs"/>
        </a:defRPr>
      </a:lvl6pPr>
      <a:lvl7pPr marL="9583906" algn="l" defTabSz="3194636" rtl="0" eaLnBrk="1" latinLnBrk="0" hangingPunct="1">
        <a:defRPr sz="6251" kern="1200">
          <a:solidFill>
            <a:schemeClr val="tx1"/>
          </a:solidFill>
          <a:latin typeface="+mn-lt"/>
          <a:ea typeface="+mn-ea"/>
          <a:cs typeface="+mn-cs"/>
        </a:defRPr>
      </a:lvl7pPr>
      <a:lvl8pPr marL="11181225" algn="l" defTabSz="3194636" rtl="0" eaLnBrk="1" latinLnBrk="0" hangingPunct="1">
        <a:defRPr sz="6251" kern="1200">
          <a:solidFill>
            <a:schemeClr val="tx1"/>
          </a:solidFill>
          <a:latin typeface="+mn-lt"/>
          <a:ea typeface="+mn-ea"/>
          <a:cs typeface="+mn-cs"/>
        </a:defRPr>
      </a:lvl8pPr>
      <a:lvl9pPr marL="12778540" algn="l" defTabSz="3194636" rtl="0" eaLnBrk="1" latinLnBrk="0" hangingPunct="1">
        <a:defRPr sz="62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17.png"/><Relationship Id="rId34" Type="http://schemas.openxmlformats.org/officeDocument/2006/relationships/image" Target="../media/image30.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3.png"/><Relationship Id="rId25" Type="http://schemas.openxmlformats.org/officeDocument/2006/relationships/image" Target="../media/image21.png"/><Relationship Id="rId33"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png"/><Relationship Id="rId29"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20.png"/><Relationship Id="rId32" Type="http://schemas.openxmlformats.org/officeDocument/2006/relationships/image" Target="../media/image28.png"/><Relationship Id="rId5" Type="http://schemas.openxmlformats.org/officeDocument/2006/relationships/hyperlink" Target="mailto:Rachel_ratz-lubashevsky@brown.edu" TargetMode="External"/><Relationship Id="rId15" Type="http://schemas.microsoft.com/office/2007/relationships/hdphoto" Target="../media/hdphoto1.wdp"/><Relationship Id="rId23" Type="http://schemas.openxmlformats.org/officeDocument/2006/relationships/image" Target="../media/image19.png"/><Relationship Id="rId28" Type="http://schemas.openxmlformats.org/officeDocument/2006/relationships/image" Target="../media/image24.png"/><Relationship Id="rId36" Type="http://schemas.openxmlformats.org/officeDocument/2006/relationships/image" Target="../media/image32.png"/><Relationship Id="rId10" Type="http://schemas.openxmlformats.org/officeDocument/2006/relationships/image" Target="../media/image7.png"/><Relationship Id="rId19" Type="http://schemas.openxmlformats.org/officeDocument/2006/relationships/image" Target="../media/image15.png"/><Relationship Id="rId31"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 Id="rId35"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bgerundetes Rechteck 35"/>
          <p:cNvSpPr/>
          <p:nvPr/>
        </p:nvSpPr>
        <p:spPr>
          <a:xfrm>
            <a:off x="41010334" y="32693570"/>
            <a:ext cx="10060571" cy="180167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19464" tIns="159734" rIns="319464" bIns="159734" numCol="1" rtlCol="0" anchor="t"/>
          <a:lstStyle/>
          <a:p>
            <a:r>
              <a:rPr lang="en-GB" sz="2200" dirty="0">
                <a:solidFill>
                  <a:srgbClr val="000000"/>
                </a:solidFill>
                <a:latin typeface="Bahnschrift Light SemiCondensed" panose="020B0502040204020203" pitchFamily="34" charset="0"/>
                <a:cs typeface="Avenir Light"/>
              </a:rPr>
              <a:t>We are grateful to </a:t>
            </a:r>
            <a:r>
              <a:rPr lang="en-GB" sz="2200" dirty="0" err="1">
                <a:solidFill>
                  <a:schemeClr val="tx1"/>
                </a:solidFill>
                <a:latin typeface="Bahnschrift Light SemiCondensed" panose="020B0502040204020203" pitchFamily="34" charset="0"/>
                <a:cs typeface="Avenir Light"/>
              </a:rPr>
              <a:t>Romy</a:t>
            </a:r>
            <a:r>
              <a:rPr lang="en-GB" sz="2200" dirty="0">
                <a:solidFill>
                  <a:schemeClr val="tx1"/>
                </a:solidFill>
                <a:latin typeface="Bahnschrift Light SemiCondensed" panose="020B0502040204020203" pitchFamily="34" charset="0"/>
                <a:cs typeface="Avenir Light"/>
              </a:rPr>
              <a:t> </a:t>
            </a:r>
            <a:r>
              <a:rPr lang="en-GB" sz="2200" dirty="0" err="1">
                <a:solidFill>
                  <a:schemeClr val="tx1"/>
                </a:solidFill>
                <a:latin typeface="Bahnschrift Light SemiCondensed" panose="020B0502040204020203" pitchFamily="34" charset="0"/>
                <a:cs typeface="Avenir Light"/>
              </a:rPr>
              <a:t>Frömer</a:t>
            </a:r>
            <a:r>
              <a:rPr lang="en-US" sz="2200" dirty="0">
                <a:solidFill>
                  <a:schemeClr val="tx1"/>
                </a:solidFill>
                <a:latin typeface="Bahnschrift Light SemiCondensed" panose="020B0502040204020203" pitchFamily="34" charset="0"/>
                <a:cs typeface="Avenir Light"/>
              </a:rPr>
              <a:t> and </a:t>
            </a:r>
            <a:r>
              <a:rPr lang="en-GB" sz="2200" dirty="0">
                <a:solidFill>
                  <a:schemeClr val="tx1"/>
                </a:solidFill>
                <a:latin typeface="Bahnschrift Light SemiCondensed" panose="020B0502040204020203" pitchFamily="34" charset="0"/>
                <a:cs typeface="Avenir Light"/>
              </a:rPr>
              <a:t>Matt </a:t>
            </a:r>
            <a:r>
              <a:rPr lang="en-GB" sz="2200" dirty="0">
                <a:solidFill>
                  <a:srgbClr val="000000"/>
                </a:solidFill>
                <a:latin typeface="Bahnschrift Light SemiCondensed" panose="020B0502040204020203" pitchFamily="34" charset="0"/>
                <a:cs typeface="Avenir Light"/>
              </a:rPr>
              <a:t>Nassar</a:t>
            </a:r>
            <a:r>
              <a:rPr lang="en-GB" sz="2200" dirty="0">
                <a:solidFill>
                  <a:srgbClr val="000000"/>
                </a:solidFill>
                <a:latin typeface="Bahnschrift Light SemiCondensed" panose="020B0502040204020203" pitchFamily="34" charset="0"/>
                <a:cs typeface="Avenir Light"/>
              </a:rPr>
              <a:t> for generously sharing code and advice</a:t>
            </a:r>
            <a:r>
              <a:rPr lang="en-GB" sz="2200" dirty="0" smtClean="0">
                <a:solidFill>
                  <a:srgbClr val="000000"/>
                </a:solidFill>
                <a:latin typeface="Bahnschrift Light SemiCondensed" panose="020B0502040204020203" pitchFamily="34" charset="0"/>
                <a:cs typeface="Avenir Light"/>
              </a:rPr>
              <a:t>.</a:t>
            </a:r>
          </a:p>
          <a:p>
            <a:r>
              <a:rPr lang="en-US" sz="2200" dirty="0" smtClean="0">
                <a:solidFill>
                  <a:schemeClr val="tx1"/>
                </a:solidFill>
                <a:latin typeface="Bahnschrift SemiBold SemiConden" panose="020B0502040204020203" pitchFamily="34" charset="0"/>
                <a:cs typeface="Avenir Light"/>
              </a:rPr>
              <a:t>This </a:t>
            </a:r>
            <a:r>
              <a:rPr lang="en-US" sz="2200" dirty="0">
                <a:solidFill>
                  <a:schemeClr val="tx1"/>
                </a:solidFill>
                <a:latin typeface="Bahnschrift SemiBold SemiConden" panose="020B0502040204020203" pitchFamily="34" charset="0"/>
                <a:cs typeface="Avenir Light"/>
              </a:rPr>
              <a:t>research was </a:t>
            </a:r>
            <a:r>
              <a:rPr lang="en-US" sz="2200" dirty="0" smtClean="0">
                <a:solidFill>
                  <a:schemeClr val="tx1"/>
                </a:solidFill>
                <a:latin typeface="Bahnschrift SemiBold SemiConden" panose="020B0502040204020203" pitchFamily="34" charset="0"/>
                <a:cs typeface="Avenir Light"/>
              </a:rPr>
              <a:t>supported by THE ISAREL SCIENCE FOUNDATION (grant No. 96/19).</a:t>
            </a:r>
          </a:p>
          <a:p>
            <a:r>
              <a:rPr lang="en-US" sz="2200" dirty="0" smtClean="0">
                <a:solidFill>
                  <a:schemeClr val="tx1"/>
                </a:solidFill>
                <a:latin typeface="Bahnschrift SemiBold SemiConden" panose="020B0502040204020203" pitchFamily="34" charset="0"/>
                <a:cs typeface="Avenir Light"/>
              </a:rPr>
              <a:t>And </a:t>
            </a:r>
            <a:r>
              <a:rPr lang="en-US" sz="2200" dirty="0">
                <a:solidFill>
                  <a:schemeClr val="tx1"/>
                </a:solidFill>
                <a:latin typeface="Bahnschrift SemiBold SemiConden" panose="020B0502040204020203" pitchFamily="34" charset="0"/>
                <a:cs typeface="Avenir Light"/>
              </a:rPr>
              <a:t>by </a:t>
            </a:r>
            <a:r>
              <a:rPr lang="en-US" sz="2200" dirty="0">
                <a:solidFill>
                  <a:schemeClr val="tx1"/>
                </a:solidFill>
                <a:latin typeface="Bahnschrift SemiBold SemiConden" panose="020B0502040204020203" pitchFamily="34" charset="0"/>
                <a:cs typeface="Avenir Light"/>
              </a:rPr>
              <a:t>Fulbright United </a:t>
            </a:r>
            <a:r>
              <a:rPr lang="en-US" sz="2200" dirty="0">
                <a:solidFill>
                  <a:schemeClr val="tx1"/>
                </a:solidFill>
                <a:latin typeface="Bahnschrift SemiBold SemiConden" panose="020B0502040204020203" pitchFamily="34" charset="0"/>
                <a:cs typeface="Avenir Light"/>
              </a:rPr>
              <a:t>states - Israel Educational Foundation</a:t>
            </a:r>
          </a:p>
          <a:p>
            <a:endParaRPr lang="en-US" sz="2200" dirty="0">
              <a:solidFill>
                <a:schemeClr val="bg1"/>
              </a:solidFill>
              <a:latin typeface="Bahnschrift Light SemiCondensed" panose="020B0502040204020203" pitchFamily="34" charset="0"/>
              <a:cs typeface="Avenir Light"/>
            </a:endParaRPr>
          </a:p>
        </p:txBody>
      </p:sp>
      <p:sp>
        <p:nvSpPr>
          <p:cNvPr id="2" name="Titel 1"/>
          <p:cNvSpPr>
            <a:spLocks noGrp="1"/>
          </p:cNvSpPr>
          <p:nvPr>
            <p:ph type="ctrTitle"/>
          </p:nvPr>
        </p:nvSpPr>
        <p:spPr>
          <a:xfrm>
            <a:off x="10863538" y="48259"/>
            <a:ext cx="32373492" cy="3348159"/>
          </a:xfrm>
          <a:noFill/>
        </p:spPr>
        <p:txBody>
          <a:bodyPr>
            <a:noAutofit/>
          </a:bodyPr>
          <a:lstStyle/>
          <a:p>
            <a:pPr>
              <a:spcBef>
                <a:spcPts val="1923"/>
              </a:spcBef>
              <a:spcAft>
                <a:spcPts val="2885"/>
              </a:spcAft>
            </a:pPr>
            <a:r>
              <a:rPr lang="en-US" sz="5289" b="1" dirty="0">
                <a:solidFill>
                  <a:srgbClr val="333333"/>
                </a:solidFill>
                <a:latin typeface="+mn-lt"/>
                <a:ea typeface="Times New Roman"/>
                <a:cs typeface="Avenir Heavy"/>
              </a:rPr>
              <a:t>EEG </a:t>
            </a:r>
            <a:r>
              <a:rPr lang="en-US" sz="5289" b="1" dirty="0">
                <a:solidFill>
                  <a:srgbClr val="333333"/>
                </a:solidFill>
                <a:latin typeface="+mn-lt"/>
                <a:ea typeface="Times New Roman"/>
                <a:cs typeface="Avenir Heavy"/>
              </a:rPr>
              <a:t>correlates </a:t>
            </a:r>
            <a:r>
              <a:rPr lang="en-US" sz="5289" b="1" dirty="0">
                <a:solidFill>
                  <a:srgbClr val="333333"/>
                </a:solidFill>
                <a:latin typeface="+mn-lt"/>
                <a:ea typeface="Times New Roman"/>
                <a:cs typeface="Avenir Heavy"/>
              </a:rPr>
              <a:t>of dynamic decision parameters of WM </a:t>
            </a:r>
            <a:r>
              <a:rPr lang="en-US" sz="5289" b="1" dirty="0">
                <a:solidFill>
                  <a:srgbClr val="333333"/>
                </a:solidFill>
                <a:latin typeface="+mn-lt"/>
                <a:ea typeface="Times New Roman"/>
                <a:cs typeface="Avenir Heavy"/>
              </a:rPr>
              <a:t>updating </a:t>
            </a:r>
            <a:r>
              <a:rPr lang="en-US" sz="5289" kern="1400" dirty="0">
                <a:solidFill>
                  <a:schemeClr val="tx2">
                    <a:lumMod val="75000"/>
                  </a:schemeClr>
                </a:solidFill>
                <a:latin typeface="+mn-lt"/>
                <a:ea typeface="Times New Roman"/>
                <a:cs typeface="Avenir Light"/>
              </a:rPr>
              <a:t/>
            </a:r>
            <a:br>
              <a:rPr lang="en-US" sz="5289" kern="1400" dirty="0">
                <a:solidFill>
                  <a:schemeClr val="tx2">
                    <a:lumMod val="75000"/>
                  </a:schemeClr>
                </a:solidFill>
                <a:latin typeface="+mn-lt"/>
                <a:ea typeface="Times New Roman"/>
                <a:cs typeface="Avenir Light"/>
              </a:rPr>
            </a:br>
            <a:r>
              <a:rPr lang="en-US" sz="4327" dirty="0"/>
              <a:t>Rachel Rac-Lubashevsky</a:t>
            </a:r>
            <a:r>
              <a:rPr lang="en-US" sz="4327" baseline="30000" dirty="0"/>
              <a:t>1</a:t>
            </a:r>
            <a:r>
              <a:rPr lang="en-US" sz="4327" dirty="0"/>
              <a:t>,</a:t>
            </a:r>
            <a:r>
              <a:rPr lang="en-US" sz="4327" baseline="30000" dirty="0"/>
              <a:t> </a:t>
            </a:r>
            <a:r>
              <a:rPr lang="en-US" sz="4327" dirty="0"/>
              <a:t>and </a:t>
            </a:r>
            <a:r>
              <a:rPr lang="en-US" sz="4327" dirty="0"/>
              <a:t>Michael Frank</a:t>
            </a:r>
            <a:r>
              <a:rPr lang="en-US" sz="4327" baseline="30000" dirty="0"/>
              <a:t>1</a:t>
            </a:r>
            <a:r>
              <a:rPr lang="en-US" sz="4327" dirty="0"/>
              <a:t/>
            </a:r>
            <a:br>
              <a:rPr lang="en-US" sz="4327" dirty="0"/>
            </a:br>
            <a:r>
              <a:rPr lang="en-US" sz="3205" baseline="30000" dirty="0"/>
              <a:t>1</a:t>
            </a:r>
            <a:r>
              <a:rPr lang="en-US" sz="3205" dirty="0"/>
              <a:t>Cognitive, Linguistic, &amp; Psychological Sciences, Brown Institute for Brain Science, Brown University</a:t>
            </a:r>
            <a:br>
              <a:rPr lang="en-US" sz="3205" dirty="0"/>
            </a:br>
            <a:endParaRPr lang="en-US" sz="2885" kern="1400" dirty="0">
              <a:solidFill>
                <a:srgbClr val="000000"/>
              </a:solidFill>
              <a:latin typeface="+mn-lt"/>
              <a:ea typeface="Times New Roman"/>
              <a:cs typeface="Avenir Light"/>
            </a:endParaRPr>
          </a:p>
        </p:txBody>
      </p:sp>
      <p:sp>
        <p:nvSpPr>
          <p:cNvPr id="145" name="Rechteck 144"/>
          <p:cNvSpPr/>
          <p:nvPr/>
        </p:nvSpPr>
        <p:spPr>
          <a:xfrm>
            <a:off x="3403757" y="13321094"/>
            <a:ext cx="11584675" cy="929357"/>
          </a:xfrm>
          <a:prstGeom prst="rect">
            <a:avLst/>
          </a:prstGeom>
          <a:noFill/>
          <a:ln>
            <a:noFill/>
          </a:ln>
        </p:spPr>
        <p:txBody>
          <a:bodyPr wrap="square" lIns="319464" tIns="159734" rIns="319464" bIns="159734">
            <a:spAutoFit/>
          </a:bodyPr>
          <a:lstStyle/>
          <a:p>
            <a:pPr algn="ctr"/>
            <a:r>
              <a:rPr lang="en-US" sz="3943" dirty="0">
                <a:latin typeface="Bahnschrift SemiBold SemiConden" panose="020B0502040204020203" pitchFamily="34" charset="0"/>
                <a:cs typeface="Avenir Heavy"/>
              </a:rPr>
              <a:t>Results</a:t>
            </a:r>
            <a:r>
              <a:rPr lang="en-US" sz="3943" dirty="0">
                <a:solidFill>
                  <a:srgbClr val="000000"/>
                </a:solidFill>
                <a:latin typeface="Avenir Heavy"/>
                <a:cs typeface="Avenir Heavy"/>
              </a:rPr>
              <a:t> </a:t>
            </a:r>
          </a:p>
        </p:txBody>
      </p:sp>
      <p:sp>
        <p:nvSpPr>
          <p:cNvPr id="141" name="Abgerundetes Rechteck 140"/>
          <p:cNvSpPr/>
          <p:nvPr/>
        </p:nvSpPr>
        <p:spPr>
          <a:xfrm>
            <a:off x="41085711" y="23860066"/>
            <a:ext cx="9955491" cy="843984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19464" tIns="159734" rIns="319464" bIns="159734" numCol="1" rtlCol="0" anchor="t"/>
          <a:lstStyle/>
          <a:p>
            <a:pPr marL="381662" indent="-381662"/>
            <a:r>
              <a:rPr lang="en-GB" sz="2200" dirty="0" smtClean="0">
                <a:solidFill>
                  <a:srgbClr val="000000"/>
                </a:solidFill>
                <a:latin typeface="Bahnschrift Light SemiCondensed" panose="020B0502040204020203" pitchFamily="34" charset="0"/>
                <a:cs typeface="Avenir Light"/>
              </a:rPr>
              <a:t>[1]  </a:t>
            </a:r>
            <a:r>
              <a:rPr lang="en-US" sz="2200" dirty="0" smtClean="0">
                <a:solidFill>
                  <a:srgbClr val="000000"/>
                </a:solidFill>
                <a:latin typeface="Bahnschrift Light SemiCondensed" panose="020B0502040204020203" pitchFamily="34" charset="0"/>
                <a:cs typeface="Avenir Light"/>
              </a:rPr>
              <a:t> </a:t>
            </a:r>
            <a:r>
              <a:rPr lang="en-US" sz="2200" dirty="0" err="1" smtClean="0">
                <a:solidFill>
                  <a:srgbClr val="000000"/>
                </a:solidFill>
                <a:latin typeface="Bahnschrift Light SemiCondensed" panose="020B0502040204020203" pitchFamily="34" charset="0"/>
                <a:cs typeface="Avenir Light"/>
              </a:rPr>
              <a:t>Badre</a:t>
            </a:r>
            <a:r>
              <a:rPr lang="en-US" sz="2200" dirty="0" smtClean="0">
                <a:solidFill>
                  <a:srgbClr val="000000"/>
                </a:solidFill>
                <a:latin typeface="Bahnschrift Light SemiCondensed" panose="020B0502040204020203" pitchFamily="34" charset="0"/>
                <a:cs typeface="Avenir Light"/>
              </a:rPr>
              <a:t>, D. (2012). Opening the gate to working memory. </a:t>
            </a:r>
            <a:r>
              <a:rPr lang="en-US" sz="2200" i="1" dirty="0" smtClean="0">
                <a:solidFill>
                  <a:srgbClr val="000000"/>
                </a:solidFill>
                <a:latin typeface="Bahnschrift Light SemiCondensed" panose="020B0502040204020203" pitchFamily="34" charset="0"/>
                <a:cs typeface="Avenir Light"/>
              </a:rPr>
              <a:t>Proceedings of the National Academy of Sciences USA, 109</a:t>
            </a:r>
            <a:r>
              <a:rPr lang="en-US" sz="2200" dirty="0" smtClean="0">
                <a:solidFill>
                  <a:srgbClr val="000000"/>
                </a:solidFill>
                <a:latin typeface="Bahnschrift Light SemiCondensed" panose="020B0502040204020203" pitchFamily="34" charset="0"/>
                <a:cs typeface="Avenir Light"/>
              </a:rPr>
              <a:t>, 19878-19879. </a:t>
            </a:r>
          </a:p>
          <a:p>
            <a:pPr marL="381662" indent="-381662"/>
            <a:r>
              <a:rPr lang="en-US" sz="2200" dirty="0" smtClean="0">
                <a:solidFill>
                  <a:srgbClr val="000000"/>
                </a:solidFill>
                <a:latin typeface="Bahnschrift Light SemiCondensed" panose="020B0502040204020203" pitchFamily="34" charset="0"/>
                <a:cs typeface="Avenir Light"/>
              </a:rPr>
              <a:t>[2]  </a:t>
            </a:r>
            <a:r>
              <a:rPr lang="en-US" sz="2200" dirty="0" err="1" smtClean="0">
                <a:solidFill>
                  <a:srgbClr val="000000"/>
                </a:solidFill>
                <a:latin typeface="Bahnschrift Light SemiCondensed" panose="020B0502040204020203" pitchFamily="34" charset="0"/>
                <a:cs typeface="Avenir Light"/>
              </a:rPr>
              <a:t>Ranti</a:t>
            </a:r>
            <a:r>
              <a:rPr lang="en-US" sz="2200" dirty="0" smtClean="0">
                <a:solidFill>
                  <a:srgbClr val="000000"/>
                </a:solidFill>
                <a:latin typeface="Bahnschrift Light SemiCondensed" panose="020B0502040204020203" pitchFamily="34" charset="0"/>
                <a:cs typeface="Avenir Light"/>
              </a:rPr>
              <a:t>, C., Chatham, C. H., &amp; </a:t>
            </a:r>
            <a:r>
              <a:rPr lang="en-US" sz="2200" dirty="0" err="1" smtClean="0">
                <a:solidFill>
                  <a:srgbClr val="000000"/>
                </a:solidFill>
                <a:latin typeface="Bahnschrift Light SemiCondensed" panose="020B0502040204020203" pitchFamily="34" charset="0"/>
                <a:cs typeface="Avenir Light"/>
              </a:rPr>
              <a:t>Badre</a:t>
            </a:r>
            <a:r>
              <a:rPr lang="en-US" sz="2200" dirty="0" smtClean="0">
                <a:solidFill>
                  <a:srgbClr val="000000"/>
                </a:solidFill>
                <a:latin typeface="Bahnschrift Light SemiCondensed" panose="020B0502040204020203" pitchFamily="34" charset="0"/>
                <a:cs typeface="Avenir Light"/>
              </a:rPr>
              <a:t>, D. (2015). Parallel temporal dynamics in hierarchical cognitive control. </a:t>
            </a:r>
            <a:r>
              <a:rPr lang="en-US" sz="2200" i="1" dirty="0" smtClean="0">
                <a:solidFill>
                  <a:srgbClr val="000000"/>
                </a:solidFill>
                <a:latin typeface="Bahnschrift Light SemiCondensed" panose="020B0502040204020203" pitchFamily="34" charset="0"/>
                <a:cs typeface="Avenir Light"/>
              </a:rPr>
              <a:t>Cognition, 142</a:t>
            </a:r>
            <a:r>
              <a:rPr lang="en-US" sz="2200" dirty="0" smtClean="0">
                <a:solidFill>
                  <a:srgbClr val="000000"/>
                </a:solidFill>
                <a:latin typeface="Bahnschrift Light SemiCondensed" panose="020B0502040204020203" pitchFamily="34" charset="0"/>
                <a:cs typeface="Avenir Light"/>
              </a:rPr>
              <a:t>, 205-229. </a:t>
            </a:r>
          </a:p>
          <a:p>
            <a:pPr marL="381662" indent="-381662"/>
            <a:r>
              <a:rPr lang="en-US" sz="2200" dirty="0" smtClean="0">
                <a:solidFill>
                  <a:srgbClr val="000000"/>
                </a:solidFill>
                <a:latin typeface="Bahnschrift Light SemiCondensed" panose="020B0502040204020203" pitchFamily="34" charset="0"/>
                <a:cs typeface="Avenir Light"/>
              </a:rPr>
              <a:t>[3]  Hazy, T. E., Frank, M. J., &amp; O’Reilly, R. C. (2006). Banishing the homunculus: making working memory work</a:t>
            </a:r>
            <a:r>
              <a:rPr lang="en-US" sz="2200" i="1" dirty="0" smtClean="0">
                <a:solidFill>
                  <a:srgbClr val="000000"/>
                </a:solidFill>
                <a:latin typeface="Bahnschrift Light SemiCondensed" panose="020B0502040204020203" pitchFamily="34" charset="0"/>
                <a:cs typeface="Avenir Light"/>
              </a:rPr>
              <a:t>. Neuroscience</a:t>
            </a:r>
            <a:r>
              <a:rPr lang="en-US" sz="2200" dirty="0" smtClean="0">
                <a:solidFill>
                  <a:srgbClr val="000000"/>
                </a:solidFill>
                <a:latin typeface="Bahnschrift Light SemiCondensed" panose="020B0502040204020203" pitchFamily="34" charset="0"/>
                <a:cs typeface="Avenir Light"/>
              </a:rPr>
              <a:t>, </a:t>
            </a:r>
            <a:r>
              <a:rPr lang="en-US" sz="2200" i="1" dirty="0" smtClean="0">
                <a:solidFill>
                  <a:srgbClr val="000000"/>
                </a:solidFill>
                <a:latin typeface="Bahnschrift Light SemiCondensed" panose="020B0502040204020203" pitchFamily="34" charset="0"/>
                <a:cs typeface="Avenir Light"/>
              </a:rPr>
              <a:t>139, </a:t>
            </a:r>
            <a:r>
              <a:rPr lang="en-US" sz="2200" dirty="0" smtClean="0">
                <a:solidFill>
                  <a:srgbClr val="000000"/>
                </a:solidFill>
                <a:latin typeface="Bahnschrift Light SemiCondensed" panose="020B0502040204020203" pitchFamily="34" charset="0"/>
                <a:cs typeface="Avenir Light"/>
              </a:rPr>
              <a:t>105-118.</a:t>
            </a:r>
          </a:p>
          <a:p>
            <a:pPr marL="381662" indent="-381662"/>
            <a:r>
              <a:rPr lang="en-US" sz="2200" dirty="0" smtClean="0">
                <a:solidFill>
                  <a:srgbClr val="000000"/>
                </a:solidFill>
                <a:latin typeface="Bahnschrift Light SemiCondensed" panose="020B0502040204020203" pitchFamily="34" charset="0"/>
                <a:cs typeface="Avenir Light"/>
              </a:rPr>
              <a:t>[4] 	Collins, A. G., &amp; Frank, M. J. (2013). Cognitive control over learning: Creating, clustering, and generalizing task-set structure. </a:t>
            </a:r>
            <a:r>
              <a:rPr lang="en-US" sz="2200" i="1" dirty="0" smtClean="0">
                <a:solidFill>
                  <a:srgbClr val="000000"/>
                </a:solidFill>
                <a:latin typeface="Bahnschrift Light SemiCondensed" panose="020B0502040204020203" pitchFamily="34" charset="0"/>
                <a:cs typeface="Avenir Light"/>
              </a:rPr>
              <a:t>Psychological review, 120</a:t>
            </a:r>
            <a:r>
              <a:rPr lang="en-US" sz="2200" dirty="0" smtClean="0">
                <a:solidFill>
                  <a:srgbClr val="000000"/>
                </a:solidFill>
                <a:latin typeface="Bahnschrift Light SemiCondensed" panose="020B0502040204020203" pitchFamily="34" charset="0"/>
                <a:cs typeface="Avenir Light"/>
              </a:rPr>
              <a:t>, 190-229.</a:t>
            </a:r>
          </a:p>
          <a:p>
            <a:pPr marL="381662" indent="-381662"/>
            <a:r>
              <a:rPr lang="en-US" sz="2200" dirty="0" smtClean="0">
                <a:solidFill>
                  <a:srgbClr val="000000"/>
                </a:solidFill>
                <a:latin typeface="Bahnschrift Light SemiCondensed" panose="020B0502040204020203" pitchFamily="34" charset="0"/>
                <a:cs typeface="Avenir Light"/>
              </a:rPr>
              <a:t>[5] Rac-Lubashevsky, R., &amp; Kessler, Y. (2018). Oscillatory correlates of control over working memory gating and updating: An EEG study using the reference-back paradigm. </a:t>
            </a:r>
            <a:r>
              <a:rPr lang="en-US" sz="2200" i="1" dirty="0" smtClean="0">
                <a:solidFill>
                  <a:srgbClr val="000000"/>
                </a:solidFill>
                <a:latin typeface="Bahnschrift Light SemiCondensed" panose="020B0502040204020203" pitchFamily="34" charset="0"/>
                <a:cs typeface="Avenir Light"/>
              </a:rPr>
              <a:t>Journal of cognitive neuroscience, 30, </a:t>
            </a:r>
            <a:r>
              <a:rPr lang="en-US" sz="2200" dirty="0" smtClean="0">
                <a:solidFill>
                  <a:srgbClr val="000000"/>
                </a:solidFill>
                <a:latin typeface="Bahnschrift Light SemiCondensed" panose="020B0502040204020203" pitchFamily="34" charset="0"/>
                <a:cs typeface="Avenir Light"/>
              </a:rPr>
              <a:t>1870-1882.</a:t>
            </a:r>
          </a:p>
          <a:p>
            <a:pPr marL="381662" indent="-381662"/>
            <a:r>
              <a:rPr lang="en-US" sz="2200" dirty="0" smtClean="0">
                <a:solidFill>
                  <a:srgbClr val="000000"/>
                </a:solidFill>
                <a:latin typeface="Bahnschrift Light SemiCondensed" panose="020B0502040204020203" pitchFamily="34" charset="0"/>
                <a:cs typeface="Avenir Light"/>
              </a:rPr>
              <a:t>[6] Collins, A. G., &amp; Frank, M. J. (2018). Within-and across-trial dynamics of human EEG reveal cooperative interplay between reinforcement learning and working memory. </a:t>
            </a:r>
            <a:r>
              <a:rPr lang="en-US" sz="2200" i="1" dirty="0" smtClean="0">
                <a:solidFill>
                  <a:srgbClr val="000000"/>
                </a:solidFill>
                <a:latin typeface="Bahnschrift Light SemiCondensed" panose="020B0502040204020203" pitchFamily="34" charset="0"/>
                <a:cs typeface="Avenir Light"/>
              </a:rPr>
              <a:t>Proceedings of the National Academy of Sciences, 15,  </a:t>
            </a:r>
            <a:r>
              <a:rPr lang="en-US" sz="2200" dirty="0" smtClean="0">
                <a:solidFill>
                  <a:srgbClr val="000000"/>
                </a:solidFill>
                <a:latin typeface="Bahnschrift Light SemiCondensed" panose="020B0502040204020203" pitchFamily="34" charset="0"/>
                <a:cs typeface="Avenir Light"/>
              </a:rPr>
              <a:t>‏2502-2507.</a:t>
            </a:r>
          </a:p>
          <a:p>
            <a:pPr marL="381662" indent="-381662"/>
            <a:r>
              <a:rPr lang="en-US" sz="2200" dirty="0" smtClean="0">
                <a:solidFill>
                  <a:srgbClr val="000000"/>
                </a:solidFill>
                <a:latin typeface="Bahnschrift Light SemiCondensed" panose="020B0502040204020203" pitchFamily="34" charset="0"/>
                <a:cs typeface="Avenir Light"/>
              </a:rPr>
              <a:t>[7]   Cavanagh, J. F., </a:t>
            </a:r>
            <a:r>
              <a:rPr lang="en-US" sz="2200" dirty="0" err="1" smtClean="0">
                <a:solidFill>
                  <a:srgbClr val="000000"/>
                </a:solidFill>
                <a:latin typeface="Bahnschrift Light SemiCondensed" panose="020B0502040204020203" pitchFamily="34" charset="0"/>
                <a:cs typeface="Avenir Light"/>
              </a:rPr>
              <a:t>Wiecki</a:t>
            </a:r>
            <a:r>
              <a:rPr lang="en-US" sz="2200" dirty="0" smtClean="0">
                <a:solidFill>
                  <a:srgbClr val="000000"/>
                </a:solidFill>
                <a:latin typeface="Bahnschrift Light SemiCondensed" panose="020B0502040204020203" pitchFamily="34" charset="0"/>
                <a:cs typeface="Avenir Light"/>
              </a:rPr>
              <a:t>, T. V., Cohen, M. X., Figueroa, C. M., </a:t>
            </a:r>
            <a:r>
              <a:rPr lang="en-US" sz="2200" dirty="0" err="1" smtClean="0">
                <a:solidFill>
                  <a:srgbClr val="000000"/>
                </a:solidFill>
                <a:latin typeface="Bahnschrift Light SemiCondensed" panose="020B0502040204020203" pitchFamily="34" charset="0"/>
                <a:cs typeface="Avenir Light"/>
              </a:rPr>
              <a:t>Samanta</a:t>
            </a:r>
            <a:r>
              <a:rPr lang="en-US" sz="2200" dirty="0" smtClean="0">
                <a:solidFill>
                  <a:srgbClr val="000000"/>
                </a:solidFill>
                <a:latin typeface="Bahnschrift Light SemiCondensed" panose="020B0502040204020203" pitchFamily="34" charset="0"/>
                <a:cs typeface="Avenir Light"/>
              </a:rPr>
              <a:t>, J., Sherman, S. J., &amp; Frank, M. J. (2011). </a:t>
            </a:r>
            <a:r>
              <a:rPr lang="en-US" sz="2200" dirty="0" err="1" smtClean="0">
                <a:solidFill>
                  <a:srgbClr val="000000"/>
                </a:solidFill>
                <a:latin typeface="Bahnschrift Light SemiCondensed" panose="020B0502040204020203" pitchFamily="34" charset="0"/>
                <a:cs typeface="Avenir Light"/>
              </a:rPr>
              <a:t>Subthalamic</a:t>
            </a:r>
            <a:r>
              <a:rPr lang="en-US" sz="2200" dirty="0" smtClean="0">
                <a:solidFill>
                  <a:srgbClr val="000000"/>
                </a:solidFill>
                <a:latin typeface="Bahnschrift Light SemiCondensed" panose="020B0502040204020203" pitchFamily="34" charset="0"/>
                <a:cs typeface="Avenir Light"/>
              </a:rPr>
              <a:t> nucleus stimulation reverses </a:t>
            </a:r>
            <a:r>
              <a:rPr lang="en-US" sz="2200" dirty="0" err="1" smtClean="0">
                <a:solidFill>
                  <a:srgbClr val="000000"/>
                </a:solidFill>
                <a:latin typeface="Bahnschrift Light SemiCondensed" panose="020B0502040204020203" pitchFamily="34" charset="0"/>
                <a:cs typeface="Avenir Light"/>
              </a:rPr>
              <a:t>mediofrontal</a:t>
            </a:r>
            <a:r>
              <a:rPr lang="en-US" sz="2200" dirty="0" smtClean="0">
                <a:solidFill>
                  <a:srgbClr val="000000"/>
                </a:solidFill>
                <a:latin typeface="Bahnschrift Light SemiCondensed" panose="020B0502040204020203" pitchFamily="34" charset="0"/>
                <a:cs typeface="Avenir Light"/>
              </a:rPr>
              <a:t> influence over decision threshold. </a:t>
            </a:r>
            <a:r>
              <a:rPr lang="en-US" sz="2200" i="1" dirty="0" smtClean="0">
                <a:solidFill>
                  <a:srgbClr val="000000"/>
                </a:solidFill>
                <a:latin typeface="Bahnschrift Light SemiCondensed" panose="020B0502040204020203" pitchFamily="34" charset="0"/>
                <a:cs typeface="Avenir Light"/>
              </a:rPr>
              <a:t>Nature neuroscience, 14</a:t>
            </a:r>
            <a:r>
              <a:rPr lang="en-US" sz="2200" dirty="0" smtClean="0">
                <a:solidFill>
                  <a:srgbClr val="000000"/>
                </a:solidFill>
                <a:latin typeface="Bahnschrift Light SemiCondensed" panose="020B0502040204020203" pitchFamily="34" charset="0"/>
                <a:cs typeface="Avenir Light"/>
              </a:rPr>
              <a:t>, 1462-1469.</a:t>
            </a:r>
          </a:p>
          <a:p>
            <a:pPr marL="381662" indent="-381662"/>
            <a:r>
              <a:rPr lang="en-US" sz="2200" dirty="0" smtClean="0">
                <a:solidFill>
                  <a:srgbClr val="000000"/>
                </a:solidFill>
                <a:latin typeface="Bahnschrift Light SemiCondensed" panose="020B0502040204020203" pitchFamily="34" charset="0"/>
                <a:cs typeface="Avenir Light"/>
              </a:rPr>
              <a:t>[8]	Zavala et al., (2016). Human </a:t>
            </a:r>
            <a:r>
              <a:rPr lang="en-US" sz="2200" dirty="0" err="1" smtClean="0">
                <a:solidFill>
                  <a:srgbClr val="000000"/>
                </a:solidFill>
                <a:latin typeface="Bahnschrift Light SemiCondensed" panose="020B0502040204020203" pitchFamily="34" charset="0"/>
                <a:cs typeface="Avenir Light"/>
              </a:rPr>
              <a:t>subthalamic</a:t>
            </a:r>
            <a:r>
              <a:rPr lang="en-US" sz="2200" dirty="0" smtClean="0">
                <a:solidFill>
                  <a:srgbClr val="000000"/>
                </a:solidFill>
                <a:latin typeface="Bahnschrift Light SemiCondensed" panose="020B0502040204020203" pitchFamily="34" charset="0"/>
                <a:cs typeface="Avenir Light"/>
              </a:rPr>
              <a:t> nucleus–medial frontal cortex theta phase coherence is involved in conflict and error related cortical monitoring. </a:t>
            </a:r>
            <a:r>
              <a:rPr lang="en-US" sz="2200" i="1" dirty="0" err="1" smtClean="0">
                <a:solidFill>
                  <a:srgbClr val="000000"/>
                </a:solidFill>
                <a:latin typeface="Bahnschrift Light SemiCondensed" panose="020B0502040204020203" pitchFamily="34" charset="0"/>
                <a:cs typeface="Avenir Light"/>
              </a:rPr>
              <a:t>NeuroImage</a:t>
            </a:r>
            <a:r>
              <a:rPr lang="en-US" sz="2200" i="1" dirty="0" smtClean="0">
                <a:solidFill>
                  <a:srgbClr val="000000"/>
                </a:solidFill>
                <a:latin typeface="Bahnschrift Light SemiCondensed" panose="020B0502040204020203" pitchFamily="34" charset="0"/>
                <a:cs typeface="Avenir Light"/>
              </a:rPr>
              <a:t>, 137, </a:t>
            </a:r>
            <a:r>
              <a:rPr lang="en-US" sz="2200" dirty="0" smtClean="0">
                <a:solidFill>
                  <a:srgbClr val="000000"/>
                </a:solidFill>
                <a:latin typeface="Bahnschrift Light SemiCondensed" panose="020B0502040204020203" pitchFamily="34" charset="0"/>
                <a:cs typeface="Avenir Light"/>
              </a:rPr>
              <a:t>178-187.</a:t>
            </a:r>
          </a:p>
          <a:p>
            <a:pPr marL="381662" indent="-381662"/>
            <a:r>
              <a:rPr lang="en-US" sz="2200" dirty="0" smtClean="0">
                <a:solidFill>
                  <a:srgbClr val="000000"/>
                </a:solidFill>
                <a:latin typeface="Bahnschrift Light SemiCondensed" panose="020B0502040204020203" pitchFamily="34" charset="0"/>
                <a:cs typeface="Avenir Light"/>
              </a:rPr>
              <a:t>[8] 	Ratcliff, R., &amp; Frank, M. J. (2012). Reinforcement-based decision making in </a:t>
            </a:r>
            <a:r>
              <a:rPr lang="en-US" sz="2200" dirty="0" err="1" smtClean="0">
                <a:solidFill>
                  <a:srgbClr val="000000"/>
                </a:solidFill>
                <a:latin typeface="Bahnschrift Light SemiCondensed" panose="020B0502040204020203" pitchFamily="34" charset="0"/>
                <a:cs typeface="Avenir Light"/>
              </a:rPr>
              <a:t>corticostriatal</a:t>
            </a:r>
            <a:r>
              <a:rPr lang="en-US" sz="2200" dirty="0" smtClean="0">
                <a:solidFill>
                  <a:srgbClr val="000000"/>
                </a:solidFill>
                <a:latin typeface="Bahnschrift Light SemiCondensed" panose="020B0502040204020203" pitchFamily="34" charset="0"/>
                <a:cs typeface="Avenir Light"/>
              </a:rPr>
              <a:t> circuits: mutual constraints by </a:t>
            </a:r>
            <a:r>
              <a:rPr lang="en-US" sz="2200" dirty="0" err="1" smtClean="0">
                <a:solidFill>
                  <a:srgbClr val="000000"/>
                </a:solidFill>
                <a:latin typeface="Bahnschrift Light SemiCondensed" panose="020B0502040204020203" pitchFamily="34" charset="0"/>
                <a:cs typeface="Avenir Light"/>
              </a:rPr>
              <a:t>neurocomputational</a:t>
            </a:r>
            <a:r>
              <a:rPr lang="en-US" sz="2200" dirty="0" smtClean="0">
                <a:solidFill>
                  <a:srgbClr val="000000"/>
                </a:solidFill>
                <a:latin typeface="Bahnschrift Light SemiCondensed" panose="020B0502040204020203" pitchFamily="34" charset="0"/>
                <a:cs typeface="Avenir Light"/>
              </a:rPr>
              <a:t> and diffusion models. </a:t>
            </a:r>
            <a:r>
              <a:rPr lang="en-US" sz="2200" i="1" dirty="0" smtClean="0">
                <a:solidFill>
                  <a:srgbClr val="000000"/>
                </a:solidFill>
                <a:latin typeface="Bahnschrift Light SemiCondensed" panose="020B0502040204020203" pitchFamily="34" charset="0"/>
                <a:cs typeface="Avenir Light"/>
              </a:rPr>
              <a:t>Neural computation, 24</a:t>
            </a:r>
            <a:r>
              <a:rPr lang="en-US" sz="2200" dirty="0" smtClean="0">
                <a:solidFill>
                  <a:srgbClr val="000000"/>
                </a:solidFill>
                <a:latin typeface="Bahnschrift Light SemiCondensed" panose="020B0502040204020203" pitchFamily="34" charset="0"/>
                <a:cs typeface="Avenir Light"/>
              </a:rPr>
              <a:t>, 1186-1229.‏</a:t>
            </a:r>
          </a:p>
          <a:p>
            <a:pPr marL="381662" indent="-381662"/>
            <a:endParaRPr lang="en-US" sz="2200" dirty="0" smtClean="0">
              <a:solidFill>
                <a:srgbClr val="000000"/>
              </a:solidFill>
              <a:latin typeface="Bahnschrift Light SemiCondensed" panose="020B0502040204020203" pitchFamily="34" charset="0"/>
              <a:cs typeface="Avenir Light"/>
            </a:endParaRPr>
          </a:p>
          <a:p>
            <a:pPr marL="381662" indent="-381662"/>
            <a:r>
              <a:rPr lang="en-GB" sz="2200" dirty="0" smtClean="0">
                <a:solidFill>
                  <a:schemeClr val="tx1"/>
                </a:solidFill>
                <a:latin typeface="Bahnschrift Light SemiCondensed" panose="020B0502040204020203" pitchFamily="34" charset="0"/>
                <a:cs typeface="Avenir Light"/>
              </a:rPr>
              <a:t> </a:t>
            </a:r>
            <a:endParaRPr lang="en-US" sz="2200" dirty="0" smtClean="0">
              <a:solidFill>
                <a:schemeClr val="tx1"/>
              </a:solidFill>
              <a:latin typeface="Bahnschrift Light SemiCondensed" panose="020B0502040204020203" pitchFamily="34" charset="0"/>
            </a:endParaRPr>
          </a:p>
          <a:p>
            <a:endParaRPr lang="en-US" sz="2200" dirty="0">
              <a:solidFill>
                <a:schemeClr val="tx1"/>
              </a:solidFill>
              <a:latin typeface="Bahnschrift Light SemiCondensed" panose="020B0502040204020203" pitchFamily="34" charset="0"/>
              <a:cs typeface="Avenir Light"/>
            </a:endParaRPr>
          </a:p>
        </p:txBody>
      </p:sp>
      <p:sp>
        <p:nvSpPr>
          <p:cNvPr id="138" name="Abgerundetes Rechteck 137"/>
          <p:cNvSpPr/>
          <p:nvPr/>
        </p:nvSpPr>
        <p:spPr>
          <a:xfrm>
            <a:off x="40924425" y="3920207"/>
            <a:ext cx="10146481" cy="324044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19464" tIns="159734" rIns="319464" bIns="159734" rtlCol="0" anchor="t"/>
          <a:lstStyle/>
          <a:p>
            <a:pPr marL="406400" indent="-406400">
              <a:spcAft>
                <a:spcPts val="481"/>
              </a:spcAft>
              <a:buFont typeface="Arial" panose="020B0604020202020204" pitchFamily="34" charset="0"/>
              <a:buChar char="•"/>
            </a:pPr>
            <a:r>
              <a:rPr lang="en-US" sz="4000" dirty="0">
                <a:solidFill>
                  <a:schemeClr val="tx2">
                    <a:lumMod val="50000"/>
                  </a:schemeClr>
                </a:solidFill>
                <a:latin typeface="Bahnschrift Light SemiCondensed" panose="020B0502040204020203" pitchFamily="34" charset="0"/>
                <a:cs typeface="Avenir Heavy"/>
              </a:rPr>
              <a:t>The aim of this study was to </a:t>
            </a:r>
            <a:r>
              <a:rPr lang="en-US" sz="4000" dirty="0" smtClean="0">
                <a:solidFill>
                  <a:schemeClr val="tx2">
                    <a:lumMod val="50000"/>
                  </a:schemeClr>
                </a:solidFill>
                <a:latin typeface="Bahnschrift Light SemiCondensed" panose="020B0502040204020203" pitchFamily="34" charset="0"/>
                <a:cs typeface="Avenir Heavy"/>
              </a:rPr>
              <a:t>characterize </a:t>
            </a:r>
            <a:r>
              <a:rPr lang="en-US" sz="4000" dirty="0">
                <a:solidFill>
                  <a:schemeClr val="tx2">
                    <a:lumMod val="50000"/>
                  </a:schemeClr>
                </a:solidFill>
                <a:latin typeface="Bahnschrift Light SemiCondensed" panose="020B0502040204020203" pitchFamily="34" charset="0"/>
                <a:cs typeface="Avenir Heavy"/>
              </a:rPr>
              <a:t>the cognitive architectures that </a:t>
            </a:r>
            <a:r>
              <a:rPr lang="en-US" sz="4000" dirty="0" smtClean="0">
                <a:solidFill>
                  <a:schemeClr val="tx2">
                    <a:lumMod val="50000"/>
                  </a:schemeClr>
                </a:solidFill>
                <a:latin typeface="Bahnschrift Light SemiCondensed" panose="020B0502040204020203" pitchFamily="34" charset="0"/>
                <a:cs typeface="Avenir Heavy"/>
              </a:rPr>
              <a:t>supports cognitive-control </a:t>
            </a:r>
          </a:p>
          <a:p>
            <a:pPr marL="406400" indent="-406400">
              <a:spcAft>
                <a:spcPts val="481"/>
              </a:spcAft>
              <a:buFont typeface="Arial"/>
              <a:buChar char="•"/>
            </a:pPr>
            <a:r>
              <a:rPr lang="en-US" sz="4000" dirty="0" smtClean="0">
                <a:solidFill>
                  <a:schemeClr val="tx2">
                    <a:lumMod val="50000"/>
                  </a:schemeClr>
                </a:solidFill>
                <a:latin typeface="Bahnschrift Light SemiCondensed" panose="020B0502040204020203" pitchFamily="34" charset="0"/>
                <a:cs typeface="Avenir Heavy"/>
              </a:rPr>
              <a:t>Specify </a:t>
            </a:r>
            <a:r>
              <a:rPr lang="en-US" sz="4000" dirty="0">
                <a:solidFill>
                  <a:schemeClr val="tx2">
                    <a:lumMod val="50000"/>
                  </a:schemeClr>
                </a:solidFill>
                <a:latin typeface="Bahnschrift Light SemiCondensed" panose="020B0502040204020203" pitchFamily="34" charset="0"/>
                <a:cs typeface="Avenir Heavy"/>
              </a:rPr>
              <a:t>the decision parameters involved in the cognitive-control of WM </a:t>
            </a:r>
          </a:p>
          <a:p>
            <a:pPr marL="406400" indent="-406400">
              <a:spcAft>
                <a:spcPts val="481"/>
              </a:spcAft>
              <a:buFont typeface="Arial"/>
              <a:buChar char="•"/>
            </a:pPr>
            <a:r>
              <a:rPr lang="en-US" sz="4000" dirty="0">
                <a:solidFill>
                  <a:schemeClr val="tx2">
                    <a:lumMod val="50000"/>
                  </a:schemeClr>
                </a:solidFill>
                <a:latin typeface="Bahnschrift Light SemiCondensed" panose="020B0502040204020203" pitchFamily="34" charset="0"/>
                <a:cs typeface="Avenir Heavy"/>
              </a:rPr>
              <a:t>Identify the times sensitive neural correlates of these decision parameters</a:t>
            </a:r>
          </a:p>
          <a:p>
            <a:pPr marL="406400" indent="-406400">
              <a:spcAft>
                <a:spcPts val="481"/>
              </a:spcAft>
              <a:buFont typeface="Arial"/>
              <a:buChar char="•"/>
            </a:pPr>
            <a:endParaRPr lang="en-US" sz="4000" dirty="0">
              <a:solidFill>
                <a:schemeClr val="tx2">
                  <a:lumMod val="50000"/>
                </a:schemeClr>
              </a:solidFill>
              <a:latin typeface="Bahnschrift Light SemiCondensed" panose="020B0502040204020203" pitchFamily="34" charset="0"/>
              <a:cs typeface="Avenir Heavy"/>
            </a:endParaRPr>
          </a:p>
          <a:p>
            <a:pPr marL="366396" indent="-366396">
              <a:spcAft>
                <a:spcPts val="481"/>
              </a:spcAft>
              <a:buFont typeface="Arial"/>
              <a:buChar char="•"/>
            </a:pPr>
            <a:endParaRPr lang="en-US" sz="4000" dirty="0">
              <a:solidFill>
                <a:schemeClr val="tx2">
                  <a:lumMod val="50000"/>
                </a:schemeClr>
              </a:solidFill>
              <a:latin typeface="Bahnschrift Light SemiCondensed" panose="020B0502040204020203" pitchFamily="34" charset="0"/>
              <a:cs typeface="Avenir Heavy"/>
            </a:endParaRPr>
          </a:p>
          <a:p>
            <a:pPr>
              <a:spcAft>
                <a:spcPts val="481"/>
              </a:spcAft>
            </a:pPr>
            <a:endParaRPr lang="en-US" sz="4000" dirty="0">
              <a:solidFill>
                <a:schemeClr val="tx2">
                  <a:lumMod val="50000"/>
                </a:schemeClr>
              </a:solidFill>
              <a:latin typeface="Bahnschrift Light SemiCondensed" panose="020B0502040204020203" pitchFamily="34" charset="0"/>
              <a:cs typeface="Avenir Heavy"/>
            </a:endParaRPr>
          </a:p>
        </p:txBody>
      </p:sp>
      <p:sp>
        <p:nvSpPr>
          <p:cNvPr id="53" name="Rechteck 52"/>
          <p:cNvSpPr/>
          <p:nvPr/>
        </p:nvSpPr>
        <p:spPr>
          <a:xfrm>
            <a:off x="42535259" y="8767905"/>
            <a:ext cx="6924811" cy="999696"/>
          </a:xfrm>
          <a:prstGeom prst="rect">
            <a:avLst/>
          </a:prstGeom>
          <a:noFill/>
          <a:ln>
            <a:noFill/>
          </a:ln>
        </p:spPr>
        <p:txBody>
          <a:bodyPr wrap="square" lIns="319464" tIns="159734" rIns="319464" bIns="159734">
            <a:spAutoFit/>
          </a:bodyPr>
          <a:lstStyle/>
          <a:p>
            <a:pPr algn="ctr"/>
            <a:r>
              <a:rPr lang="en-US" sz="4400" dirty="0">
                <a:solidFill>
                  <a:srgbClr val="000000"/>
                </a:solidFill>
                <a:latin typeface="Bahnschrift SemiBold SemiConden" panose="020B0502040204020203" pitchFamily="34" charset="0"/>
                <a:cs typeface="Avenir Heavy"/>
              </a:rPr>
              <a:t>Summary &amp; Conclusion</a:t>
            </a:r>
          </a:p>
        </p:txBody>
      </p:sp>
      <p:sp>
        <p:nvSpPr>
          <p:cNvPr id="55" name="Rechteck 54"/>
          <p:cNvSpPr/>
          <p:nvPr/>
        </p:nvSpPr>
        <p:spPr>
          <a:xfrm>
            <a:off x="42237048" y="23205192"/>
            <a:ext cx="6693984" cy="999696"/>
          </a:xfrm>
          <a:prstGeom prst="rect">
            <a:avLst/>
          </a:prstGeom>
          <a:noFill/>
          <a:ln>
            <a:noFill/>
          </a:ln>
        </p:spPr>
        <p:txBody>
          <a:bodyPr wrap="square" lIns="319464" tIns="159734" rIns="319464" bIns="159734">
            <a:spAutoFit/>
          </a:bodyPr>
          <a:lstStyle/>
          <a:p>
            <a:pPr algn="ctr"/>
            <a:r>
              <a:rPr lang="en-US" sz="4400" dirty="0">
                <a:solidFill>
                  <a:srgbClr val="000000"/>
                </a:solidFill>
                <a:latin typeface="Bahnschrift SemiBold SemiConden" panose="020B0502040204020203" pitchFamily="34" charset="0"/>
                <a:cs typeface="Avenir Heavy"/>
              </a:rPr>
              <a:t>References</a:t>
            </a:r>
          </a:p>
        </p:txBody>
      </p:sp>
      <p:sp>
        <p:nvSpPr>
          <p:cNvPr id="56" name="Abgerundetes Rechteck 55"/>
          <p:cNvSpPr/>
          <p:nvPr/>
        </p:nvSpPr>
        <p:spPr>
          <a:xfrm>
            <a:off x="40873058" y="9797765"/>
            <a:ext cx="10197847" cy="1325824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19464" tIns="159734" rIns="319464" bIns="159734" rtlCol="0" anchor="t"/>
          <a:lstStyle/>
          <a:p>
            <a:pPr marL="571500" indent="-571500">
              <a:buFont typeface="Arial" panose="020B0604020202020204" pitchFamily="34" charset="0"/>
              <a:buChar char="•"/>
            </a:pPr>
            <a:r>
              <a:rPr lang="en-US" sz="3800" dirty="0">
                <a:solidFill>
                  <a:schemeClr val="tx2">
                    <a:lumMod val="50000"/>
                  </a:schemeClr>
                </a:solidFill>
                <a:latin typeface="Bahnschrift Light SemiCondensed" panose="020B0502040204020203" pitchFamily="34" charset="0"/>
                <a:cs typeface="Avenir Heavy"/>
              </a:rPr>
              <a:t>We tested </a:t>
            </a:r>
            <a:r>
              <a:rPr lang="en-US" sz="3800" dirty="0" smtClean="0">
                <a:solidFill>
                  <a:schemeClr val="tx2">
                    <a:lumMod val="50000"/>
                  </a:schemeClr>
                </a:solidFill>
                <a:latin typeface="Bahnschrift Light SemiCondensed" panose="020B0502040204020203" pitchFamily="34" charset="0"/>
                <a:cs typeface="Avenir Heavy"/>
              </a:rPr>
              <a:t>how the </a:t>
            </a:r>
            <a:r>
              <a:rPr lang="en-US" sz="3800" dirty="0">
                <a:solidFill>
                  <a:schemeClr val="tx2">
                    <a:lumMod val="50000"/>
                  </a:schemeClr>
                </a:solidFill>
                <a:latin typeface="Bahnschrift Light SemiCondensed" panose="020B0502040204020203" pitchFamily="34" charset="0"/>
                <a:cs typeface="Avenir Heavy"/>
              </a:rPr>
              <a:t>decision parameters (threshold </a:t>
            </a:r>
            <a:r>
              <a:rPr lang="en-US" sz="3800" dirty="0">
                <a:solidFill>
                  <a:schemeClr val="tx2">
                    <a:lumMod val="50000"/>
                  </a:schemeClr>
                </a:solidFill>
                <a:latin typeface="Bahnschrift Light SemiCondensed" panose="020B0502040204020203" pitchFamily="34" charset="0"/>
                <a:cs typeface="Avenir Heavy"/>
              </a:rPr>
              <a:t>and drift </a:t>
            </a:r>
            <a:r>
              <a:rPr lang="en-US" sz="3800" dirty="0">
                <a:solidFill>
                  <a:schemeClr val="tx2">
                    <a:lumMod val="50000"/>
                  </a:schemeClr>
                </a:solidFill>
                <a:latin typeface="Bahnschrift Light SemiCondensed" panose="020B0502040204020203" pitchFamily="34" charset="0"/>
                <a:cs typeface="Avenir Heavy"/>
              </a:rPr>
              <a:t>rate) are </a:t>
            </a:r>
            <a:r>
              <a:rPr lang="en-US" sz="3800" dirty="0">
                <a:solidFill>
                  <a:schemeClr val="tx2">
                    <a:lumMod val="50000"/>
                  </a:schemeClr>
                </a:solidFill>
                <a:latin typeface="Bahnschrift Light SemiCondensed" panose="020B0502040204020203" pitchFamily="34" charset="0"/>
                <a:cs typeface="Avenir Heavy"/>
              </a:rPr>
              <a:t>modulated on a trial-to-trial basis by </a:t>
            </a:r>
            <a:r>
              <a:rPr lang="en-US" sz="3800" dirty="0" smtClean="0">
                <a:solidFill>
                  <a:schemeClr val="tx2">
                    <a:lumMod val="50000"/>
                  </a:schemeClr>
                </a:solidFill>
                <a:latin typeface="Bahnschrift Light SemiCondensed" panose="020B0502040204020203" pitchFamily="34" charset="0"/>
                <a:cs typeface="Avenir Heavy"/>
              </a:rPr>
              <a:t>the level of gating conflict. </a:t>
            </a:r>
          </a:p>
          <a:p>
            <a:pPr marL="571500" indent="-571500">
              <a:buFont typeface="Arial" panose="020B0604020202020204" pitchFamily="34" charset="0"/>
              <a:buChar char="•"/>
            </a:pPr>
            <a:r>
              <a:rPr lang="en-US" sz="3800" dirty="0" smtClean="0">
                <a:solidFill>
                  <a:schemeClr val="tx2">
                    <a:lumMod val="50000"/>
                  </a:schemeClr>
                </a:solidFill>
                <a:latin typeface="Bahnschrift Light SemiCondensed" panose="020B0502040204020203" pitchFamily="34" charset="0"/>
                <a:cs typeface="Avenir Heavy"/>
              </a:rPr>
              <a:t>Behavior and EEG results demonstrated that input gating, output gating and response gating are mostly operating in parallel thus providing further evidence for the idea of separate gating mechanisms [1,2,4,5]. </a:t>
            </a:r>
          </a:p>
          <a:p>
            <a:pPr marL="571500" indent="-571500">
              <a:buFont typeface="Arial" panose="020B0604020202020204" pitchFamily="34" charset="0"/>
              <a:buChar char="•"/>
            </a:pPr>
            <a:r>
              <a:rPr lang="en-US" sz="3800" dirty="0" smtClean="0">
                <a:solidFill>
                  <a:schemeClr val="tx2">
                    <a:lumMod val="50000"/>
                  </a:schemeClr>
                </a:solidFill>
                <a:latin typeface="Bahnschrift Light SemiCondensed" panose="020B0502040204020203" pitchFamily="34" charset="0"/>
                <a:cs typeface="Avenir Heavy"/>
              </a:rPr>
              <a:t>The ERP results mirrored the threshold adjustment in the HDDM [7]. Both demonstrated that the </a:t>
            </a:r>
            <a:r>
              <a:rPr lang="en-US" sz="3800" dirty="0">
                <a:solidFill>
                  <a:schemeClr val="tx2">
                    <a:lumMod val="50000"/>
                  </a:schemeClr>
                </a:solidFill>
                <a:latin typeface="Bahnschrift Light SemiCondensed" panose="020B0502040204020203" pitchFamily="34" charset="0"/>
                <a:cs typeface="Avenir Heavy"/>
              </a:rPr>
              <a:t>gating architecture follows a hierarchical </a:t>
            </a:r>
            <a:r>
              <a:rPr lang="en-US" sz="3800" dirty="0" smtClean="0">
                <a:solidFill>
                  <a:schemeClr val="tx2">
                    <a:lumMod val="50000"/>
                  </a:schemeClr>
                </a:solidFill>
                <a:latin typeface="Bahnschrift Light SemiCondensed" panose="020B0502040204020203" pitchFamily="34" charset="0"/>
                <a:cs typeface="Avenir Heavy"/>
              </a:rPr>
              <a:t>top-down influence wherein the highest level of conflict sets the threshold level. </a:t>
            </a:r>
          </a:p>
          <a:p>
            <a:pPr marL="571500" indent="-571500">
              <a:buFont typeface="Arial" panose="020B0604020202020204" pitchFamily="34" charset="0"/>
              <a:buChar char="•"/>
            </a:pPr>
            <a:r>
              <a:rPr lang="en-US" sz="3800" dirty="0">
                <a:solidFill>
                  <a:schemeClr val="tx2">
                    <a:lumMod val="50000"/>
                  </a:schemeClr>
                </a:solidFill>
                <a:latin typeface="Bahnschrift Light SemiCondensed" panose="020B0502040204020203" pitchFamily="34" charset="0"/>
                <a:cs typeface="Avenir Heavy"/>
              </a:rPr>
              <a:t>The </a:t>
            </a:r>
            <a:r>
              <a:rPr lang="en-US" sz="3800" dirty="0" smtClean="0">
                <a:solidFill>
                  <a:schemeClr val="tx2">
                    <a:lumMod val="50000"/>
                  </a:schemeClr>
                </a:solidFill>
                <a:latin typeface="Bahnschrift Light SemiCondensed" panose="020B0502040204020203" pitchFamily="34" charset="0"/>
                <a:cs typeface="Avenir Heavy"/>
              </a:rPr>
              <a:t>regression model with the EEG results and the HDDM further demonstrated that conflict arising from  inconsistency across the hierarchy leads to increase of the decision threshold over the higher level gate. </a:t>
            </a:r>
            <a:endParaRPr lang="en-US" sz="3800" dirty="0">
              <a:solidFill>
                <a:schemeClr val="tx2">
                  <a:lumMod val="50000"/>
                </a:schemeClr>
              </a:solidFill>
              <a:latin typeface="Bahnschrift Light SemiCondensed" panose="020B0502040204020203" pitchFamily="34" charset="0"/>
              <a:cs typeface="Avenir Heavy"/>
            </a:endParaRPr>
          </a:p>
          <a:p>
            <a:pPr marL="571500" indent="-571500">
              <a:buFont typeface="Arial" panose="020B0604020202020204" pitchFamily="34" charset="0"/>
              <a:buChar char="•"/>
            </a:pPr>
            <a:r>
              <a:rPr lang="en-US" sz="3800" dirty="0" smtClean="0">
                <a:solidFill>
                  <a:schemeClr val="tx2">
                    <a:lumMod val="50000"/>
                  </a:schemeClr>
                </a:solidFill>
                <a:latin typeface="Bahnschrift Light SemiCondensed" panose="020B0502040204020203" pitchFamily="34" charset="0"/>
                <a:cs typeface="Avenir Heavy"/>
              </a:rPr>
              <a:t>The results in the drift-rate are not shown but they only exhibited response facilitation for across level consistent gating decisions.</a:t>
            </a:r>
            <a:endParaRPr lang="en-US" sz="3800" dirty="0">
              <a:solidFill>
                <a:schemeClr val="tx2">
                  <a:lumMod val="50000"/>
                </a:schemeClr>
              </a:solidFill>
              <a:latin typeface="Bahnschrift Light SemiCondensed" panose="020B0502040204020203" pitchFamily="34" charset="0"/>
              <a:cs typeface="Avenir Heavy"/>
            </a:endParaRPr>
          </a:p>
        </p:txBody>
      </p:sp>
      <p:pic>
        <p:nvPicPr>
          <p:cNvPr id="5" name="Bild 4" descr="CLPS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9781" y="175565"/>
            <a:ext cx="1943375" cy="1943375"/>
          </a:xfrm>
          <a:prstGeom prst="rect">
            <a:avLst/>
          </a:prstGeom>
        </p:spPr>
      </p:pic>
      <p:sp>
        <p:nvSpPr>
          <p:cNvPr id="37" name="Rechteck 36"/>
          <p:cNvSpPr/>
          <p:nvPr/>
        </p:nvSpPr>
        <p:spPr>
          <a:xfrm>
            <a:off x="42736901" y="31958168"/>
            <a:ext cx="6693984" cy="938141"/>
          </a:xfrm>
          <a:prstGeom prst="rect">
            <a:avLst/>
          </a:prstGeom>
          <a:noFill/>
          <a:ln>
            <a:noFill/>
          </a:ln>
        </p:spPr>
        <p:txBody>
          <a:bodyPr wrap="square" lIns="319464" tIns="159734" rIns="319464" bIns="159734">
            <a:spAutoFit/>
          </a:bodyPr>
          <a:lstStyle/>
          <a:p>
            <a:pPr algn="ctr"/>
            <a:r>
              <a:rPr lang="en-US" sz="4000" dirty="0">
                <a:solidFill>
                  <a:srgbClr val="000000"/>
                </a:solidFill>
                <a:latin typeface="Bahnschrift SemiBold SemiConden" panose="020B0502040204020203" pitchFamily="34" charset="0"/>
                <a:cs typeface="Avenir Heavy"/>
              </a:rPr>
              <a:t>Acknowledgements</a:t>
            </a:r>
          </a:p>
        </p:txBody>
      </p:sp>
      <p:sp>
        <p:nvSpPr>
          <p:cNvPr id="91" name="Rectangle 32">
            <a:extLst>
              <a:ext uri="{FF2B5EF4-FFF2-40B4-BE49-F238E27FC236}">
                <a16:creationId xmlns:a16="http://schemas.microsoft.com/office/drawing/2014/main" id="{82863A73-AF7D-EB4A-BFCF-643BA56938F3}"/>
              </a:ext>
            </a:extLst>
          </p:cNvPr>
          <p:cNvSpPr>
            <a:spLocks noChangeArrowheads="1"/>
          </p:cNvSpPr>
          <p:nvPr/>
        </p:nvSpPr>
        <p:spPr bwMode="auto">
          <a:xfrm>
            <a:off x="8016137" y="6411492"/>
            <a:ext cx="422105" cy="22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3280" tIns="36640" rIns="73280" bIns="36640" numCol="1" anchor="ctr" anchorCtr="0" compatLnSpc="1">
            <a:prstTxWarp prst="textNoShape">
              <a:avLst/>
            </a:prstTxWarp>
            <a:spAutoFit/>
          </a:bodyPr>
          <a:lstStyle/>
          <a:p>
            <a:pPr defTabSz="732792" eaLnBrk="0" fontAlgn="base" hangingPunct="0">
              <a:spcBef>
                <a:spcPct val="0"/>
              </a:spcBef>
              <a:spcAft>
                <a:spcPct val="0"/>
              </a:spcAft>
            </a:pPr>
            <a:r>
              <a:rPr lang="en-US" altLang="ja-JP" sz="963">
                <a:latin typeface="Times New Roman" panose="02020603050405020304" pitchFamily="18" charset="0"/>
                <a:ea typeface="SimSun" panose="02010600030101010101" pitchFamily="2" charset="-122"/>
              </a:rPr>
              <a:t>         </a:t>
            </a:r>
            <a:endParaRPr lang="en-US" altLang="ja-JP" sz="1442">
              <a:latin typeface="Arial" panose="020B0604020202020204" pitchFamily="34" charset="0"/>
            </a:endParaRPr>
          </a:p>
        </p:txBody>
      </p:sp>
      <p:sp>
        <p:nvSpPr>
          <p:cNvPr id="159" name="Abgerundetes Rechteck 137">
            <a:extLst>
              <a:ext uri="{FF2B5EF4-FFF2-40B4-BE49-F238E27FC236}">
                <a16:creationId xmlns:a16="http://schemas.microsoft.com/office/drawing/2014/main" id="{8FC0C447-C89B-B74B-AAE3-13A2DE12BDCB}"/>
              </a:ext>
            </a:extLst>
          </p:cNvPr>
          <p:cNvSpPr/>
          <p:nvPr/>
        </p:nvSpPr>
        <p:spPr>
          <a:xfrm>
            <a:off x="149318" y="3839163"/>
            <a:ext cx="14024498" cy="333626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19464" tIns="159734" rIns="319464" bIns="159734" rtlCol="0" anchor="t"/>
          <a:lstStyle/>
          <a:p>
            <a:pPr marL="469448" indent="-469448">
              <a:spcAft>
                <a:spcPts val="481"/>
              </a:spcAft>
              <a:buFont typeface="Arial" panose="020B0604020202020204" pitchFamily="34" charset="0"/>
              <a:buChar char="•"/>
            </a:pPr>
            <a:r>
              <a:rPr lang="en-US" sz="3400" dirty="0">
                <a:solidFill>
                  <a:schemeClr val="tx2">
                    <a:lumMod val="50000"/>
                  </a:schemeClr>
                </a:solidFill>
                <a:latin typeface="Bahnschrift Light SemiCondensed" panose="020B0502040204020203" pitchFamily="34" charset="0"/>
              </a:rPr>
              <a:t>Effective </a:t>
            </a:r>
            <a:r>
              <a:rPr lang="en-US" sz="3400" dirty="0" smtClean="0">
                <a:solidFill>
                  <a:schemeClr val="tx2">
                    <a:lumMod val="50000"/>
                  </a:schemeClr>
                </a:solidFill>
                <a:latin typeface="Bahnschrift Light SemiCondensed" panose="020B0502040204020203" pitchFamily="34" charset="0"/>
              </a:rPr>
              <a:t>cognitive control is depends </a:t>
            </a:r>
            <a:r>
              <a:rPr lang="en-US" sz="3400" dirty="0">
                <a:solidFill>
                  <a:schemeClr val="tx2">
                    <a:lumMod val="50000"/>
                  </a:schemeClr>
                </a:solidFill>
                <a:latin typeface="Bahnschrift Light SemiCondensed" panose="020B0502040204020203" pitchFamily="34" charset="0"/>
              </a:rPr>
              <a:t>on a gating </a:t>
            </a:r>
            <a:r>
              <a:rPr lang="en-US" sz="3400" dirty="0" smtClean="0">
                <a:solidFill>
                  <a:schemeClr val="tx2">
                    <a:lumMod val="50000"/>
                  </a:schemeClr>
                </a:solidFill>
                <a:latin typeface="Bahnschrift Light SemiCondensed" panose="020B0502040204020203" pitchFamily="34" charset="0"/>
              </a:rPr>
              <a:t>network </a:t>
            </a:r>
            <a:r>
              <a:rPr lang="en-US" sz="3400" dirty="0">
                <a:solidFill>
                  <a:schemeClr val="tx2">
                    <a:lumMod val="50000"/>
                  </a:schemeClr>
                </a:solidFill>
                <a:latin typeface="Bahnschrift Light SemiCondensed" panose="020B0502040204020203" pitchFamily="34" charset="0"/>
              </a:rPr>
              <a:t>which regulates </a:t>
            </a:r>
            <a:r>
              <a:rPr lang="en-US" sz="3400" dirty="0" smtClean="0">
                <a:solidFill>
                  <a:schemeClr val="tx2">
                    <a:lumMod val="50000"/>
                  </a:schemeClr>
                </a:solidFill>
                <a:latin typeface="Bahnschrift Light SemiCondensed" panose="020B0502040204020203" pitchFamily="34" charset="0"/>
              </a:rPr>
              <a:t>information selection to WM and motor selections [1-4]. The </a:t>
            </a:r>
            <a:r>
              <a:rPr lang="en-US" sz="3400" dirty="0">
                <a:solidFill>
                  <a:schemeClr val="tx2">
                    <a:lumMod val="50000"/>
                  </a:schemeClr>
                </a:solidFill>
                <a:latin typeface="Bahnschrift Light SemiCondensed" panose="020B0502040204020203" pitchFamily="34" charset="0"/>
              </a:rPr>
              <a:t>gating network is composed of several parallel gating loops that are </a:t>
            </a:r>
            <a:r>
              <a:rPr lang="en-US" sz="3400" dirty="0" err="1">
                <a:solidFill>
                  <a:schemeClr val="tx2">
                    <a:lumMod val="50000"/>
                  </a:schemeClr>
                </a:solidFill>
                <a:latin typeface="Bahnschrift Light SemiCondensed" panose="020B0502040204020203" pitchFamily="34" charset="0"/>
              </a:rPr>
              <a:t>hierarchally</a:t>
            </a:r>
            <a:r>
              <a:rPr lang="en-US" sz="3400" dirty="0">
                <a:solidFill>
                  <a:schemeClr val="tx2">
                    <a:lumMod val="50000"/>
                  </a:schemeClr>
                </a:solidFill>
                <a:latin typeface="Bahnschrift Light SemiCondensed" panose="020B0502040204020203" pitchFamily="34" charset="0"/>
              </a:rPr>
              <a:t> arranged:</a:t>
            </a:r>
          </a:p>
          <a:p>
            <a:pPr marL="469448" indent="-469448">
              <a:spcAft>
                <a:spcPts val="481"/>
              </a:spcAft>
              <a:buFont typeface="Arial" panose="020B0604020202020204" pitchFamily="34" charset="0"/>
              <a:buChar char="•"/>
            </a:pPr>
            <a:r>
              <a:rPr lang="en-US" sz="3400" dirty="0">
                <a:solidFill>
                  <a:schemeClr val="tx2">
                    <a:lumMod val="50000"/>
                  </a:schemeClr>
                </a:solidFill>
                <a:latin typeface="Bahnschrift Light SemiCondensed" panose="020B0502040204020203" pitchFamily="34" charset="0"/>
              </a:rPr>
              <a:t>The higher level circuit learns to gate context relevant information (like the task set ) into the PFC stripe.</a:t>
            </a:r>
          </a:p>
          <a:p>
            <a:pPr marL="469448" indent="-469448">
              <a:spcAft>
                <a:spcPts val="481"/>
              </a:spcAft>
              <a:buFont typeface="Arial" panose="020B0604020202020204" pitchFamily="34" charset="0"/>
              <a:buChar char="•"/>
            </a:pPr>
            <a:r>
              <a:rPr lang="en-US" sz="3400" dirty="0">
                <a:solidFill>
                  <a:schemeClr val="tx2">
                    <a:lumMod val="50000"/>
                  </a:schemeClr>
                </a:solidFill>
                <a:latin typeface="Bahnschrift Light SemiCondensed" panose="020B0502040204020203" pitchFamily="34" charset="0"/>
              </a:rPr>
              <a:t>The parallel middle level circuit learns, to output gate relevant information from the PFC to guide subsequent process (e.g., response selection</a:t>
            </a:r>
            <a:r>
              <a:rPr lang="en-US" sz="3400" dirty="0" smtClean="0">
                <a:solidFill>
                  <a:schemeClr val="tx2">
                    <a:lumMod val="50000"/>
                  </a:schemeClr>
                </a:solidFill>
                <a:latin typeface="Bahnschrift Light SemiCondensed" panose="020B0502040204020203" pitchFamily="34" charset="0"/>
              </a:rPr>
              <a:t>), </a:t>
            </a:r>
            <a:r>
              <a:rPr lang="en-US" sz="3400" dirty="0">
                <a:solidFill>
                  <a:schemeClr val="tx2">
                    <a:lumMod val="50000"/>
                  </a:schemeClr>
                </a:solidFill>
                <a:latin typeface="Bahnschrift Light SemiCondensed" panose="020B0502040204020203" pitchFamily="34" charset="0"/>
              </a:rPr>
              <a:t>given the perceptual stimulus and the context.</a:t>
            </a:r>
          </a:p>
          <a:p>
            <a:pPr marL="469448" indent="-469448">
              <a:spcAft>
                <a:spcPts val="481"/>
              </a:spcAft>
              <a:buFont typeface="Arial" panose="020B0604020202020204" pitchFamily="34" charset="0"/>
              <a:buChar char="•"/>
            </a:pPr>
            <a:r>
              <a:rPr lang="en-US" sz="3400" dirty="0">
                <a:solidFill>
                  <a:schemeClr val="tx2">
                    <a:lumMod val="50000"/>
                  </a:schemeClr>
                </a:solidFill>
                <a:latin typeface="Bahnschrift Light SemiCondensed" panose="020B0502040204020203" pitchFamily="34" charset="0"/>
              </a:rPr>
              <a:t>A parallel lower level circuit learns to gate the motor response that is appropriate given the output gated information. </a:t>
            </a:r>
          </a:p>
          <a:p>
            <a:endParaRPr lang="en-US" sz="3400" dirty="0">
              <a:solidFill>
                <a:schemeClr val="tx2">
                  <a:lumMod val="50000"/>
                </a:schemeClr>
              </a:solidFill>
              <a:latin typeface="Bahnschrift Light SemiCondensed" panose="020B0502040204020203" pitchFamily="34" charset="0"/>
              <a:cs typeface="Avenir Heavy"/>
            </a:endParaRPr>
          </a:p>
          <a:p>
            <a:endParaRPr lang="en-US" sz="3400" dirty="0">
              <a:solidFill>
                <a:schemeClr val="tx2">
                  <a:lumMod val="50000"/>
                </a:schemeClr>
              </a:solidFill>
              <a:latin typeface="Bahnschrift Light SemiCondensed" panose="020B0502040204020203" pitchFamily="34" charset="0"/>
              <a:cs typeface="Avenir Heavy"/>
            </a:endParaRPr>
          </a:p>
          <a:p>
            <a:endParaRPr lang="en-US" sz="3400" dirty="0">
              <a:solidFill>
                <a:schemeClr val="tx2">
                  <a:lumMod val="50000"/>
                </a:schemeClr>
              </a:solidFill>
              <a:latin typeface="Bahnschrift Light SemiCondensed" panose="020B0502040204020203" pitchFamily="34" charset="0"/>
              <a:cs typeface="Avenir Heavy"/>
            </a:endParaRPr>
          </a:p>
          <a:p>
            <a:endParaRPr lang="en-US" sz="3400" dirty="0">
              <a:solidFill>
                <a:schemeClr val="tx2">
                  <a:lumMod val="50000"/>
                </a:schemeClr>
              </a:solidFill>
              <a:latin typeface="Bahnschrift Light SemiCondensed" panose="020B0502040204020203" pitchFamily="34" charset="0"/>
              <a:cs typeface="Avenir Heavy"/>
            </a:endParaRPr>
          </a:p>
          <a:p>
            <a:endParaRPr lang="en-US" sz="3400" dirty="0">
              <a:solidFill>
                <a:schemeClr val="tx2">
                  <a:lumMod val="50000"/>
                </a:schemeClr>
              </a:solidFill>
              <a:latin typeface="Bahnschrift Light SemiCondensed" panose="020B0502040204020203" pitchFamily="34" charset="0"/>
              <a:cs typeface="Avenir Heavy"/>
            </a:endParaRPr>
          </a:p>
          <a:p>
            <a:endParaRPr lang="en-US" sz="3400" dirty="0">
              <a:solidFill>
                <a:schemeClr val="tx2">
                  <a:lumMod val="50000"/>
                </a:schemeClr>
              </a:solidFill>
              <a:latin typeface="Bahnschrift Light SemiCondensed" panose="020B0502040204020203" pitchFamily="34" charset="0"/>
              <a:cs typeface="Avenir Heavy"/>
            </a:endParaRPr>
          </a:p>
          <a:p>
            <a:endParaRPr lang="en-US" sz="3400" dirty="0">
              <a:solidFill>
                <a:schemeClr val="tx2">
                  <a:lumMod val="50000"/>
                </a:schemeClr>
              </a:solidFill>
              <a:latin typeface="Bahnschrift Light SemiCondensed" panose="020B0502040204020203" pitchFamily="34" charset="0"/>
              <a:cs typeface="Avenir Heavy"/>
            </a:endParaRPr>
          </a:p>
          <a:p>
            <a:pPr>
              <a:spcAft>
                <a:spcPts val="481"/>
              </a:spcAft>
            </a:pPr>
            <a:endParaRPr lang="en-US" sz="3400" dirty="0">
              <a:solidFill>
                <a:schemeClr val="tx2">
                  <a:lumMod val="50000"/>
                </a:schemeClr>
              </a:solidFill>
              <a:latin typeface="Bahnschrift Light SemiCondensed" panose="020B0502040204020203" pitchFamily="34" charset="0"/>
              <a:cs typeface="Avenir Heavy"/>
            </a:endParaRPr>
          </a:p>
          <a:p>
            <a:pPr marL="366396" indent="-366396">
              <a:spcAft>
                <a:spcPts val="481"/>
              </a:spcAft>
              <a:buFont typeface="Arial"/>
              <a:buChar char="•"/>
            </a:pPr>
            <a:endParaRPr lang="en-US" sz="3400" dirty="0">
              <a:solidFill>
                <a:schemeClr val="tx2">
                  <a:lumMod val="50000"/>
                </a:schemeClr>
              </a:solidFill>
              <a:latin typeface="Bahnschrift Light SemiCondensed" panose="020B0502040204020203" pitchFamily="34" charset="0"/>
              <a:cs typeface="Avenir Heavy"/>
            </a:endParaRPr>
          </a:p>
          <a:p>
            <a:pPr marL="366396" indent="-366396">
              <a:spcAft>
                <a:spcPts val="481"/>
              </a:spcAft>
              <a:buFont typeface="Arial"/>
              <a:buChar char="•"/>
            </a:pPr>
            <a:endParaRPr lang="en-US" sz="3400" dirty="0">
              <a:solidFill>
                <a:schemeClr val="tx2">
                  <a:lumMod val="50000"/>
                </a:schemeClr>
              </a:solidFill>
              <a:latin typeface="Bahnschrift Light SemiCondensed" panose="020B0502040204020203" pitchFamily="34" charset="0"/>
              <a:cs typeface="Avenir Heavy"/>
            </a:endParaRPr>
          </a:p>
          <a:p>
            <a:pPr marL="366396" indent="-366396">
              <a:spcAft>
                <a:spcPts val="481"/>
              </a:spcAft>
              <a:buFont typeface="Arial"/>
              <a:buChar char="•"/>
            </a:pPr>
            <a:endParaRPr lang="en-US" sz="3400" dirty="0">
              <a:solidFill>
                <a:schemeClr val="tx2">
                  <a:lumMod val="50000"/>
                </a:schemeClr>
              </a:solidFill>
              <a:latin typeface="Bahnschrift Light SemiCondensed" panose="020B0502040204020203" pitchFamily="34" charset="0"/>
              <a:cs typeface="Avenir Heavy"/>
            </a:endParaRPr>
          </a:p>
          <a:p>
            <a:pPr marL="366396" indent="-366396">
              <a:spcAft>
                <a:spcPts val="481"/>
              </a:spcAft>
              <a:buFont typeface="Arial"/>
              <a:buChar char="•"/>
            </a:pPr>
            <a:endParaRPr lang="en-US" sz="3400" dirty="0">
              <a:solidFill>
                <a:schemeClr val="tx2">
                  <a:lumMod val="50000"/>
                </a:schemeClr>
              </a:solidFill>
              <a:latin typeface="Bahnschrift Light SemiCondensed" panose="020B0502040204020203" pitchFamily="34" charset="0"/>
              <a:cs typeface="Avenir Heavy"/>
            </a:endParaRPr>
          </a:p>
          <a:p>
            <a:pPr marL="366396" indent="-366396">
              <a:spcAft>
                <a:spcPts val="481"/>
              </a:spcAft>
              <a:buFont typeface="Arial"/>
              <a:buChar char="•"/>
            </a:pPr>
            <a:endParaRPr lang="en-US" sz="3400" dirty="0">
              <a:solidFill>
                <a:schemeClr val="tx2">
                  <a:lumMod val="50000"/>
                </a:schemeClr>
              </a:solidFill>
              <a:latin typeface="Bahnschrift Light SemiCondensed" panose="020B0502040204020203" pitchFamily="34" charset="0"/>
              <a:cs typeface="Avenir Heavy"/>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601" y="153686"/>
            <a:ext cx="6734900" cy="2365002"/>
          </a:xfrm>
          <a:prstGeom prst="rect">
            <a:avLst/>
          </a:prstGeom>
        </p:spPr>
      </p:pic>
      <p:sp>
        <p:nvSpPr>
          <p:cNvPr id="83" name="Abgerundetes Rechteck 30"/>
          <p:cNvSpPr/>
          <p:nvPr/>
        </p:nvSpPr>
        <p:spPr>
          <a:xfrm>
            <a:off x="41640729" y="35564566"/>
            <a:ext cx="8667455" cy="67405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19464" tIns="159734" rIns="319464" bIns="159734" numCol="1" rtlCol="0" anchor="t"/>
          <a:lstStyle/>
          <a:p>
            <a:r>
              <a:rPr lang="en-US" sz="2885" b="1" dirty="0">
                <a:solidFill>
                  <a:srgbClr val="000000"/>
                </a:solidFill>
                <a:latin typeface="Bahnschrift Light" panose="020B0502040204020203" pitchFamily="34" charset="0"/>
                <a:cs typeface="Avenir Light"/>
              </a:rPr>
              <a:t>Contact: </a:t>
            </a:r>
            <a:r>
              <a:rPr lang="en-US" sz="2885" b="1" dirty="0">
                <a:solidFill>
                  <a:srgbClr val="000000"/>
                </a:solidFill>
                <a:latin typeface="Bahnschrift Light" panose="020B0502040204020203" pitchFamily="34" charset="0"/>
                <a:cs typeface="Avenir Light"/>
                <a:hlinkClick r:id="rId5"/>
              </a:rPr>
              <a:t>Rachel_ratz-lubashevsky@brown.edu</a:t>
            </a:r>
            <a:r>
              <a:rPr lang="en-US" sz="2885" b="1" dirty="0">
                <a:solidFill>
                  <a:srgbClr val="000000"/>
                </a:solidFill>
                <a:latin typeface="Bahnschrift Light" panose="020B0502040204020203" pitchFamily="34" charset="0"/>
                <a:cs typeface="Avenir Light"/>
              </a:rPr>
              <a:t> </a:t>
            </a:r>
            <a:endParaRPr lang="en-US" sz="2885" b="1" dirty="0">
              <a:solidFill>
                <a:srgbClr val="000000"/>
              </a:solidFill>
              <a:latin typeface="Bahnschrift Light" panose="020B0502040204020203" pitchFamily="34" charset="0"/>
              <a:cs typeface="Avenir Ligh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840534" y="34351199"/>
            <a:ext cx="2994704" cy="1357412"/>
          </a:xfrm>
          <a:prstGeom prst="rect">
            <a:avLst/>
          </a:prstGeom>
        </p:spPr>
      </p:pic>
      <p:pic>
        <p:nvPicPr>
          <p:cNvPr id="133" name="Picture 1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49588" y="458283"/>
            <a:ext cx="8300823" cy="1377937"/>
          </a:xfrm>
          <a:prstGeom prst="rect">
            <a:avLst/>
          </a:prstGeom>
        </p:spPr>
      </p:pic>
      <p:sp>
        <p:nvSpPr>
          <p:cNvPr id="212" name="Rechteck 144"/>
          <p:cNvSpPr/>
          <p:nvPr/>
        </p:nvSpPr>
        <p:spPr>
          <a:xfrm>
            <a:off x="40291556" y="3009040"/>
            <a:ext cx="11584675" cy="999696"/>
          </a:xfrm>
          <a:prstGeom prst="rect">
            <a:avLst/>
          </a:prstGeom>
          <a:noFill/>
          <a:ln>
            <a:noFill/>
          </a:ln>
        </p:spPr>
        <p:txBody>
          <a:bodyPr wrap="square" lIns="319464" tIns="159734" rIns="319464" bIns="159734">
            <a:spAutoFit/>
          </a:bodyPr>
          <a:lstStyle/>
          <a:p>
            <a:pPr algn="ctr"/>
            <a:r>
              <a:rPr lang="en-US" sz="4400" dirty="0">
                <a:latin typeface="Bahnschrift SemiBold SemiConden" panose="020B0502040204020203" pitchFamily="34" charset="0"/>
                <a:cs typeface="Avenir Heavy"/>
              </a:rPr>
              <a:t>Goal</a:t>
            </a:r>
          </a:p>
        </p:txBody>
      </p:sp>
      <p:sp>
        <p:nvSpPr>
          <p:cNvPr id="25" name="Rectangle 24"/>
          <p:cNvSpPr/>
          <p:nvPr/>
        </p:nvSpPr>
        <p:spPr>
          <a:xfrm>
            <a:off x="1982454" y="3011842"/>
            <a:ext cx="10739600" cy="769441"/>
          </a:xfrm>
          <a:prstGeom prst="rect">
            <a:avLst/>
          </a:prstGeom>
        </p:spPr>
        <p:txBody>
          <a:bodyPr wrap="square">
            <a:spAutoFit/>
          </a:bodyPr>
          <a:lstStyle/>
          <a:p>
            <a:pPr algn="ctr">
              <a:spcAft>
                <a:spcPts val="481"/>
              </a:spcAft>
            </a:pPr>
            <a:r>
              <a:rPr lang="en-US" sz="4400" dirty="0">
                <a:latin typeface="Bahnschrift SemiBold SemiConden" panose="020B0502040204020203" pitchFamily="34" charset="0"/>
                <a:cs typeface="Avenir Heavy"/>
              </a:rPr>
              <a:t>The </a:t>
            </a:r>
            <a:r>
              <a:rPr lang="en-US" sz="4400" dirty="0">
                <a:latin typeface="Bahnschrift SemiBold SemiConden" panose="020B0502040204020203" pitchFamily="34" charset="0"/>
                <a:cs typeface="Avenir Heavy"/>
              </a:rPr>
              <a:t>hierarchical </a:t>
            </a:r>
            <a:r>
              <a:rPr lang="en-US" sz="4400" dirty="0">
                <a:latin typeface="Bahnschrift SemiBold SemiConden" panose="020B0502040204020203" pitchFamily="34" charset="0"/>
                <a:cs typeface="Avenir Heavy"/>
              </a:rPr>
              <a:t>fronto-striatal gating </a:t>
            </a:r>
            <a:r>
              <a:rPr lang="en-US" sz="4400" dirty="0">
                <a:latin typeface="Bahnschrift SemiBold SemiConden" panose="020B0502040204020203" pitchFamily="34" charset="0"/>
                <a:cs typeface="Avenir Heavy"/>
              </a:rPr>
              <a:t>model</a:t>
            </a:r>
            <a:endParaRPr lang="en-US" sz="3600" dirty="0">
              <a:solidFill>
                <a:schemeClr val="tx2">
                  <a:lumMod val="50000"/>
                </a:schemeClr>
              </a:solidFill>
              <a:latin typeface="Bahnschrift Light SemiCondensed" panose="020B0502040204020203" pitchFamily="34" charset="0"/>
              <a:cs typeface="Avenir Heavy"/>
            </a:endParaRPr>
          </a:p>
        </p:txBody>
      </p:sp>
      <p:pic>
        <p:nvPicPr>
          <p:cNvPr id="1026" name="Picture 2" descr="https://lh5.googleusercontent.com/dT3oKK_wFUalN02WsLGQOYUbHP4Rq0w_xgNynQS2NbW8rVpSPZRgAnHOtsSjO9PHXa3RGi6nljaG7UmU9WEd0bu0maGs9h-heRdP342rf4UJ666Y8W4bd9q-ruQDe8FjKDMwtHE5ov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306" y="10483231"/>
            <a:ext cx="13074521" cy="3538139"/>
          </a:xfrm>
          <a:prstGeom prst="rect">
            <a:avLst/>
          </a:prstGeom>
          <a:noFill/>
          <a:extLst>
            <a:ext uri="{909E8E84-426E-40DD-AFC4-6F175D3DCCD1}">
              <a14:hiddenFill xmlns:a14="http://schemas.microsoft.com/office/drawing/2010/main">
                <a:solidFill>
                  <a:srgbClr val="FFFFFF"/>
                </a:solidFill>
              </a14:hiddenFill>
            </a:ext>
          </a:extLst>
        </p:spPr>
      </p:pic>
      <p:sp>
        <p:nvSpPr>
          <p:cNvPr id="32" name="Rechteck 31"/>
          <p:cNvSpPr/>
          <p:nvPr/>
        </p:nvSpPr>
        <p:spPr>
          <a:xfrm>
            <a:off x="-809213" y="9490867"/>
            <a:ext cx="15966122" cy="999696"/>
          </a:xfrm>
          <a:prstGeom prst="rect">
            <a:avLst/>
          </a:prstGeom>
          <a:noFill/>
          <a:ln>
            <a:noFill/>
          </a:ln>
        </p:spPr>
        <p:txBody>
          <a:bodyPr wrap="square" lIns="319464" tIns="159734" rIns="319464" bIns="159734">
            <a:spAutoFit/>
          </a:bodyPr>
          <a:lstStyle/>
          <a:p>
            <a:pPr algn="ctr"/>
            <a:r>
              <a:rPr lang="en-US" sz="4400" dirty="0">
                <a:latin typeface="Bahnschrift SemiBold SemiConden" panose="020B0502040204020203" pitchFamily="34" charset="0"/>
                <a:cs typeface="Avenir Heavy"/>
              </a:rPr>
              <a:t>Methods: </a:t>
            </a:r>
            <a:r>
              <a:rPr lang="en-US" sz="4400" dirty="0">
                <a:latin typeface="Bahnschrift SemiBold SemiConden" panose="020B0502040204020203" pitchFamily="34" charset="0"/>
                <a:cs typeface="Avenir Heavy"/>
              </a:rPr>
              <a:t>Selective gating paradigm </a:t>
            </a:r>
            <a:r>
              <a:rPr lang="en-US" sz="4400" dirty="0">
                <a:latin typeface="Bahnschrift SemiBold SemiConden" panose="020B0502040204020203" pitchFamily="34" charset="0"/>
                <a:cs typeface="Avenir Heavy"/>
              </a:rPr>
              <a:t>(the reference-back task) </a:t>
            </a:r>
            <a:endParaRPr lang="en-US" sz="4400" dirty="0">
              <a:latin typeface="Bahnschrift SemiBold SemiConden" panose="020B0502040204020203" pitchFamily="34" charset="0"/>
              <a:cs typeface="Avenir Heavy"/>
            </a:endParaRPr>
          </a:p>
        </p:txBody>
      </p:sp>
      <p:sp>
        <p:nvSpPr>
          <p:cNvPr id="34" name="Abgerundetes Rechteck 33"/>
          <p:cNvSpPr/>
          <p:nvPr/>
        </p:nvSpPr>
        <p:spPr>
          <a:xfrm>
            <a:off x="231149" y="14031953"/>
            <a:ext cx="13912420" cy="225535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19464" tIns="159734" rIns="319464" bIns="159734" rtlCol="0" anchor="t"/>
          <a:lstStyle/>
          <a:p>
            <a:pPr marL="365125" indent="-365125">
              <a:buFont typeface="Arial"/>
              <a:buChar char="•"/>
            </a:pPr>
            <a:r>
              <a:rPr lang="en-US" sz="3400" dirty="0">
                <a:solidFill>
                  <a:schemeClr val="tx2">
                    <a:lumMod val="50000"/>
                  </a:schemeClr>
                </a:solidFill>
                <a:latin typeface="Bahnschrift Light SemiCondensed" panose="020B0502040204020203" pitchFamily="34" charset="0"/>
                <a:cs typeface="Avenir Heavy"/>
              </a:rPr>
              <a:t>The reference-back tsk is a </a:t>
            </a:r>
            <a:r>
              <a:rPr lang="en-US" sz="3400" dirty="0">
                <a:solidFill>
                  <a:schemeClr val="tx2">
                    <a:lumMod val="50000"/>
                  </a:schemeClr>
                </a:solidFill>
                <a:latin typeface="Bahnschrift Light SemiCondensed" panose="020B0502040204020203" pitchFamily="34" charset="0"/>
                <a:cs typeface="Avenir Heavy"/>
              </a:rPr>
              <a:t>variant of the </a:t>
            </a:r>
            <a:r>
              <a:rPr lang="en-US" sz="3400" dirty="0">
                <a:solidFill>
                  <a:schemeClr val="tx2">
                    <a:lumMod val="50000"/>
                  </a:schemeClr>
                </a:solidFill>
                <a:latin typeface="Bahnschrift Light SemiCondensed" panose="020B0502040204020203" pitchFamily="34" charset="0"/>
                <a:cs typeface="Avenir Heavy"/>
              </a:rPr>
              <a:t>n-back task </a:t>
            </a:r>
            <a:r>
              <a:rPr lang="en-US" sz="3400" dirty="0" smtClean="0">
                <a:solidFill>
                  <a:schemeClr val="tx2">
                    <a:lumMod val="50000"/>
                  </a:schemeClr>
                </a:solidFill>
                <a:latin typeface="Bahnschrift Light SemiCondensed" panose="020B0502040204020203" pitchFamily="34" charset="0"/>
                <a:cs typeface="Avenir Heavy"/>
              </a:rPr>
              <a:t>[5].  </a:t>
            </a:r>
            <a:endParaRPr lang="en-US" sz="3400" dirty="0">
              <a:solidFill>
                <a:schemeClr val="tx2">
                  <a:lumMod val="50000"/>
                </a:schemeClr>
              </a:solidFill>
              <a:latin typeface="Bahnschrift Light SemiCondensed" panose="020B0502040204020203" pitchFamily="34" charset="0"/>
              <a:cs typeface="Avenir Heavy"/>
            </a:endParaRPr>
          </a:p>
          <a:p>
            <a:pPr marL="375559" indent="-375559">
              <a:buFont typeface="Arial" panose="020B0604020202020204" pitchFamily="34" charset="0"/>
              <a:buChar char="•"/>
            </a:pPr>
            <a:r>
              <a:rPr lang="en-US" sz="3400" dirty="0">
                <a:solidFill>
                  <a:schemeClr val="tx2">
                    <a:lumMod val="50000"/>
                  </a:schemeClr>
                </a:solidFill>
                <a:latin typeface="Bahnschrift Light SemiCondensed" panose="020B0502040204020203" pitchFamily="34" charset="0"/>
              </a:rPr>
              <a:t>In each trial participants had to indicate whether the stimulus was the same as or different than the most recent </a:t>
            </a:r>
            <a:r>
              <a:rPr lang="en-US" sz="3400" dirty="0">
                <a:solidFill>
                  <a:schemeClr val="tx2">
                    <a:lumMod val="50000"/>
                  </a:schemeClr>
                </a:solidFill>
                <a:latin typeface="Bahnschrift SemiCondensed" panose="020B0502040204020203" pitchFamily="34" charset="0"/>
              </a:rPr>
              <a:t>red stimulus </a:t>
            </a:r>
            <a:r>
              <a:rPr lang="en-US" sz="3400" dirty="0">
                <a:solidFill>
                  <a:schemeClr val="tx2">
                    <a:lumMod val="50000"/>
                  </a:schemeClr>
                </a:solidFill>
                <a:latin typeface="Bahnschrift Light SemiCondensed" panose="020B0502040204020203" pitchFamily="34" charset="0"/>
              </a:rPr>
              <a:t>from the </a:t>
            </a:r>
            <a:r>
              <a:rPr lang="en-US" sz="3400" dirty="0">
                <a:solidFill>
                  <a:schemeClr val="tx2">
                    <a:lumMod val="50000"/>
                  </a:schemeClr>
                </a:solidFill>
                <a:latin typeface="Bahnschrift SemiCondensed" panose="020B0502040204020203" pitchFamily="34" charset="0"/>
              </a:rPr>
              <a:t>same category</a:t>
            </a:r>
            <a:r>
              <a:rPr lang="en-US" sz="3400" dirty="0">
                <a:solidFill>
                  <a:schemeClr val="tx2">
                    <a:lumMod val="50000"/>
                  </a:schemeClr>
                </a:solidFill>
                <a:latin typeface="Bahnschrift Light SemiCondensed" panose="020B0502040204020203" pitchFamily="34" charset="0"/>
              </a:rPr>
              <a:t>. </a:t>
            </a:r>
          </a:p>
          <a:p>
            <a:pPr marL="365125" indent="-365125">
              <a:buFont typeface="Arial"/>
              <a:buChar char="•"/>
            </a:pPr>
            <a:r>
              <a:rPr lang="en-US" sz="3400" dirty="0">
                <a:solidFill>
                  <a:schemeClr val="tx2">
                    <a:lumMod val="50000"/>
                  </a:schemeClr>
                </a:solidFill>
                <a:latin typeface="Bahnschrift Light SemiCondensed" panose="020B0502040204020203" pitchFamily="34" charset="0"/>
                <a:cs typeface="Avenir Heavy"/>
              </a:rPr>
              <a:t>While all trials required a same/different decision only r</a:t>
            </a:r>
            <a:r>
              <a:rPr lang="en-US" sz="3400" b="1" dirty="0">
                <a:solidFill>
                  <a:schemeClr val="tx2">
                    <a:lumMod val="50000"/>
                  </a:schemeClr>
                </a:solidFill>
                <a:latin typeface="Bahnschrift Light SemiCondensed" panose="020B0502040204020203" pitchFamily="34" charset="0"/>
                <a:cs typeface="Avenir Heavy"/>
              </a:rPr>
              <a:t>ed</a:t>
            </a:r>
            <a:r>
              <a:rPr lang="en-US" sz="3400" dirty="0">
                <a:solidFill>
                  <a:schemeClr val="tx2">
                    <a:lumMod val="50000"/>
                  </a:schemeClr>
                </a:solidFill>
                <a:latin typeface="Bahnschrift Light SemiCondensed" panose="020B0502040204020203" pitchFamily="34" charset="0"/>
                <a:cs typeface="Avenir Heavy"/>
              </a:rPr>
              <a:t> trials additionally required </a:t>
            </a:r>
            <a:r>
              <a:rPr lang="en-US" sz="3400" dirty="0">
                <a:solidFill>
                  <a:schemeClr val="tx2">
                    <a:lumMod val="50000"/>
                  </a:schemeClr>
                </a:solidFill>
                <a:latin typeface="Bahnschrift SemiCondensed" panose="020B0502040204020203" pitchFamily="34" charset="0"/>
                <a:cs typeface="Avenir Heavy"/>
              </a:rPr>
              <a:t>WM updating </a:t>
            </a:r>
            <a:r>
              <a:rPr lang="en-US" sz="3400" dirty="0">
                <a:solidFill>
                  <a:schemeClr val="tx2">
                    <a:lumMod val="50000"/>
                  </a:schemeClr>
                </a:solidFill>
                <a:latin typeface="Bahnschrift Light SemiCondensed" panose="020B0502040204020203" pitchFamily="34" charset="0"/>
                <a:cs typeface="Avenir Heavy"/>
              </a:rPr>
              <a:t>while</a:t>
            </a:r>
            <a:r>
              <a:rPr lang="en-US" sz="3400" b="1" dirty="0">
                <a:solidFill>
                  <a:schemeClr val="tx2">
                    <a:lumMod val="50000"/>
                  </a:schemeClr>
                </a:solidFill>
                <a:latin typeface="Bahnschrift Light SemiCondensed" panose="020B0502040204020203" pitchFamily="34" charset="0"/>
                <a:cs typeface="Avenir Heavy"/>
              </a:rPr>
              <a:t> </a:t>
            </a:r>
            <a:r>
              <a:rPr lang="en-US" sz="3400" dirty="0">
                <a:solidFill>
                  <a:schemeClr val="tx2">
                    <a:lumMod val="50000"/>
                  </a:schemeClr>
                </a:solidFill>
                <a:latin typeface="Bahnschrift SemiCondensed" panose="020B0502040204020203" pitchFamily="34" charset="0"/>
                <a:cs typeface="Avenir Heavy"/>
              </a:rPr>
              <a:t>blue</a:t>
            </a:r>
            <a:r>
              <a:rPr lang="en-US" sz="3400" dirty="0">
                <a:solidFill>
                  <a:schemeClr val="tx2">
                    <a:lumMod val="50000"/>
                  </a:schemeClr>
                </a:solidFill>
                <a:latin typeface="Bahnschrift Light SemiCondensed" panose="020B0502040204020203" pitchFamily="34" charset="0"/>
                <a:cs typeface="Avenir Heavy"/>
              </a:rPr>
              <a:t> trials required </a:t>
            </a:r>
            <a:r>
              <a:rPr lang="en-US" sz="3400" dirty="0">
                <a:solidFill>
                  <a:schemeClr val="tx2">
                    <a:lumMod val="50000"/>
                  </a:schemeClr>
                </a:solidFill>
                <a:latin typeface="Bahnschrift SemiCondensed" panose="020B0502040204020203" pitchFamily="34" charset="0"/>
                <a:cs typeface="Avenir Heavy"/>
              </a:rPr>
              <a:t>maintenance in WM</a:t>
            </a:r>
            <a:r>
              <a:rPr lang="en-US" sz="3400" b="1" dirty="0">
                <a:solidFill>
                  <a:schemeClr val="tx2">
                    <a:lumMod val="50000"/>
                  </a:schemeClr>
                </a:solidFill>
                <a:latin typeface="Bahnschrift Light SemiCondensed" panose="020B0502040204020203" pitchFamily="34" charset="0"/>
                <a:cs typeface="Avenir Heavy"/>
              </a:rPr>
              <a:t>.</a:t>
            </a:r>
            <a:endParaRPr lang="en-US" sz="3400" dirty="0">
              <a:solidFill>
                <a:schemeClr val="tx2">
                  <a:lumMod val="50000"/>
                </a:schemeClr>
              </a:solidFill>
              <a:latin typeface="Bahnschrift Light SemiCondensed" panose="020B0502040204020203" pitchFamily="34" charset="0"/>
              <a:cs typeface="Avenir Heavy"/>
            </a:endParaRPr>
          </a:p>
        </p:txBody>
      </p:sp>
      <p:sp>
        <p:nvSpPr>
          <p:cNvPr id="88" name="Textfeld 45"/>
          <p:cNvSpPr txBox="1"/>
          <p:nvPr/>
        </p:nvSpPr>
        <p:spPr>
          <a:xfrm>
            <a:off x="31307398" y="8176417"/>
            <a:ext cx="4366200" cy="738664"/>
          </a:xfrm>
          <a:prstGeom prst="rect">
            <a:avLst/>
          </a:prstGeom>
          <a:solidFill>
            <a:schemeClr val="bg1"/>
          </a:solidFill>
        </p:spPr>
        <p:txBody>
          <a:bodyPr wrap="square" rtlCol="0">
            <a:spAutoFit/>
          </a:bodyPr>
          <a:lstStyle/>
          <a:p>
            <a:r>
              <a:rPr lang="en-US" sz="4200" dirty="0">
                <a:latin typeface="Bahnschrift SemiBold SemiConden" panose="020B0502040204020203" pitchFamily="34" charset="0"/>
                <a:cs typeface="Avenir Heavy"/>
              </a:rPr>
              <a:t>EEG</a:t>
            </a:r>
            <a:r>
              <a:rPr lang="en-US" sz="4200" dirty="0">
                <a:latin typeface="Bahnschrift SemiBold SemiConden" panose="020B0502040204020203" pitchFamily="34" charset="0"/>
                <a:cs typeface="Avenir Heavy"/>
              </a:rPr>
              <a:t> GLM analysis</a:t>
            </a:r>
            <a:endParaRPr lang="en-US" sz="4200" dirty="0">
              <a:latin typeface="Bahnschrift SemiBold SemiConden" panose="020B0502040204020203" pitchFamily="34" charset="0"/>
              <a:cs typeface="Avenir Heavy"/>
            </a:endParaRPr>
          </a:p>
        </p:txBody>
      </p:sp>
      <p:grpSp>
        <p:nvGrpSpPr>
          <p:cNvPr id="249" name="Group 248"/>
          <p:cNvGrpSpPr/>
          <p:nvPr/>
        </p:nvGrpSpPr>
        <p:grpSpPr>
          <a:xfrm>
            <a:off x="14757413" y="3573861"/>
            <a:ext cx="11576618" cy="7072244"/>
            <a:chOff x="25252713" y="4515993"/>
            <a:chExt cx="13807957" cy="7282567"/>
          </a:xfrm>
        </p:grpSpPr>
        <p:pic>
          <p:nvPicPr>
            <p:cNvPr id="233" name="Picture 232"/>
            <p:cNvPicPr>
              <a:picLocks noChangeAspect="1"/>
            </p:cNvPicPr>
            <p:nvPr/>
          </p:nvPicPr>
          <p:blipFill rotWithShape="1">
            <a:blip r:embed="rId9">
              <a:extLst>
                <a:ext uri="{28A0092B-C50C-407E-A947-70E740481C1C}">
                  <a14:useLocalDpi xmlns:a14="http://schemas.microsoft.com/office/drawing/2010/main" val="0"/>
                </a:ext>
              </a:extLst>
            </a:blip>
            <a:srcRect l="9934" t="9327" b="25534"/>
            <a:stretch/>
          </p:blipFill>
          <p:spPr>
            <a:xfrm>
              <a:off x="25252713" y="4515993"/>
              <a:ext cx="13807957" cy="7282567"/>
            </a:xfrm>
            <a:prstGeom prst="rect">
              <a:avLst/>
            </a:prstGeom>
          </p:spPr>
        </p:pic>
        <p:pic>
          <p:nvPicPr>
            <p:cNvPr id="98" name="Picture 97"/>
            <p:cNvPicPr>
              <a:picLocks noChangeAspect="1"/>
            </p:cNvPicPr>
            <p:nvPr/>
          </p:nvPicPr>
          <p:blipFill rotWithShape="1">
            <a:blip r:embed="rId10">
              <a:extLst>
                <a:ext uri="{28A0092B-C50C-407E-A947-70E740481C1C}">
                  <a14:useLocalDpi xmlns:a14="http://schemas.microsoft.com/office/drawing/2010/main" val="0"/>
                </a:ext>
              </a:extLst>
            </a:blip>
            <a:srcRect l="70171" t="94185" r="-2206" b="-498"/>
            <a:stretch/>
          </p:blipFill>
          <p:spPr>
            <a:xfrm>
              <a:off x="25835494" y="10976219"/>
              <a:ext cx="2248375" cy="310121"/>
            </a:xfrm>
            <a:prstGeom prst="rect">
              <a:avLst/>
            </a:prstGeom>
          </p:spPr>
        </p:pic>
      </p:grpSp>
      <p:sp>
        <p:nvSpPr>
          <p:cNvPr id="77" name="Rectangle 76"/>
          <p:cNvSpPr/>
          <p:nvPr/>
        </p:nvSpPr>
        <p:spPr>
          <a:xfrm>
            <a:off x="26467379" y="13649286"/>
            <a:ext cx="14266271" cy="3416320"/>
          </a:xfrm>
          <a:prstGeom prst="rect">
            <a:avLst/>
          </a:prstGeom>
        </p:spPr>
        <p:txBody>
          <a:bodyPr wrap="square">
            <a:spAutoFit/>
          </a:bodyPr>
          <a:lstStyle/>
          <a:p>
            <a:pPr marL="403225" indent="-403225">
              <a:buFont typeface="Arial" panose="020B0604020202020204" pitchFamily="34" charset="0"/>
              <a:buChar char="•"/>
            </a:pPr>
            <a:r>
              <a:rPr lang="en-US" sz="3600" dirty="0">
                <a:solidFill>
                  <a:schemeClr val="tx2">
                    <a:lumMod val="50000"/>
                  </a:schemeClr>
                </a:solidFill>
                <a:latin typeface="Bahnschrift Light SemiCondensed" panose="020B0502040204020203" pitchFamily="34" charset="0"/>
              </a:rPr>
              <a:t>We tested the evidence accumulation processes for selecting correct and incorrect responses during the reference-back task [6-7].</a:t>
            </a:r>
          </a:p>
          <a:p>
            <a:pPr marL="403225" indent="-403225">
              <a:buFont typeface="Arial" panose="020B0604020202020204" pitchFamily="34" charset="0"/>
              <a:buChar char="•"/>
            </a:pPr>
            <a:r>
              <a:rPr lang="en-US" sz="3600" dirty="0">
                <a:solidFill>
                  <a:schemeClr val="tx2">
                    <a:lumMod val="50000"/>
                  </a:schemeClr>
                </a:solidFill>
                <a:latin typeface="Bahnschrift Light SemiCondensed" panose="020B0502040204020203" pitchFamily="34" charset="0"/>
              </a:rPr>
              <a:t>A similarity index (dot-product) was calculated between the activity patterns in individual trials and the mask yielding a trial-by-trial index of the contrast related activity at the trial level (e.g., how much is the brain is in an “output </a:t>
            </a:r>
            <a:r>
              <a:rPr lang="en-US" sz="3600" dirty="0" smtClean="0">
                <a:solidFill>
                  <a:schemeClr val="tx2">
                    <a:lumMod val="50000"/>
                  </a:schemeClr>
                </a:solidFill>
                <a:latin typeface="Bahnschrift Light SemiCondensed" panose="020B0502040204020203" pitchFamily="34" charset="0"/>
              </a:rPr>
              <a:t>gating” state. </a:t>
            </a:r>
            <a:endParaRPr lang="en-US" sz="3600" dirty="0">
              <a:solidFill>
                <a:schemeClr val="tx2">
                  <a:lumMod val="50000"/>
                </a:schemeClr>
              </a:solidFill>
              <a:latin typeface="Bahnschrift Light SemiCondensed" panose="020B0502040204020203" pitchFamily="34" charset="0"/>
            </a:endParaRPr>
          </a:p>
        </p:txBody>
      </p:sp>
      <p:sp>
        <p:nvSpPr>
          <p:cNvPr id="78" name="Textfeld 45"/>
          <p:cNvSpPr txBox="1"/>
          <p:nvPr/>
        </p:nvSpPr>
        <p:spPr>
          <a:xfrm>
            <a:off x="29567605" y="12743331"/>
            <a:ext cx="8140094" cy="738664"/>
          </a:xfrm>
          <a:prstGeom prst="rect">
            <a:avLst/>
          </a:prstGeom>
          <a:noFill/>
        </p:spPr>
        <p:txBody>
          <a:bodyPr wrap="square" rtlCol="0">
            <a:spAutoFit/>
          </a:bodyPr>
          <a:lstStyle/>
          <a:p>
            <a:r>
              <a:rPr lang="en-US" sz="4200" dirty="0">
                <a:latin typeface="Bahnschrift SemiBold SemiConden" panose="020B0502040204020203" pitchFamily="34" charset="0"/>
                <a:cs typeface="Avenir Heavy"/>
              </a:rPr>
              <a:t>Hierarchical DDM with</a:t>
            </a:r>
            <a:r>
              <a:rPr lang="en-US" sz="4200" dirty="0">
                <a:solidFill>
                  <a:schemeClr val="tx2">
                    <a:lumMod val="50000"/>
                  </a:schemeClr>
                </a:solidFill>
                <a:latin typeface="Bahnschrift SemiBold SemiConden" panose="020B0502040204020203" pitchFamily="34" charset="0"/>
                <a:cs typeface="Avenir Heavy"/>
              </a:rPr>
              <a:t> </a:t>
            </a:r>
            <a:r>
              <a:rPr lang="en-US" sz="4200" dirty="0">
                <a:latin typeface="Bahnschrift SemiBold SemiConden" panose="020B0502040204020203" pitchFamily="34" charset="0"/>
                <a:cs typeface="Avenir Heavy"/>
              </a:rPr>
              <a:t>EEG decoding</a:t>
            </a:r>
            <a:endParaRPr lang="en-US" sz="4200" dirty="0">
              <a:latin typeface="Bahnschrift SemiBold SemiConden" panose="020B0502040204020203" pitchFamily="34" charset="0"/>
              <a:cs typeface="Avenir Heavy"/>
            </a:endParaRPr>
          </a:p>
        </p:txBody>
      </p:sp>
      <p:sp>
        <p:nvSpPr>
          <p:cNvPr id="97" name="Rectangle 96"/>
          <p:cNvSpPr/>
          <p:nvPr/>
        </p:nvSpPr>
        <p:spPr>
          <a:xfrm>
            <a:off x="26458446" y="8999818"/>
            <a:ext cx="14472352" cy="3544560"/>
          </a:xfrm>
          <a:prstGeom prst="rect">
            <a:avLst/>
          </a:prstGeom>
          <a:solidFill>
            <a:schemeClr val="bg1"/>
          </a:solidFill>
        </p:spPr>
        <p:txBody>
          <a:bodyPr wrap="square">
            <a:spAutoFit/>
          </a:bodyPr>
          <a:lstStyle/>
          <a:p>
            <a:pPr marL="469448" indent="-469448">
              <a:spcAft>
                <a:spcPts val="481"/>
              </a:spcAft>
              <a:buFont typeface="Arial" panose="020B0604020202020204" pitchFamily="34" charset="0"/>
              <a:buChar char="•"/>
            </a:pPr>
            <a:r>
              <a:rPr lang="en-US" sz="3600" dirty="0">
                <a:solidFill>
                  <a:schemeClr val="tx2">
                    <a:lumMod val="50000"/>
                  </a:schemeClr>
                </a:solidFill>
                <a:latin typeface="Bahnschrift Light SemiCondensed" panose="020B0502040204020203" pitchFamily="34" charset="0"/>
              </a:rPr>
              <a:t>A </a:t>
            </a:r>
            <a:r>
              <a:rPr lang="en-US" sz="3600" dirty="0">
                <a:solidFill>
                  <a:schemeClr val="tx2">
                    <a:lumMod val="50000"/>
                  </a:schemeClr>
                </a:solidFill>
                <a:latin typeface="Bahnschrift Light SemiCondensed" panose="020B0502040204020203" pitchFamily="34" charset="0"/>
              </a:rPr>
              <a:t>regression approach </a:t>
            </a:r>
            <a:r>
              <a:rPr lang="en-US" sz="3600" dirty="0">
                <a:solidFill>
                  <a:schemeClr val="tx2">
                    <a:lumMod val="50000"/>
                  </a:schemeClr>
                </a:solidFill>
                <a:latin typeface="Bahnschrift Light SemiCondensed" panose="020B0502040204020203" pitchFamily="34" charset="0"/>
              </a:rPr>
              <a:t>was used to </a:t>
            </a:r>
            <a:r>
              <a:rPr lang="en-US" sz="3600" dirty="0">
                <a:solidFill>
                  <a:schemeClr val="tx2">
                    <a:lumMod val="50000"/>
                  </a:schemeClr>
                </a:solidFill>
                <a:latin typeface="Bahnschrift Light SemiCondensed" panose="020B0502040204020203" pitchFamily="34" charset="0"/>
              </a:rPr>
              <a:t>simultaneously extract the effect of </a:t>
            </a:r>
            <a:r>
              <a:rPr lang="en-US" sz="3600" dirty="0">
                <a:solidFill>
                  <a:schemeClr val="tx2">
                    <a:lumMod val="50000"/>
                  </a:schemeClr>
                </a:solidFill>
                <a:latin typeface="Bahnschrift Light SemiCondensed" panose="020B0502040204020203" pitchFamily="34" charset="0"/>
              </a:rPr>
              <a:t>the multiple conditions and </a:t>
            </a:r>
            <a:r>
              <a:rPr lang="en-US" sz="3600" dirty="0">
                <a:solidFill>
                  <a:schemeClr val="tx2">
                    <a:lumMod val="50000"/>
                  </a:schemeClr>
                </a:solidFill>
                <a:latin typeface="Bahnschrift Light SemiCondensed" panose="020B0502040204020203" pitchFamily="34" charset="0"/>
              </a:rPr>
              <a:t>RT, on the EEG signal</a:t>
            </a:r>
            <a:r>
              <a:rPr lang="en-US" sz="3600" dirty="0">
                <a:solidFill>
                  <a:schemeClr val="tx2">
                    <a:lumMod val="50000"/>
                  </a:schemeClr>
                </a:solidFill>
                <a:latin typeface="Bahnschrift Light SemiCondensed" panose="020B0502040204020203" pitchFamily="34" charset="0"/>
              </a:rPr>
              <a:t>.</a:t>
            </a:r>
          </a:p>
          <a:p>
            <a:pPr marL="469448" indent="-469448">
              <a:spcAft>
                <a:spcPts val="481"/>
              </a:spcAft>
              <a:buFont typeface="Arial" panose="020B0604020202020204" pitchFamily="34" charset="0"/>
              <a:buChar char="•"/>
            </a:pPr>
            <a:r>
              <a:rPr lang="en-US" sz="3600" dirty="0">
                <a:solidFill>
                  <a:schemeClr val="tx2">
                    <a:lumMod val="50000"/>
                  </a:schemeClr>
                </a:solidFill>
                <a:latin typeface="Bahnschrift Light SemiCondensed" panose="020B0502040204020203" pitchFamily="34" charset="0"/>
              </a:rPr>
              <a:t>We </a:t>
            </a:r>
            <a:r>
              <a:rPr lang="en-US" sz="3600" dirty="0">
                <a:solidFill>
                  <a:schemeClr val="tx2">
                    <a:lumMod val="50000"/>
                  </a:schemeClr>
                </a:solidFill>
                <a:latin typeface="Bahnschrift Light SemiCondensed" panose="020B0502040204020203" pitchFamily="34" charset="0"/>
              </a:rPr>
              <a:t>identified </a:t>
            </a:r>
            <a:r>
              <a:rPr lang="en-US" sz="3600" dirty="0">
                <a:solidFill>
                  <a:schemeClr val="tx2">
                    <a:lumMod val="50000"/>
                  </a:schemeClr>
                </a:solidFill>
                <a:latin typeface="Bahnschrift Light SemiCondensed" panose="020B0502040204020203" pitchFamily="34" charset="0"/>
              </a:rPr>
              <a:t>significant masks (clusters of electrodes and time points) that showed significant sensitivity to each gating decision.</a:t>
            </a:r>
          </a:p>
          <a:p>
            <a:pPr marL="469448" indent="-469448">
              <a:spcAft>
                <a:spcPts val="481"/>
              </a:spcAft>
              <a:buFont typeface="Arial" panose="020B0604020202020204" pitchFamily="34" charset="0"/>
              <a:buChar char="•"/>
            </a:pPr>
            <a:r>
              <a:rPr lang="en-US" sz="3600" dirty="0">
                <a:solidFill>
                  <a:schemeClr val="tx2">
                    <a:lumMod val="50000"/>
                  </a:schemeClr>
                </a:solidFill>
                <a:latin typeface="Bahnschrift SemiCondensed" panose="020B0502040204020203" pitchFamily="34" charset="0"/>
              </a:rPr>
              <a:t>These GLM masks demonstrate mostly parallel processing across the gating network  </a:t>
            </a:r>
            <a:endParaRPr lang="en-US" sz="3600" dirty="0">
              <a:solidFill>
                <a:schemeClr val="tx2">
                  <a:lumMod val="50000"/>
                </a:schemeClr>
              </a:solidFill>
              <a:latin typeface="Bahnschrift SemiCondensed" panose="020B0502040204020203" pitchFamily="34" charset="0"/>
            </a:endParaRPr>
          </a:p>
        </p:txBody>
      </p:sp>
      <p:grpSp>
        <p:nvGrpSpPr>
          <p:cNvPr id="239" name="Group 238"/>
          <p:cNvGrpSpPr/>
          <p:nvPr/>
        </p:nvGrpSpPr>
        <p:grpSpPr>
          <a:xfrm>
            <a:off x="14465172" y="11461727"/>
            <a:ext cx="12094700" cy="6174954"/>
            <a:chOff x="12780149" y="11818028"/>
            <a:chExt cx="12297548" cy="6133292"/>
          </a:xfrm>
        </p:grpSpPr>
        <p:pic>
          <p:nvPicPr>
            <p:cNvPr id="80" name="Picture 79"/>
            <p:cNvPicPr>
              <a:picLocks noChangeAspect="1"/>
            </p:cNvPicPr>
            <p:nvPr/>
          </p:nvPicPr>
          <p:blipFill rotWithShape="1">
            <a:blip r:embed="rId11">
              <a:extLst>
                <a:ext uri="{28A0092B-C50C-407E-A947-70E740481C1C}">
                  <a14:useLocalDpi xmlns:a14="http://schemas.microsoft.com/office/drawing/2010/main" val="0"/>
                </a:ext>
              </a:extLst>
            </a:blip>
            <a:srcRect b="11135"/>
            <a:stretch/>
          </p:blipFill>
          <p:spPr>
            <a:xfrm>
              <a:off x="12780149" y="11818028"/>
              <a:ext cx="12297548" cy="6133292"/>
            </a:xfrm>
            <a:prstGeom prst="rect">
              <a:avLst/>
            </a:prstGeom>
          </p:spPr>
        </p:pic>
        <p:pic>
          <p:nvPicPr>
            <p:cNvPr id="30" name="Picture 29"/>
            <p:cNvPicPr>
              <a:picLocks noChangeAspect="1"/>
            </p:cNvPicPr>
            <p:nvPr/>
          </p:nvPicPr>
          <p:blipFill>
            <a:blip r:embed="rId12"/>
            <a:stretch>
              <a:fillRect/>
            </a:stretch>
          </p:blipFill>
          <p:spPr>
            <a:xfrm>
              <a:off x="23901644" y="14177188"/>
              <a:ext cx="664165" cy="1737360"/>
            </a:xfrm>
            <a:prstGeom prst="rect">
              <a:avLst/>
            </a:prstGeom>
          </p:spPr>
        </p:pic>
      </p:grpSp>
      <p:grpSp>
        <p:nvGrpSpPr>
          <p:cNvPr id="274" name="Group 273"/>
          <p:cNvGrpSpPr/>
          <p:nvPr/>
        </p:nvGrpSpPr>
        <p:grpSpPr>
          <a:xfrm>
            <a:off x="14498370" y="18212116"/>
            <a:ext cx="12120511" cy="6209979"/>
            <a:chOff x="38224990" y="17814289"/>
            <a:chExt cx="10850279" cy="4937743"/>
          </a:xfrm>
        </p:grpSpPr>
        <p:cxnSp>
          <p:nvCxnSpPr>
            <p:cNvPr id="107" name="Straight Arrow Connector 106"/>
            <p:cNvCxnSpPr/>
            <p:nvPr/>
          </p:nvCxnSpPr>
          <p:spPr>
            <a:xfrm>
              <a:off x="47537524" y="21443311"/>
              <a:ext cx="8788" cy="130872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nvGrpSpPr>
            <p:cNvPr id="240" name="Group 239"/>
            <p:cNvGrpSpPr/>
            <p:nvPr/>
          </p:nvGrpSpPr>
          <p:grpSpPr>
            <a:xfrm>
              <a:off x="38224990" y="17814289"/>
              <a:ext cx="10850279" cy="4348265"/>
              <a:chOff x="25511319" y="14196993"/>
              <a:chExt cx="13209036" cy="5293538"/>
            </a:xfrm>
          </p:grpSpPr>
          <p:grpSp>
            <p:nvGrpSpPr>
              <p:cNvPr id="227" name="Group 226"/>
              <p:cNvGrpSpPr/>
              <p:nvPr/>
            </p:nvGrpSpPr>
            <p:grpSpPr>
              <a:xfrm>
                <a:off x="25511319" y="14196993"/>
                <a:ext cx="13209036" cy="5293538"/>
                <a:chOff x="25337221" y="14243040"/>
                <a:chExt cx="13209036" cy="5293538"/>
              </a:xfrm>
            </p:grpSpPr>
            <p:grpSp>
              <p:nvGrpSpPr>
                <p:cNvPr id="81" name="Group 80"/>
                <p:cNvGrpSpPr/>
                <p:nvPr/>
              </p:nvGrpSpPr>
              <p:grpSpPr>
                <a:xfrm>
                  <a:off x="25337221" y="14243040"/>
                  <a:ext cx="13209036" cy="5293538"/>
                  <a:chOff x="586390" y="20894997"/>
                  <a:chExt cx="14679826" cy="6663469"/>
                </a:xfrm>
              </p:grpSpPr>
              <p:pic>
                <p:nvPicPr>
                  <p:cNvPr id="82" name="Picture 81"/>
                  <p:cNvPicPr>
                    <a:picLocks noChangeAspect="1"/>
                  </p:cNvPicPr>
                  <p:nvPr/>
                </p:nvPicPr>
                <p:blipFill rotWithShape="1">
                  <a:blip r:embed="rId13" cstate="print">
                    <a:extLst>
                      <a:ext uri="{28A0092B-C50C-407E-A947-70E740481C1C}">
                        <a14:useLocalDpi xmlns:a14="http://schemas.microsoft.com/office/drawing/2010/main" val="0"/>
                      </a:ext>
                    </a:extLst>
                  </a:blip>
                  <a:srcRect r="51219"/>
                  <a:stretch/>
                </p:blipFill>
                <p:spPr>
                  <a:xfrm>
                    <a:off x="586390" y="21918471"/>
                    <a:ext cx="3792443" cy="4492055"/>
                  </a:xfrm>
                  <a:prstGeom prst="rect">
                    <a:avLst/>
                  </a:prstGeom>
                </p:spPr>
              </p:pic>
              <p:pic>
                <p:nvPicPr>
                  <p:cNvPr id="84" name="Picture 83"/>
                  <p:cNvPicPr>
                    <a:picLocks noChangeAspect="1"/>
                  </p:cNvPicPr>
                  <p:nvPr/>
                </p:nvPicPr>
                <p:blipFill rotWithShape="1">
                  <a:blip r:embed="rId13" cstate="print">
                    <a:extLst>
                      <a:ext uri="{28A0092B-C50C-407E-A947-70E740481C1C}">
                        <a14:useLocalDpi xmlns:a14="http://schemas.microsoft.com/office/drawing/2010/main" val="0"/>
                      </a:ext>
                    </a:extLst>
                  </a:blip>
                  <a:srcRect l="47598" r="5166"/>
                  <a:stretch/>
                </p:blipFill>
                <p:spPr>
                  <a:xfrm>
                    <a:off x="4957153" y="21838211"/>
                    <a:ext cx="3672408" cy="4541183"/>
                  </a:xfrm>
                  <a:prstGeom prst="rect">
                    <a:avLst/>
                  </a:prstGeom>
                </p:spPr>
              </p:pic>
              <p:sp>
                <p:nvSpPr>
                  <p:cNvPr id="85" name="Oval 84"/>
                  <p:cNvSpPr/>
                  <p:nvPr/>
                </p:nvSpPr>
                <p:spPr>
                  <a:xfrm>
                    <a:off x="4403124" y="23941605"/>
                    <a:ext cx="320040" cy="320041"/>
                  </a:xfrm>
                  <a:prstGeom prst="ellipse">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75111" tIns="37556" rIns="75111" bIns="37556" numCol="1" spcCol="0" rtlCol="0" fromWordArt="0" anchor="ctr" anchorCtr="0" forceAA="0" compatLnSpc="1">
                    <a:prstTxWarp prst="textNoShape">
                      <a:avLst/>
                    </a:prstTxWarp>
                    <a:noAutofit/>
                  </a:bodyPr>
                  <a:lstStyle/>
                  <a:p>
                    <a:pPr algn="ctr"/>
                    <a:endParaRPr lang="en-US" sz="7775"/>
                  </a:p>
                </p:txBody>
              </p:sp>
              <p:pic>
                <p:nvPicPr>
                  <p:cNvPr id="86" name="Picture 85"/>
                  <p:cNvPicPr>
                    <a:picLocks noChangeAspect="1"/>
                  </p:cNvPicPr>
                  <p:nvPr/>
                </p:nvPicPr>
                <p:blipFill rotWithShape="1">
                  <a:blip r:embed="rId14">
                    <a:clrChange>
                      <a:clrFrom>
                        <a:srgbClr val="FFFEF6"/>
                      </a:clrFrom>
                      <a:clrTo>
                        <a:srgbClr val="FFFEF6">
                          <a:alpha val="0"/>
                        </a:srgbClr>
                      </a:clrTo>
                    </a:clrChange>
                    <a:extLst>
                      <a:ext uri="{BEBA8EAE-BF5A-486C-A8C5-ECC9F3942E4B}">
                        <a14:imgProps xmlns:a14="http://schemas.microsoft.com/office/drawing/2010/main">
                          <a14:imgLayer r:embed="rId15">
                            <a14:imgEffect>
                              <a14:saturation sat="400000"/>
                            </a14:imgEffect>
                          </a14:imgLayer>
                        </a14:imgProps>
                      </a:ext>
                    </a:extLst>
                  </a:blip>
                  <a:srcRect l="54367" t="22022" b="8487"/>
                  <a:stretch/>
                </p:blipFill>
                <p:spPr>
                  <a:xfrm>
                    <a:off x="10072998" y="22238968"/>
                    <a:ext cx="5193218" cy="3872763"/>
                  </a:xfrm>
                  <a:prstGeom prst="rect">
                    <a:avLst/>
                  </a:prstGeom>
                  <a:ln>
                    <a:noFill/>
                  </a:ln>
                  <a:effectLst>
                    <a:outerShdw blurRad="292100" dist="139700" dir="2700000" algn="tl" rotWithShape="0">
                      <a:srgbClr val="333333">
                        <a:alpha val="65000"/>
                      </a:srgbClr>
                    </a:outerShdw>
                  </a:effectLst>
                </p:spPr>
              </p:pic>
              <p:sp>
                <p:nvSpPr>
                  <p:cNvPr id="87" name="Left Brace 86"/>
                  <p:cNvSpPr/>
                  <p:nvPr/>
                </p:nvSpPr>
                <p:spPr>
                  <a:xfrm rot="10800000">
                    <a:off x="8669221" y="23036761"/>
                    <a:ext cx="722884" cy="2389457"/>
                  </a:xfrm>
                  <a:prstGeom prst="leftBrace">
                    <a:avLst>
                      <a:gd name="adj1" fmla="val 8333"/>
                      <a:gd name="adj2" fmla="val 45777"/>
                    </a:avLst>
                  </a:prstGeom>
                  <a:ln w="76200"/>
                </p:spPr>
                <p:style>
                  <a:lnRef idx="1">
                    <a:schemeClr val="dk1"/>
                  </a:lnRef>
                  <a:fillRef idx="0">
                    <a:schemeClr val="dk1"/>
                  </a:fillRef>
                  <a:effectRef idx="0">
                    <a:schemeClr val="dk1"/>
                  </a:effectRef>
                  <a:fontRef idx="minor">
                    <a:schemeClr val="tx1"/>
                  </a:fontRef>
                </p:style>
                <p:txBody>
                  <a:bodyPr rot="0" spcFirstLastPara="0" vertOverflow="overflow" horzOverflow="overflow" vert="horz" wrap="square" lIns="75111" tIns="37556" rIns="75111" bIns="37556" numCol="1" spcCol="0" rtlCol="0" fromWordArt="0" anchor="ctr" anchorCtr="0" forceAA="0" compatLnSpc="1">
                    <a:prstTxWarp prst="textNoShape">
                      <a:avLst/>
                    </a:prstTxWarp>
                    <a:noAutofit/>
                  </a:bodyPr>
                  <a:lstStyle/>
                  <a:p>
                    <a:pPr algn="ctr"/>
                    <a:endParaRPr lang="en-US" sz="7775"/>
                  </a:p>
                </p:txBody>
              </p:sp>
              <p:sp>
                <p:nvSpPr>
                  <p:cNvPr id="89" name="TextBox 88"/>
                  <p:cNvSpPr txBox="1"/>
                  <p:nvPr/>
                </p:nvSpPr>
                <p:spPr>
                  <a:xfrm>
                    <a:off x="3192957" y="20894997"/>
                    <a:ext cx="3528391" cy="761224"/>
                  </a:xfrm>
                  <a:prstGeom prst="rect">
                    <a:avLst/>
                  </a:prstGeom>
                  <a:noFill/>
                </p:spPr>
                <p:txBody>
                  <a:bodyPr wrap="square" rtlCol="0">
                    <a:spAutoFit/>
                  </a:bodyPr>
                  <a:lstStyle/>
                  <a:p>
                    <a:r>
                      <a:rPr lang="en-US" sz="2628" dirty="0">
                        <a:latin typeface="Bahnschrift SemiCondensed" panose="020B0502040204020203" pitchFamily="34" charset="0"/>
                      </a:rPr>
                      <a:t>Similarity Index</a:t>
                    </a:r>
                  </a:p>
                </p:txBody>
              </p:sp>
              <p:sp>
                <p:nvSpPr>
                  <p:cNvPr id="92" name="TextBox 91"/>
                  <p:cNvSpPr txBox="1"/>
                  <p:nvPr/>
                </p:nvSpPr>
                <p:spPr>
                  <a:xfrm>
                    <a:off x="4864863" y="26797242"/>
                    <a:ext cx="5200331" cy="761224"/>
                  </a:xfrm>
                  <a:prstGeom prst="rect">
                    <a:avLst/>
                  </a:prstGeom>
                  <a:noFill/>
                </p:spPr>
                <p:txBody>
                  <a:bodyPr wrap="square" rtlCol="0">
                    <a:spAutoFit/>
                  </a:bodyPr>
                  <a:lstStyle/>
                  <a:p>
                    <a:r>
                      <a:rPr lang="en-US" sz="2628" dirty="0">
                        <a:latin typeface="Bahnschrift SemiCondensed" panose="020B0502040204020203" pitchFamily="34" charset="0"/>
                      </a:rPr>
                      <a:t>Trial level gating conditions</a:t>
                    </a:r>
                  </a:p>
                </p:txBody>
              </p:sp>
              <p:cxnSp>
                <p:nvCxnSpPr>
                  <p:cNvPr id="93" name="Straight Arrow Connector 92"/>
                  <p:cNvCxnSpPr/>
                  <p:nvPr/>
                </p:nvCxnSpPr>
                <p:spPr>
                  <a:xfrm flipV="1">
                    <a:off x="9106515" y="24310400"/>
                    <a:ext cx="625258" cy="2632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V="1">
                    <a:off x="9731773" y="26303928"/>
                    <a:ext cx="789657" cy="705102"/>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sp>
              <p:nvSpPr>
                <p:cNvPr id="122" name="TextBox 121"/>
                <p:cNvSpPr txBox="1"/>
                <p:nvPr/>
              </p:nvSpPr>
              <p:spPr>
                <a:xfrm>
                  <a:off x="29739633" y="14766337"/>
                  <a:ext cx="2429919" cy="358604"/>
                </a:xfrm>
                <a:prstGeom prst="rect">
                  <a:avLst/>
                </a:prstGeom>
                <a:solidFill>
                  <a:schemeClr val="bg1"/>
                </a:solidFill>
              </p:spPr>
              <p:txBody>
                <a:bodyPr wrap="square" rtlCol="0">
                  <a:spAutoFit/>
                </a:bodyPr>
                <a:lstStyle/>
                <a:p>
                  <a:r>
                    <a:rPr lang="en-US" sz="1314" b="1" dirty="0">
                      <a:latin typeface="Bahnschrift SemiCondensed" panose="020B0502040204020203" pitchFamily="34" charset="0"/>
                    </a:rPr>
                    <a:t>GLM mask “response cost”</a:t>
                  </a:r>
                </a:p>
              </p:txBody>
            </p:sp>
            <p:sp>
              <p:nvSpPr>
                <p:cNvPr id="123" name="TextBox 122"/>
                <p:cNvSpPr txBox="1"/>
                <p:nvPr/>
              </p:nvSpPr>
              <p:spPr>
                <a:xfrm>
                  <a:off x="25884334" y="14824795"/>
                  <a:ext cx="2384392" cy="358604"/>
                </a:xfrm>
                <a:prstGeom prst="rect">
                  <a:avLst/>
                </a:prstGeom>
                <a:solidFill>
                  <a:schemeClr val="bg1"/>
                </a:solidFill>
              </p:spPr>
              <p:txBody>
                <a:bodyPr wrap="square" rtlCol="0">
                  <a:spAutoFit/>
                </a:bodyPr>
                <a:lstStyle/>
                <a:p>
                  <a:r>
                    <a:rPr lang="en-US" sz="1314" b="1" dirty="0">
                      <a:latin typeface="Bahnschrift SemiCondensed" panose="020B0502040204020203" pitchFamily="34" charset="0"/>
                    </a:rPr>
                    <a:t>EEG activity Individual trial</a:t>
                  </a:r>
                </a:p>
              </p:txBody>
            </p:sp>
          </p:grpSp>
          <p:pic>
            <p:nvPicPr>
              <p:cNvPr id="31" name="Picture 30"/>
              <p:cNvPicPr>
                <a:picLocks noChangeAspect="1"/>
              </p:cNvPicPr>
              <p:nvPr/>
            </p:nvPicPr>
            <p:blipFill>
              <a:blip r:embed="rId16"/>
              <a:stretch>
                <a:fillRect/>
              </a:stretch>
            </p:blipFill>
            <p:spPr>
              <a:xfrm>
                <a:off x="32201013" y="14765776"/>
                <a:ext cx="612201" cy="235810"/>
              </a:xfrm>
              <a:prstGeom prst="rect">
                <a:avLst/>
              </a:prstGeom>
            </p:spPr>
          </p:pic>
          <p:pic>
            <p:nvPicPr>
              <p:cNvPr id="225" name="Picture 224"/>
              <p:cNvPicPr>
                <a:picLocks noChangeAspect="1"/>
              </p:cNvPicPr>
              <p:nvPr/>
            </p:nvPicPr>
            <p:blipFill>
              <a:blip r:embed="rId17"/>
              <a:stretch>
                <a:fillRect/>
              </a:stretch>
            </p:blipFill>
            <p:spPr>
              <a:xfrm>
                <a:off x="28371934" y="14809038"/>
                <a:ext cx="395344" cy="274320"/>
              </a:xfrm>
              <a:prstGeom prst="rect">
                <a:avLst/>
              </a:prstGeom>
            </p:spPr>
          </p:pic>
        </p:grpSp>
      </p:grpSp>
      <p:sp>
        <p:nvSpPr>
          <p:cNvPr id="241" name="TextBox 240"/>
          <p:cNvSpPr txBox="1"/>
          <p:nvPr/>
        </p:nvSpPr>
        <p:spPr>
          <a:xfrm>
            <a:off x="28716363" y="3479719"/>
            <a:ext cx="9601017" cy="769441"/>
          </a:xfrm>
          <a:prstGeom prst="rect">
            <a:avLst/>
          </a:prstGeom>
          <a:noFill/>
        </p:spPr>
        <p:txBody>
          <a:bodyPr wrap="square" rtlCol="0">
            <a:spAutoFit/>
          </a:bodyPr>
          <a:lstStyle/>
          <a:p>
            <a:r>
              <a:rPr lang="en-US" sz="4400" dirty="0">
                <a:latin typeface="Bahnschrift SemiBold SemiConden" panose="020B0502040204020203" pitchFamily="34" charset="0"/>
                <a:cs typeface="Avenir Heavy"/>
              </a:rPr>
              <a:t>Dynamic</a:t>
            </a:r>
            <a:r>
              <a:rPr lang="en-US" sz="4400" dirty="0"/>
              <a:t> </a:t>
            </a:r>
            <a:r>
              <a:rPr lang="en-US" sz="4400" dirty="0">
                <a:latin typeface="Bahnschrift SemiBold SemiConden" panose="020B0502040204020203" pitchFamily="34" charset="0"/>
                <a:cs typeface="Avenir Heavy"/>
              </a:rPr>
              <a:t>regulation</a:t>
            </a:r>
            <a:r>
              <a:rPr lang="en-US" sz="4400" dirty="0">
                <a:solidFill>
                  <a:schemeClr val="tx2">
                    <a:lumMod val="50000"/>
                  </a:schemeClr>
                </a:solidFill>
                <a:latin typeface="Bahnschrift SemiBold SemiConden" panose="020B0502040204020203" pitchFamily="34" charset="0"/>
                <a:cs typeface="Avenir Heavy"/>
              </a:rPr>
              <a:t> </a:t>
            </a:r>
            <a:r>
              <a:rPr lang="en-US" sz="4400" dirty="0">
                <a:latin typeface="Bahnschrift SemiBold SemiConden" panose="020B0502040204020203" pitchFamily="34" charset="0"/>
                <a:cs typeface="Avenir Heavy"/>
              </a:rPr>
              <a:t>of motor action gating</a:t>
            </a:r>
          </a:p>
        </p:txBody>
      </p:sp>
      <p:grpSp>
        <p:nvGrpSpPr>
          <p:cNvPr id="262" name="Group 261"/>
          <p:cNvGrpSpPr/>
          <p:nvPr/>
        </p:nvGrpSpPr>
        <p:grpSpPr>
          <a:xfrm>
            <a:off x="1243574" y="17197319"/>
            <a:ext cx="11618430" cy="8419547"/>
            <a:chOff x="-174728" y="25466706"/>
            <a:chExt cx="12749563" cy="8873287"/>
          </a:xfrm>
        </p:grpSpPr>
        <p:grpSp>
          <p:nvGrpSpPr>
            <p:cNvPr id="4" name="Group 3"/>
            <p:cNvGrpSpPr/>
            <p:nvPr/>
          </p:nvGrpSpPr>
          <p:grpSpPr>
            <a:xfrm>
              <a:off x="-174728" y="25466706"/>
              <a:ext cx="12749563" cy="8873287"/>
              <a:chOff x="60784" y="22838038"/>
              <a:chExt cx="12037798" cy="8195048"/>
            </a:xfrm>
          </p:grpSpPr>
          <p:grpSp>
            <p:nvGrpSpPr>
              <p:cNvPr id="67" name="Group 66"/>
              <p:cNvGrpSpPr/>
              <p:nvPr/>
            </p:nvGrpSpPr>
            <p:grpSpPr>
              <a:xfrm>
                <a:off x="147822" y="22846751"/>
                <a:ext cx="6749427" cy="7546025"/>
                <a:chOff x="12683517" y="12372049"/>
                <a:chExt cx="6749427" cy="7546025"/>
              </a:xfrm>
            </p:grpSpPr>
            <p:pic>
              <p:nvPicPr>
                <p:cNvPr id="68" name="Content Placeholder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683517" y="13073774"/>
                  <a:ext cx="6749427" cy="6844300"/>
                </a:xfrm>
                <a:prstGeom prst="rect">
                  <a:avLst/>
                </a:prstGeom>
              </p:spPr>
            </p:pic>
            <p:sp>
              <p:nvSpPr>
                <p:cNvPr id="69" name="TextBox 68"/>
                <p:cNvSpPr txBox="1"/>
                <p:nvPr/>
              </p:nvSpPr>
              <p:spPr>
                <a:xfrm>
                  <a:off x="15079447" y="12372049"/>
                  <a:ext cx="2228480" cy="842764"/>
                </a:xfrm>
                <a:prstGeom prst="rect">
                  <a:avLst/>
                </a:prstGeom>
                <a:noFill/>
              </p:spPr>
              <p:txBody>
                <a:bodyPr wrap="none" rtlCol="0">
                  <a:spAutoFit/>
                </a:bodyPr>
                <a:lstStyle/>
                <a:p>
                  <a:pPr algn="ctr"/>
                  <a:r>
                    <a:rPr lang="en-US" sz="2628" dirty="0">
                      <a:solidFill>
                        <a:schemeClr val="tx2">
                          <a:lumMod val="50000"/>
                        </a:schemeClr>
                      </a:solidFill>
                      <a:latin typeface="Bahnschrift SemiCondensed" panose="020B0502040204020203" pitchFamily="34" charset="0"/>
                    </a:rPr>
                    <a:t>Input gating</a:t>
                  </a:r>
                </a:p>
                <a:p>
                  <a:pPr algn="ctr"/>
                  <a:r>
                    <a:rPr lang="en-US" sz="1643" dirty="0">
                      <a:solidFill>
                        <a:schemeClr val="tx2">
                          <a:lumMod val="50000"/>
                        </a:schemeClr>
                      </a:solidFill>
                      <a:latin typeface="Bahnschrift SemiCondensed" panose="020B0502040204020203" pitchFamily="34" charset="0"/>
                    </a:rPr>
                    <a:t>(switch in WM state)</a:t>
                  </a:r>
                  <a:endParaRPr lang="en-US" sz="1643" dirty="0">
                    <a:solidFill>
                      <a:schemeClr val="tx2">
                        <a:lumMod val="50000"/>
                      </a:schemeClr>
                    </a:solidFill>
                    <a:latin typeface="Bahnschrift SemiCondensed" panose="020B0502040204020203" pitchFamily="34" charset="0"/>
                  </a:endParaRPr>
                </a:p>
              </p:txBody>
            </p:sp>
          </p:grpSp>
          <p:grpSp>
            <p:nvGrpSpPr>
              <p:cNvPr id="70" name="Group 69"/>
              <p:cNvGrpSpPr/>
              <p:nvPr/>
            </p:nvGrpSpPr>
            <p:grpSpPr>
              <a:xfrm>
                <a:off x="6819744" y="22838038"/>
                <a:ext cx="4889738" cy="4465060"/>
                <a:chOff x="19712496" y="12194637"/>
                <a:chExt cx="4889738" cy="4465060"/>
              </a:xfrm>
            </p:grpSpPr>
            <p:pic>
              <p:nvPicPr>
                <p:cNvPr id="72" name="Picture 71"/>
                <p:cNvPicPr>
                  <a:picLocks noChangeAspect="1"/>
                </p:cNvPicPr>
                <p:nvPr/>
              </p:nvPicPr>
              <p:blipFill rotWithShape="1">
                <a:blip r:embed="rId19"/>
                <a:srcRect l="8706" t="7250" r="7416" b="9002"/>
                <a:stretch/>
              </p:blipFill>
              <p:spPr>
                <a:xfrm>
                  <a:off x="19712496" y="12905075"/>
                  <a:ext cx="4889738" cy="3754622"/>
                </a:xfrm>
                <a:prstGeom prst="rect">
                  <a:avLst/>
                </a:prstGeom>
              </p:spPr>
            </p:pic>
            <p:sp>
              <p:nvSpPr>
                <p:cNvPr id="71" name="TextBox 70"/>
                <p:cNvSpPr txBox="1"/>
                <p:nvPr/>
              </p:nvSpPr>
              <p:spPr>
                <a:xfrm>
                  <a:off x="20777637" y="12194637"/>
                  <a:ext cx="2342493" cy="842764"/>
                </a:xfrm>
                <a:prstGeom prst="rect">
                  <a:avLst/>
                </a:prstGeom>
                <a:noFill/>
              </p:spPr>
              <p:txBody>
                <a:bodyPr wrap="none" rtlCol="0">
                  <a:spAutoFit/>
                </a:bodyPr>
                <a:lstStyle/>
                <a:p>
                  <a:pPr algn="ctr"/>
                  <a:r>
                    <a:rPr lang="en-US" sz="2628" dirty="0">
                      <a:solidFill>
                        <a:schemeClr val="tx2">
                          <a:lumMod val="50000"/>
                        </a:schemeClr>
                      </a:solidFill>
                      <a:latin typeface="Bahnschrift SemiCondensed" panose="020B0502040204020203" pitchFamily="34" charset="0"/>
                    </a:rPr>
                    <a:t>Output</a:t>
                  </a:r>
                  <a:r>
                    <a:rPr lang="en-US" sz="2628" dirty="0"/>
                    <a:t> </a:t>
                  </a:r>
                  <a:r>
                    <a:rPr lang="en-US" sz="2628" dirty="0">
                      <a:solidFill>
                        <a:schemeClr val="tx2">
                          <a:lumMod val="50000"/>
                        </a:schemeClr>
                      </a:solidFill>
                      <a:latin typeface="Bahnschrift SemiCondensed" panose="020B0502040204020203" pitchFamily="34" charset="0"/>
                    </a:rPr>
                    <a:t>gating</a:t>
                  </a:r>
                </a:p>
                <a:p>
                  <a:pPr algn="ctr"/>
                  <a:r>
                    <a:rPr lang="en-US" sz="1643" dirty="0">
                      <a:solidFill>
                        <a:schemeClr val="tx2">
                          <a:lumMod val="50000"/>
                        </a:schemeClr>
                      </a:solidFill>
                      <a:latin typeface="Bahnschrift SemiCondensed" panose="020B0502040204020203" pitchFamily="34" charset="0"/>
                    </a:rPr>
                    <a:t>(switch in category)</a:t>
                  </a:r>
                  <a:endParaRPr lang="en-US" sz="1643" dirty="0">
                    <a:solidFill>
                      <a:schemeClr val="tx2">
                        <a:lumMod val="50000"/>
                      </a:schemeClr>
                    </a:solidFill>
                    <a:latin typeface="Bahnschrift SemiCondensed" panose="020B0502040204020203" pitchFamily="34" charset="0"/>
                  </a:endParaRPr>
                </a:p>
              </p:txBody>
            </p:sp>
          </p:grpSp>
          <p:grpSp>
            <p:nvGrpSpPr>
              <p:cNvPr id="73" name="Group 72"/>
              <p:cNvGrpSpPr/>
              <p:nvPr/>
            </p:nvGrpSpPr>
            <p:grpSpPr>
              <a:xfrm>
                <a:off x="7008163" y="27271672"/>
                <a:ext cx="5090419" cy="3761414"/>
                <a:chOff x="19805107" y="17177932"/>
                <a:chExt cx="5090419" cy="3761414"/>
              </a:xfrm>
            </p:grpSpPr>
            <p:pic>
              <p:nvPicPr>
                <p:cNvPr id="74" name="Picture 73"/>
                <p:cNvPicPr>
                  <a:picLocks noChangeAspect="1"/>
                </p:cNvPicPr>
                <p:nvPr/>
              </p:nvPicPr>
              <p:blipFill rotWithShape="1">
                <a:blip r:embed="rId20">
                  <a:extLst>
                    <a:ext uri="{28A0092B-C50C-407E-A947-70E740481C1C}">
                      <a14:useLocalDpi xmlns:a14="http://schemas.microsoft.com/office/drawing/2010/main" val="0"/>
                    </a:ext>
                  </a:extLst>
                </a:blip>
                <a:srcRect l="16145" t="19632" r="16145" b="23006"/>
                <a:stretch/>
              </p:blipFill>
              <p:spPr>
                <a:xfrm>
                  <a:off x="19805107" y="17886595"/>
                  <a:ext cx="5090419" cy="3052751"/>
                </a:xfrm>
                <a:prstGeom prst="rect">
                  <a:avLst/>
                </a:prstGeom>
              </p:spPr>
            </p:pic>
            <p:sp>
              <p:nvSpPr>
                <p:cNvPr id="75" name="TextBox 74"/>
                <p:cNvSpPr txBox="1"/>
                <p:nvPr/>
              </p:nvSpPr>
              <p:spPr>
                <a:xfrm>
                  <a:off x="20601666" y="17177932"/>
                  <a:ext cx="2835264" cy="842764"/>
                </a:xfrm>
                <a:prstGeom prst="rect">
                  <a:avLst/>
                </a:prstGeom>
                <a:noFill/>
              </p:spPr>
              <p:txBody>
                <a:bodyPr wrap="none" rtlCol="0">
                  <a:spAutoFit/>
                </a:bodyPr>
                <a:lstStyle/>
                <a:p>
                  <a:pPr algn="ctr"/>
                  <a:r>
                    <a:rPr lang="en-US" sz="2628" dirty="0">
                      <a:solidFill>
                        <a:schemeClr val="tx2">
                          <a:lumMod val="50000"/>
                        </a:schemeClr>
                      </a:solidFill>
                      <a:latin typeface="Bahnschrift SemiCondensed" panose="020B0502040204020203" pitchFamily="34" charset="0"/>
                    </a:rPr>
                    <a:t>Response</a:t>
                  </a:r>
                  <a:r>
                    <a:rPr lang="en-US" sz="2628" dirty="0"/>
                    <a:t> </a:t>
                  </a:r>
                  <a:r>
                    <a:rPr lang="en-US" sz="2628" dirty="0">
                      <a:solidFill>
                        <a:schemeClr val="tx2">
                          <a:lumMod val="50000"/>
                        </a:schemeClr>
                      </a:solidFill>
                      <a:latin typeface="Bahnschrift SemiCondensed" panose="020B0502040204020203" pitchFamily="34" charset="0"/>
                    </a:rPr>
                    <a:t>gating</a:t>
                  </a:r>
                </a:p>
                <a:p>
                  <a:pPr algn="ctr"/>
                  <a:r>
                    <a:rPr lang="en-US" sz="1643" dirty="0">
                      <a:solidFill>
                        <a:schemeClr val="tx2">
                          <a:lumMod val="50000"/>
                        </a:schemeClr>
                      </a:solidFill>
                      <a:latin typeface="Bahnschrift SemiCondensed" panose="020B0502040204020203" pitchFamily="34" charset="0"/>
                    </a:rPr>
                    <a:t>(switch in response)</a:t>
                  </a:r>
                </a:p>
              </p:txBody>
            </p:sp>
          </p:grpSp>
          <p:pic>
            <p:nvPicPr>
              <p:cNvPr id="76" name="Picture 75"/>
              <p:cNvPicPr>
                <a:picLocks noChangeAspect="1"/>
              </p:cNvPicPr>
              <p:nvPr/>
            </p:nvPicPr>
            <p:blipFill rotWithShape="1">
              <a:blip r:embed="rId10">
                <a:extLst>
                  <a:ext uri="{28A0092B-C50C-407E-A947-70E740481C1C}">
                    <a14:useLocalDpi xmlns:a14="http://schemas.microsoft.com/office/drawing/2010/main" val="0"/>
                  </a:ext>
                </a:extLst>
              </a:blip>
              <a:srcRect l="70171" t="94185" r="-2206" b="-498"/>
              <a:stretch/>
            </p:blipFill>
            <p:spPr>
              <a:xfrm>
                <a:off x="60784" y="30479537"/>
                <a:ext cx="2817286" cy="388591"/>
              </a:xfrm>
              <a:prstGeom prst="rect">
                <a:avLst/>
              </a:prstGeom>
            </p:spPr>
          </p:pic>
        </p:grpSp>
        <p:pic>
          <p:nvPicPr>
            <p:cNvPr id="155" name="Picture 2" descr="https://lh5.googleusercontent.com/dT3oKK_wFUalN02WsLGQOYUbHP4Rq0w_xgNynQS2NbW8rVpSPZRgAnHOtsSjO9PHXa3RGi6nljaG7UmU9WEd0bu0maGs9h-heRdP342rf4UJ666Y8W4bd9q-ruQDe8FjKDMwtHE5ov0"/>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59238" t="5132" r="21371" b="25683"/>
            <a:stretch/>
          </p:blipFill>
          <p:spPr bwMode="auto">
            <a:xfrm>
              <a:off x="8678732" y="32213089"/>
              <a:ext cx="955922" cy="948403"/>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descr="https://lh5.googleusercontent.com/dT3oKK_wFUalN02WsLGQOYUbHP4Rq0w_xgNynQS2NbW8rVpSPZRgAnHOtsSjO9PHXa3RGi6nljaG7UmU9WEd0bu0maGs9h-heRdP342rf4UJ666Y8W4bd9q-ruQDe8FjKDMwtHE5ov0"/>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69994" t="6956" r="11732" b="34532"/>
            <a:stretch/>
          </p:blipFill>
          <p:spPr bwMode="auto">
            <a:xfrm>
              <a:off x="8458942" y="27761347"/>
              <a:ext cx="863827" cy="826323"/>
            </a:xfrm>
            <a:prstGeom prst="rect">
              <a:avLst/>
            </a:prstGeom>
            <a:noFill/>
            <a:extLst>
              <a:ext uri="{909E8E84-426E-40DD-AFC4-6F175D3DCCD1}">
                <a14:hiddenFill xmlns:a14="http://schemas.microsoft.com/office/drawing/2010/main">
                  <a:solidFill>
                    <a:srgbClr val="FFFFFF"/>
                  </a:solidFill>
                </a14:hiddenFill>
              </a:ext>
            </a:extLst>
          </p:spPr>
        </p:pic>
        <p:grpSp>
          <p:nvGrpSpPr>
            <p:cNvPr id="245" name="Group 244"/>
            <p:cNvGrpSpPr/>
            <p:nvPr/>
          </p:nvGrpSpPr>
          <p:grpSpPr>
            <a:xfrm>
              <a:off x="441802" y="30507394"/>
              <a:ext cx="1076263" cy="1041107"/>
              <a:chOff x="1065928" y="32269486"/>
              <a:chExt cx="1076355" cy="1049451"/>
            </a:xfrm>
          </p:grpSpPr>
          <p:grpSp>
            <p:nvGrpSpPr>
              <p:cNvPr id="244" name="Group 243"/>
              <p:cNvGrpSpPr/>
              <p:nvPr/>
            </p:nvGrpSpPr>
            <p:grpSpPr>
              <a:xfrm>
                <a:off x="1065928" y="32269486"/>
                <a:ext cx="1076355" cy="1049451"/>
                <a:chOff x="1065928" y="32269486"/>
                <a:chExt cx="1076355" cy="1049451"/>
              </a:xfrm>
            </p:grpSpPr>
            <p:pic>
              <p:nvPicPr>
                <p:cNvPr id="153" name="Picture 2" descr="https://lh5.googleusercontent.com/dT3oKK_wFUalN02WsLGQOYUbHP4Rq0w_xgNynQS2NbW8rVpSPZRgAnHOtsSjO9PHXa3RGi6nljaG7UmU9WEd0bu0maGs9h-heRdP342rf4UJ666Y8W4bd9q-ruQDe8FjKDMwtHE5ov0"/>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50547" t="-2400" r="30062" b="34945"/>
                <a:stretch/>
              </p:blipFill>
              <p:spPr bwMode="auto">
                <a:xfrm>
                  <a:off x="1065928" y="32269486"/>
                  <a:ext cx="1076355" cy="1049451"/>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https://lh5.googleusercontent.com/dT3oKK_wFUalN02WsLGQOYUbHP4Rq0w_xgNynQS2NbW8rVpSPZRgAnHOtsSjO9PHXa3RGi6nljaG7UmU9WEd0bu0maGs9h-heRdP342rf4UJ666Y8W4bd9q-ruQDe8FjKDMwtHE5ov0"/>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42213" t="42481" r="52322" b="38021"/>
                <a:stretch/>
              </p:blipFill>
              <p:spPr bwMode="auto">
                <a:xfrm>
                  <a:off x="1687506" y="32950974"/>
                  <a:ext cx="295953" cy="295954"/>
                </a:xfrm>
                <a:prstGeom prst="rect">
                  <a:avLst/>
                </a:prstGeom>
                <a:noFill/>
                <a:extLst>
                  <a:ext uri="{909E8E84-426E-40DD-AFC4-6F175D3DCCD1}">
                    <a14:hiddenFill xmlns:a14="http://schemas.microsoft.com/office/drawing/2010/main">
                      <a:solidFill>
                        <a:srgbClr val="FFFFFF"/>
                      </a:solidFill>
                    </a14:hiddenFill>
                  </a:ext>
                </a:extLst>
              </p:spPr>
            </p:pic>
          </p:grpSp>
          <p:pic>
            <p:nvPicPr>
              <p:cNvPr id="163" name="Picture 2" descr="https://lh5.googleusercontent.com/dT3oKK_wFUalN02WsLGQOYUbHP4Rq0w_xgNynQS2NbW8rVpSPZRgAnHOtsSjO9PHXa3RGi6nljaG7UmU9WEd0bu0maGs9h-heRdP342rf4UJ666Y8W4bd9q-ruQDe8FjKDMwtHE5ov0"/>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44856" t="20019" r="50792" b="69628"/>
              <a:stretch/>
            </p:blipFill>
            <p:spPr bwMode="auto">
              <a:xfrm>
                <a:off x="1860295" y="32598856"/>
                <a:ext cx="227638" cy="1847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6" name="Group 245"/>
            <p:cNvGrpSpPr/>
            <p:nvPr/>
          </p:nvGrpSpPr>
          <p:grpSpPr>
            <a:xfrm>
              <a:off x="5852533" y="30529928"/>
              <a:ext cx="992125" cy="1009324"/>
              <a:chOff x="4391425" y="32269488"/>
              <a:chExt cx="992210" cy="1017413"/>
            </a:xfrm>
          </p:grpSpPr>
          <p:pic>
            <p:nvPicPr>
              <p:cNvPr id="160" name="Picture 2" descr="https://lh5.googleusercontent.com/dT3oKK_wFUalN02WsLGQOYUbHP4Rq0w_xgNynQS2NbW8rVpSPZRgAnHOtsSjO9PHXa3RGi6nljaG7UmU9WEd0bu0maGs9h-heRdP342rf4UJ666Y8W4bd9q-ruQDe8FjKDMwtHE5ov0"/>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40298" t="-1442" r="49547" b="33579"/>
              <a:stretch/>
            </p:blipFill>
            <p:spPr bwMode="auto">
              <a:xfrm>
                <a:off x="4871832" y="32269488"/>
                <a:ext cx="511803" cy="1004023"/>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2" descr="https://lh5.googleusercontent.com/dT3oKK_wFUalN02WsLGQOYUbHP4Rq0w_xgNynQS2NbW8rVpSPZRgAnHOtsSjO9PHXa3RGi6nljaG7UmU9WEd0bu0maGs9h-heRdP342rf4UJ666Y8W4bd9q-ruQDe8FjKDMwtHE5ov0"/>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78432" t="6611" r="11410" b="33717"/>
              <a:stretch/>
            </p:blipFill>
            <p:spPr bwMode="auto">
              <a:xfrm>
                <a:off x="4391425" y="32383607"/>
                <a:ext cx="519460" cy="903294"/>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https://lh5.googleusercontent.com/dT3oKK_wFUalN02WsLGQOYUbHP4Rq0w_xgNynQS2NbW8rVpSPZRgAnHOtsSjO9PHXa3RGi6nljaG7UmU9WEd0bu0maGs9h-heRdP342rf4UJ666Y8W4bd9q-ruQDe8FjKDMwtHE5ov0"/>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44856" t="20019" r="50792" b="69628"/>
              <a:stretch/>
            </p:blipFill>
            <p:spPr bwMode="auto">
              <a:xfrm>
                <a:off x="4637018" y="32588322"/>
                <a:ext cx="202749" cy="16121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66" name="Rectangle 165"/>
          <p:cNvSpPr/>
          <p:nvPr/>
        </p:nvSpPr>
        <p:spPr>
          <a:xfrm>
            <a:off x="322162" y="25673493"/>
            <a:ext cx="13335244" cy="1077218"/>
          </a:xfrm>
          <a:prstGeom prst="rect">
            <a:avLst/>
          </a:prstGeom>
        </p:spPr>
        <p:txBody>
          <a:bodyPr wrap="square">
            <a:spAutoFit/>
          </a:bodyPr>
          <a:lstStyle/>
          <a:p>
            <a:r>
              <a:rPr lang="en-US" sz="3200" dirty="0" smtClean="0">
                <a:solidFill>
                  <a:schemeClr val="tx2">
                    <a:lumMod val="50000"/>
                  </a:schemeClr>
                </a:solidFill>
                <a:latin typeface="Bahnschrift Light SemiCondensed" panose="020B0502040204020203" pitchFamily="34" charset="0"/>
                <a:cs typeface="Avenir Heavy"/>
              </a:rPr>
              <a:t>Gate switching is defined as selecting the representation that was not selected in the previous trial.</a:t>
            </a:r>
            <a:endParaRPr lang="en-US" sz="3200" dirty="0">
              <a:solidFill>
                <a:schemeClr val="tx2">
                  <a:lumMod val="50000"/>
                </a:schemeClr>
              </a:solidFill>
              <a:latin typeface="Bahnschrift Light SemiCondensed" panose="020B0502040204020203" pitchFamily="34" charset="0"/>
              <a:cs typeface="Avenir Heavy"/>
            </a:endParaRPr>
          </a:p>
        </p:txBody>
      </p:sp>
      <p:pic>
        <p:nvPicPr>
          <p:cNvPr id="33" name="Picture 32"/>
          <p:cNvPicPr>
            <a:picLocks noChangeAspect="1"/>
          </p:cNvPicPr>
          <p:nvPr/>
        </p:nvPicPr>
        <p:blipFill rotWithShape="1">
          <a:blip r:embed="rId29"/>
          <a:srcRect l="1136" t="1340" r="1477" b="1737"/>
          <a:stretch/>
        </p:blipFill>
        <p:spPr>
          <a:xfrm>
            <a:off x="27629340" y="24505486"/>
            <a:ext cx="12948697" cy="6959978"/>
          </a:xfrm>
          <a:prstGeom prst="rect">
            <a:avLst/>
          </a:prstGeom>
        </p:spPr>
      </p:pic>
      <p:pic>
        <p:nvPicPr>
          <p:cNvPr id="35" name="Picture 34"/>
          <p:cNvPicPr>
            <a:picLocks noChangeAspect="1"/>
          </p:cNvPicPr>
          <p:nvPr/>
        </p:nvPicPr>
        <p:blipFill rotWithShape="1">
          <a:blip r:embed="rId30"/>
          <a:srcRect l="579" t="522" r="1379" b="2176"/>
          <a:stretch/>
        </p:blipFill>
        <p:spPr>
          <a:xfrm>
            <a:off x="14840317" y="24705737"/>
            <a:ext cx="12176164" cy="6623613"/>
          </a:xfrm>
          <a:prstGeom prst="rect">
            <a:avLst/>
          </a:prstGeom>
        </p:spPr>
      </p:pic>
      <p:pic>
        <p:nvPicPr>
          <p:cNvPr id="41" name="Picture 40"/>
          <p:cNvPicPr>
            <a:picLocks noChangeAspect="1"/>
          </p:cNvPicPr>
          <p:nvPr/>
        </p:nvPicPr>
        <p:blipFill rotWithShape="1">
          <a:blip r:embed="rId31" cstate="print">
            <a:extLst>
              <a:ext uri="{28A0092B-C50C-407E-A947-70E740481C1C}">
                <a14:useLocalDpi xmlns:a14="http://schemas.microsoft.com/office/drawing/2010/main" val="0"/>
              </a:ext>
            </a:extLst>
          </a:blip>
          <a:srcRect l="8298" t="3619" r="8375" b="3013"/>
          <a:stretch/>
        </p:blipFill>
        <p:spPr>
          <a:xfrm>
            <a:off x="26965994" y="20183149"/>
            <a:ext cx="6811629" cy="4290384"/>
          </a:xfrm>
          <a:prstGeom prst="rect">
            <a:avLst/>
          </a:prstGeom>
        </p:spPr>
      </p:pic>
      <p:pic>
        <p:nvPicPr>
          <p:cNvPr id="43" name="Picture 42"/>
          <p:cNvPicPr>
            <a:picLocks noChangeAspect="1"/>
          </p:cNvPicPr>
          <p:nvPr/>
        </p:nvPicPr>
        <p:blipFill rotWithShape="1">
          <a:blip r:embed="rId32" cstate="print">
            <a:extLst>
              <a:ext uri="{28A0092B-C50C-407E-A947-70E740481C1C}">
                <a14:useLocalDpi xmlns:a14="http://schemas.microsoft.com/office/drawing/2010/main" val="0"/>
              </a:ext>
            </a:extLst>
          </a:blip>
          <a:srcRect l="8499" t="3518" r="8457" b="3720"/>
          <a:stretch/>
        </p:blipFill>
        <p:spPr>
          <a:xfrm>
            <a:off x="34252399" y="20019206"/>
            <a:ext cx="6495387" cy="4328347"/>
          </a:xfrm>
          <a:prstGeom prst="rect">
            <a:avLst/>
          </a:prstGeom>
        </p:spPr>
      </p:pic>
      <p:sp>
        <p:nvSpPr>
          <p:cNvPr id="174" name="Textfeld 45"/>
          <p:cNvSpPr txBox="1"/>
          <p:nvPr/>
        </p:nvSpPr>
        <p:spPr>
          <a:xfrm>
            <a:off x="31216039" y="19123848"/>
            <a:ext cx="6228329" cy="769441"/>
          </a:xfrm>
          <a:prstGeom prst="rect">
            <a:avLst/>
          </a:prstGeom>
          <a:solidFill>
            <a:schemeClr val="bg1"/>
          </a:solidFill>
        </p:spPr>
        <p:txBody>
          <a:bodyPr wrap="square" rtlCol="0">
            <a:spAutoFit/>
          </a:bodyPr>
          <a:lstStyle/>
          <a:p>
            <a:r>
              <a:rPr lang="en-US" sz="4400" dirty="0">
                <a:solidFill>
                  <a:srgbClr val="000000"/>
                </a:solidFill>
                <a:latin typeface="Bahnschrift SemiBold SemiConden" panose="020B0502040204020203" pitchFamily="34" charset="0"/>
                <a:cs typeface="Avenir Heavy"/>
              </a:rPr>
              <a:t>Posterior predictive check</a:t>
            </a:r>
          </a:p>
        </p:txBody>
      </p:sp>
      <p:pic>
        <p:nvPicPr>
          <p:cNvPr id="24" name="Picture 23"/>
          <p:cNvPicPr>
            <a:picLocks noChangeAspect="1"/>
          </p:cNvPicPr>
          <p:nvPr/>
        </p:nvPicPr>
        <p:blipFill rotWithShape="1">
          <a:blip r:embed="rId33" cstate="print">
            <a:extLst>
              <a:ext uri="{28A0092B-C50C-407E-A947-70E740481C1C}">
                <a14:useLocalDpi xmlns:a14="http://schemas.microsoft.com/office/drawing/2010/main" val="0"/>
              </a:ext>
            </a:extLst>
          </a:blip>
          <a:srcRect l="52787" r="6873" b="50196"/>
          <a:stretch/>
        </p:blipFill>
        <p:spPr>
          <a:xfrm>
            <a:off x="14489166" y="32170111"/>
            <a:ext cx="6280927" cy="3811458"/>
          </a:xfrm>
          <a:prstGeom prst="rect">
            <a:avLst/>
          </a:prstGeom>
        </p:spPr>
      </p:pic>
      <p:pic>
        <p:nvPicPr>
          <p:cNvPr id="26" name="Picture 25"/>
          <p:cNvPicPr>
            <a:picLocks noChangeAspect="1"/>
          </p:cNvPicPr>
          <p:nvPr/>
        </p:nvPicPr>
        <p:blipFill rotWithShape="1">
          <a:blip r:embed="rId34"/>
          <a:srcRect l="53299"/>
          <a:stretch/>
        </p:blipFill>
        <p:spPr>
          <a:xfrm>
            <a:off x="27744373" y="32108540"/>
            <a:ext cx="6629810" cy="4037444"/>
          </a:xfrm>
          <a:prstGeom prst="rect">
            <a:avLst/>
          </a:prstGeom>
        </p:spPr>
      </p:pic>
      <p:sp>
        <p:nvSpPr>
          <p:cNvPr id="54" name="Rectangle 53"/>
          <p:cNvSpPr/>
          <p:nvPr/>
        </p:nvSpPr>
        <p:spPr>
          <a:xfrm>
            <a:off x="26467448" y="4448027"/>
            <a:ext cx="14463836" cy="3480440"/>
          </a:xfrm>
          <a:prstGeom prst="rect">
            <a:avLst/>
          </a:prstGeom>
        </p:spPr>
        <p:txBody>
          <a:bodyPr wrap="square">
            <a:spAutoFit/>
          </a:bodyPr>
          <a:lstStyle/>
          <a:p>
            <a:pPr marL="469448" indent="-469448">
              <a:spcAft>
                <a:spcPts val="481"/>
              </a:spcAft>
              <a:buFont typeface="Arial" panose="020B0604020202020204" pitchFamily="34" charset="0"/>
              <a:buChar char="•"/>
            </a:pPr>
            <a:r>
              <a:rPr lang="en-US" sz="3600" dirty="0" smtClean="0">
                <a:solidFill>
                  <a:schemeClr val="tx2">
                    <a:lumMod val="50000"/>
                  </a:schemeClr>
                </a:solidFill>
                <a:latin typeface="Bahnschrift Light SemiCondensed" panose="020B0502040204020203" pitchFamily="34" charset="0"/>
              </a:rPr>
              <a:t>Each </a:t>
            </a:r>
            <a:r>
              <a:rPr lang="en-US" sz="3600" dirty="0">
                <a:solidFill>
                  <a:schemeClr val="tx2">
                    <a:lumMod val="50000"/>
                  </a:schemeClr>
                </a:solidFill>
                <a:latin typeface="Bahnschrift Light SemiCondensed" panose="020B0502040204020203" pitchFamily="34" charset="0"/>
              </a:rPr>
              <a:t>gating decision is accomplished by separate mechanism operating mostly in parallel toward a </a:t>
            </a:r>
            <a:r>
              <a:rPr lang="en-US" sz="3600" dirty="0" smtClean="0">
                <a:solidFill>
                  <a:schemeClr val="tx2">
                    <a:lumMod val="50000"/>
                  </a:schemeClr>
                </a:solidFill>
                <a:latin typeface="Bahnschrift Light SemiCondensed" panose="020B0502040204020203" pitchFamily="34" charset="0"/>
              </a:rPr>
              <a:t>response</a:t>
            </a:r>
            <a:r>
              <a:rPr lang="en-US" sz="3600" dirty="0">
                <a:solidFill>
                  <a:schemeClr val="tx2">
                    <a:lumMod val="50000"/>
                  </a:schemeClr>
                </a:solidFill>
                <a:latin typeface="Bahnschrift Light SemiCondensed" panose="020B0502040204020203" pitchFamily="34" charset="0"/>
              </a:rPr>
              <a:t>.</a:t>
            </a:r>
          </a:p>
          <a:p>
            <a:pPr marL="469448" indent="-469448">
              <a:spcAft>
                <a:spcPts val="481"/>
              </a:spcAft>
              <a:buFont typeface="Arial" panose="020B0604020202020204" pitchFamily="34" charset="0"/>
              <a:buChar char="•"/>
            </a:pPr>
            <a:r>
              <a:rPr lang="en-US" sz="3600" dirty="0" smtClean="0">
                <a:solidFill>
                  <a:schemeClr val="tx2">
                    <a:lumMod val="50000"/>
                  </a:schemeClr>
                </a:solidFill>
                <a:latin typeface="Bahnschrift Light SemiCondensed" panose="020B0502040204020203" pitchFamily="34" charset="0"/>
              </a:rPr>
              <a:t>Motor </a:t>
            </a:r>
            <a:r>
              <a:rPr lang="en-US" sz="3600" dirty="0">
                <a:solidFill>
                  <a:schemeClr val="tx2">
                    <a:lumMod val="50000"/>
                  </a:schemeClr>
                </a:solidFill>
                <a:latin typeface="Bahnschrift Light SemiCondensed" panose="020B0502040204020203" pitchFamily="34" charset="0"/>
              </a:rPr>
              <a:t>action gating in the lower loop is constrained by the parallel-higher cognitive loops via the ‘</a:t>
            </a:r>
            <a:r>
              <a:rPr lang="en-US" sz="3600" dirty="0" err="1">
                <a:solidFill>
                  <a:schemeClr val="tx2">
                    <a:lumMod val="50000"/>
                  </a:schemeClr>
                </a:solidFill>
                <a:latin typeface="Bahnschrift Light SemiCondensed" panose="020B0502040204020203" pitchFamily="34" charset="0"/>
              </a:rPr>
              <a:t>hyperdirect</a:t>
            </a:r>
            <a:r>
              <a:rPr lang="en-US" sz="3600" dirty="0">
                <a:solidFill>
                  <a:schemeClr val="tx2">
                    <a:lumMod val="50000"/>
                  </a:schemeClr>
                </a:solidFill>
                <a:latin typeface="Bahnschrift Light SemiCondensed" panose="020B0502040204020203" pitchFamily="34" charset="0"/>
              </a:rPr>
              <a:t> pathway’ (from </a:t>
            </a:r>
            <a:r>
              <a:rPr lang="en-US" sz="3600" dirty="0" err="1">
                <a:solidFill>
                  <a:schemeClr val="tx2">
                    <a:lumMod val="50000"/>
                  </a:schemeClr>
                </a:solidFill>
                <a:latin typeface="Bahnschrift Light SemiCondensed" panose="020B0502040204020203" pitchFamily="34" charset="0"/>
              </a:rPr>
              <a:t>mPFC</a:t>
            </a:r>
            <a:r>
              <a:rPr lang="en-US" sz="3600" dirty="0">
                <a:solidFill>
                  <a:schemeClr val="tx2">
                    <a:lumMod val="50000"/>
                  </a:schemeClr>
                </a:solidFill>
                <a:latin typeface="Bahnschrift Light SemiCondensed" panose="020B0502040204020203" pitchFamily="34" charset="0"/>
              </a:rPr>
              <a:t> to the STN, in the motor loop) that raise the “evidence threshold” [8-9] on response when there is a cognitive </a:t>
            </a:r>
            <a:r>
              <a:rPr lang="en-US" sz="3600" dirty="0" smtClean="0">
                <a:solidFill>
                  <a:schemeClr val="tx2">
                    <a:lumMod val="50000"/>
                  </a:schemeClr>
                </a:solidFill>
                <a:latin typeface="Bahnschrift Light SemiCondensed" panose="020B0502040204020203" pitchFamily="34" charset="0"/>
              </a:rPr>
              <a:t>conflict.</a:t>
            </a:r>
            <a:endParaRPr lang="en-US" sz="3600" dirty="0">
              <a:solidFill>
                <a:schemeClr val="tx2">
                  <a:lumMod val="50000"/>
                </a:schemeClr>
              </a:solidFill>
              <a:latin typeface="Bahnschrift Light SemiCondensed" panose="020B0502040204020203" pitchFamily="34" charset="0"/>
            </a:endParaRPr>
          </a:p>
        </p:txBody>
      </p:sp>
      <p:sp>
        <p:nvSpPr>
          <p:cNvPr id="59" name="Rectangle 58"/>
          <p:cNvSpPr/>
          <p:nvPr/>
        </p:nvSpPr>
        <p:spPr>
          <a:xfrm>
            <a:off x="26559873" y="17022532"/>
            <a:ext cx="13913996" cy="1754326"/>
          </a:xfrm>
          <a:prstGeom prst="rect">
            <a:avLst/>
          </a:prstGeom>
        </p:spPr>
        <p:txBody>
          <a:bodyPr wrap="square">
            <a:spAutoFit/>
          </a:bodyPr>
          <a:lstStyle/>
          <a:p>
            <a:pPr marL="375559" indent="-375559">
              <a:buFont typeface="Arial" panose="020B0604020202020204" pitchFamily="34" charset="0"/>
              <a:buChar char="•"/>
            </a:pPr>
            <a:r>
              <a:rPr lang="en-US" sz="3600" dirty="0">
                <a:solidFill>
                  <a:schemeClr val="tx2">
                    <a:lumMod val="50000"/>
                  </a:schemeClr>
                </a:solidFill>
                <a:latin typeface="Bahnschrift SemiCondensed" panose="020B0502040204020203" pitchFamily="34" charset="0"/>
              </a:rPr>
              <a:t>In a regression model we tested if trial-to-trial adjustment of decision parameters (threshold and drift-rate) could be predicted by the trial-to-trial variations in the EEG similarity index</a:t>
            </a:r>
            <a:endParaRPr lang="en-US" sz="3600" dirty="0">
              <a:solidFill>
                <a:schemeClr val="tx2">
                  <a:lumMod val="50000"/>
                </a:schemeClr>
              </a:solidFill>
              <a:latin typeface="Bahnschrift SemiCondensed" panose="020B0502040204020203" pitchFamily="34" charset="0"/>
            </a:endParaRPr>
          </a:p>
        </p:txBody>
      </p:sp>
      <p:pic>
        <p:nvPicPr>
          <p:cNvPr id="200" name="Picture 199"/>
          <p:cNvPicPr>
            <a:picLocks noChangeAspect="1"/>
          </p:cNvPicPr>
          <p:nvPr/>
        </p:nvPicPr>
        <p:blipFill rotWithShape="1">
          <a:blip r:embed="rId35" cstate="print">
            <a:extLst>
              <a:ext uri="{28A0092B-C50C-407E-A947-70E740481C1C}">
                <a14:useLocalDpi xmlns:a14="http://schemas.microsoft.com/office/drawing/2010/main" val="0"/>
              </a:ext>
            </a:extLst>
          </a:blip>
          <a:srcRect l="52629" t="4279" r="7587" b="50629"/>
          <a:stretch/>
        </p:blipFill>
        <p:spPr>
          <a:xfrm>
            <a:off x="20989740" y="32170110"/>
            <a:ext cx="6604100" cy="3851375"/>
          </a:xfrm>
          <a:prstGeom prst="rect">
            <a:avLst/>
          </a:prstGeom>
        </p:spPr>
      </p:pic>
      <p:pic>
        <p:nvPicPr>
          <p:cNvPr id="201" name="Picture 200"/>
          <p:cNvPicPr>
            <a:picLocks noChangeAspect="1"/>
          </p:cNvPicPr>
          <p:nvPr/>
        </p:nvPicPr>
        <p:blipFill rotWithShape="1">
          <a:blip r:embed="rId35" cstate="print">
            <a:extLst>
              <a:ext uri="{28A0092B-C50C-407E-A947-70E740481C1C}">
                <a14:useLocalDpi xmlns:a14="http://schemas.microsoft.com/office/drawing/2010/main" val="0"/>
              </a:ext>
            </a:extLst>
          </a:blip>
          <a:srcRect l="52629" t="50859" r="7587" b="2945"/>
          <a:stretch/>
        </p:blipFill>
        <p:spPr>
          <a:xfrm>
            <a:off x="34173651" y="32170110"/>
            <a:ext cx="6723908" cy="3911408"/>
          </a:xfrm>
          <a:prstGeom prst="rect">
            <a:avLst/>
          </a:prstGeom>
        </p:spPr>
      </p:pic>
      <p:sp>
        <p:nvSpPr>
          <p:cNvPr id="206" name="Rectangle 205"/>
          <p:cNvSpPr/>
          <p:nvPr/>
        </p:nvSpPr>
        <p:spPr>
          <a:xfrm>
            <a:off x="29275730" y="8757829"/>
            <a:ext cx="190248" cy="232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TextBox 278"/>
          <p:cNvSpPr txBox="1"/>
          <p:nvPr/>
        </p:nvSpPr>
        <p:spPr>
          <a:xfrm>
            <a:off x="481932" y="26803238"/>
            <a:ext cx="13177810" cy="699102"/>
          </a:xfrm>
          <a:prstGeom prst="rect">
            <a:avLst/>
          </a:prstGeom>
          <a:noFill/>
        </p:spPr>
        <p:txBody>
          <a:bodyPr wrap="square" rtlCol="0">
            <a:spAutoFit/>
          </a:bodyPr>
          <a:lstStyle/>
          <a:p>
            <a:r>
              <a:rPr lang="en-US" sz="3943" dirty="0" smtClean="0">
                <a:solidFill>
                  <a:srgbClr val="000000"/>
                </a:solidFill>
                <a:latin typeface="Bahnschrift SemiBold SemiConden" panose="020B0502040204020203" pitchFamily="34" charset="0"/>
                <a:cs typeface="Avenir Heavy"/>
              </a:rPr>
              <a:t>Evidence for parallel processing across all the </a:t>
            </a:r>
            <a:r>
              <a:rPr lang="en-US" sz="3943" dirty="0">
                <a:solidFill>
                  <a:srgbClr val="000000"/>
                </a:solidFill>
                <a:latin typeface="Bahnschrift SemiBold SemiConden" panose="020B0502040204020203" pitchFamily="34" charset="0"/>
                <a:cs typeface="Avenir Heavy"/>
              </a:rPr>
              <a:t>gating </a:t>
            </a:r>
            <a:r>
              <a:rPr lang="en-US" sz="3943" dirty="0" smtClean="0">
                <a:solidFill>
                  <a:srgbClr val="000000"/>
                </a:solidFill>
                <a:latin typeface="Bahnschrift SemiBold SemiConden" panose="020B0502040204020203" pitchFamily="34" charset="0"/>
                <a:cs typeface="Avenir Heavy"/>
              </a:rPr>
              <a:t>architecture</a:t>
            </a:r>
            <a:endParaRPr lang="en-US" sz="3943" dirty="0">
              <a:solidFill>
                <a:srgbClr val="000000"/>
              </a:solidFill>
              <a:latin typeface="Bahnschrift SemiBold SemiConden" panose="020B0502040204020203" pitchFamily="34" charset="0"/>
              <a:cs typeface="Avenir Heavy"/>
            </a:endParaRPr>
          </a:p>
        </p:txBody>
      </p:sp>
      <p:sp>
        <p:nvSpPr>
          <p:cNvPr id="280" name="TextBox 279"/>
          <p:cNvSpPr txBox="1"/>
          <p:nvPr/>
        </p:nvSpPr>
        <p:spPr>
          <a:xfrm>
            <a:off x="5128354" y="27752270"/>
            <a:ext cx="5024707" cy="584775"/>
          </a:xfrm>
          <a:prstGeom prst="rect">
            <a:avLst/>
          </a:prstGeom>
          <a:noFill/>
        </p:spPr>
        <p:txBody>
          <a:bodyPr wrap="square" rtlCol="0">
            <a:spAutoFit/>
          </a:bodyPr>
          <a:lstStyle/>
          <a:p>
            <a:r>
              <a:rPr lang="en-US" sz="3200" dirty="0">
                <a:solidFill>
                  <a:schemeClr val="tx2">
                    <a:lumMod val="50000"/>
                  </a:schemeClr>
                </a:solidFill>
                <a:latin typeface="Bahnschrift SemiCondensed" panose="020B0502040204020203" pitchFamily="34" charset="0"/>
              </a:rPr>
              <a:t>Input</a:t>
            </a:r>
            <a:r>
              <a:rPr lang="en-US" sz="3200" dirty="0" smtClean="0">
                <a:latin typeface="Bahnschrift SemiCondensed" panose="020B0502040204020203" pitchFamily="34" charset="0"/>
              </a:rPr>
              <a:t> </a:t>
            </a:r>
            <a:r>
              <a:rPr lang="en-US" sz="3200" dirty="0">
                <a:solidFill>
                  <a:schemeClr val="tx2">
                    <a:lumMod val="50000"/>
                  </a:schemeClr>
                </a:solidFill>
                <a:latin typeface="Bahnschrift SemiCondensed" panose="020B0502040204020203" pitchFamily="34" charset="0"/>
              </a:rPr>
              <a:t>and </a:t>
            </a:r>
            <a:r>
              <a:rPr lang="en-US" sz="2800" dirty="0">
                <a:solidFill>
                  <a:schemeClr val="tx2">
                    <a:lumMod val="50000"/>
                  </a:schemeClr>
                </a:solidFill>
                <a:latin typeface="Bahnschrift SemiCondensed" panose="020B0502040204020203" pitchFamily="34" charset="0"/>
              </a:rPr>
              <a:t>response</a:t>
            </a:r>
            <a:r>
              <a:rPr lang="en-US" sz="3200" dirty="0">
                <a:solidFill>
                  <a:schemeClr val="tx2">
                    <a:lumMod val="50000"/>
                  </a:schemeClr>
                </a:solidFill>
                <a:latin typeface="Bahnschrift SemiCondensed" panose="020B0502040204020203" pitchFamily="34" charset="0"/>
              </a:rPr>
              <a:t> gating</a:t>
            </a:r>
            <a:endParaRPr lang="en-US" sz="3200" dirty="0">
              <a:solidFill>
                <a:schemeClr val="tx2">
                  <a:lumMod val="50000"/>
                </a:schemeClr>
              </a:solidFill>
              <a:latin typeface="Bahnschrift SemiCondensed" panose="020B0502040204020203" pitchFamily="34" charset="0"/>
            </a:endParaRPr>
          </a:p>
        </p:txBody>
      </p:sp>
      <p:sp>
        <p:nvSpPr>
          <p:cNvPr id="215" name="TextBox 214"/>
          <p:cNvSpPr txBox="1"/>
          <p:nvPr/>
        </p:nvSpPr>
        <p:spPr>
          <a:xfrm>
            <a:off x="9597437" y="27775897"/>
            <a:ext cx="5024707" cy="584775"/>
          </a:xfrm>
          <a:prstGeom prst="rect">
            <a:avLst/>
          </a:prstGeom>
          <a:noFill/>
        </p:spPr>
        <p:txBody>
          <a:bodyPr wrap="square" rtlCol="0">
            <a:spAutoFit/>
          </a:bodyPr>
          <a:lstStyle/>
          <a:p>
            <a:r>
              <a:rPr lang="en-US" sz="3200" dirty="0" smtClean="0">
                <a:solidFill>
                  <a:schemeClr val="tx2">
                    <a:lumMod val="50000"/>
                  </a:schemeClr>
                </a:solidFill>
                <a:latin typeface="Bahnschrift SemiCondensed" panose="020B0502040204020203" pitchFamily="34" charset="0"/>
              </a:rPr>
              <a:t>output</a:t>
            </a:r>
            <a:r>
              <a:rPr lang="en-US" sz="3200" dirty="0" smtClean="0">
                <a:latin typeface="Bahnschrift SemiCondensed" panose="020B0502040204020203" pitchFamily="34" charset="0"/>
              </a:rPr>
              <a:t> </a:t>
            </a:r>
            <a:r>
              <a:rPr lang="en-US" sz="3200" dirty="0">
                <a:solidFill>
                  <a:schemeClr val="tx2">
                    <a:lumMod val="50000"/>
                  </a:schemeClr>
                </a:solidFill>
                <a:latin typeface="Bahnschrift SemiCondensed" panose="020B0502040204020203" pitchFamily="34" charset="0"/>
              </a:rPr>
              <a:t>and </a:t>
            </a:r>
            <a:r>
              <a:rPr lang="en-US" sz="2800" dirty="0">
                <a:solidFill>
                  <a:schemeClr val="tx2">
                    <a:lumMod val="50000"/>
                  </a:schemeClr>
                </a:solidFill>
                <a:latin typeface="Bahnschrift SemiCondensed" panose="020B0502040204020203" pitchFamily="34" charset="0"/>
              </a:rPr>
              <a:t>response</a:t>
            </a:r>
            <a:r>
              <a:rPr lang="en-US" sz="3200" dirty="0">
                <a:solidFill>
                  <a:schemeClr val="tx2">
                    <a:lumMod val="50000"/>
                  </a:schemeClr>
                </a:solidFill>
                <a:latin typeface="Bahnschrift SemiCondensed" panose="020B0502040204020203" pitchFamily="34" charset="0"/>
              </a:rPr>
              <a:t> gating</a:t>
            </a:r>
            <a:endParaRPr lang="en-US" sz="3200" dirty="0">
              <a:solidFill>
                <a:schemeClr val="tx2">
                  <a:lumMod val="50000"/>
                </a:schemeClr>
              </a:solidFill>
              <a:latin typeface="Bahnschrift SemiCondensed" panose="020B0502040204020203" pitchFamily="34" charset="0"/>
            </a:endParaRPr>
          </a:p>
        </p:txBody>
      </p:sp>
      <p:sp>
        <p:nvSpPr>
          <p:cNvPr id="288" name="TextBox 287"/>
          <p:cNvSpPr txBox="1"/>
          <p:nvPr/>
        </p:nvSpPr>
        <p:spPr>
          <a:xfrm>
            <a:off x="261396" y="27779552"/>
            <a:ext cx="5259074" cy="523220"/>
          </a:xfrm>
          <a:prstGeom prst="rect">
            <a:avLst/>
          </a:prstGeom>
          <a:noFill/>
        </p:spPr>
        <p:txBody>
          <a:bodyPr wrap="square" rtlCol="0">
            <a:spAutoFit/>
          </a:bodyPr>
          <a:lstStyle/>
          <a:p>
            <a:r>
              <a:rPr lang="en-US" sz="2800" dirty="0" smtClean="0">
                <a:solidFill>
                  <a:schemeClr val="tx2">
                    <a:lumMod val="50000"/>
                  </a:schemeClr>
                </a:solidFill>
                <a:latin typeface="Bahnschrift SemiCondensed" panose="020B0502040204020203" pitchFamily="34" charset="0"/>
              </a:rPr>
              <a:t>Input and output gating</a:t>
            </a:r>
            <a:r>
              <a:rPr lang="en-US" sz="2800" dirty="0" smtClean="0">
                <a:latin typeface="Bahnschrift SemiCondensed" panose="020B0502040204020203" pitchFamily="34" charset="0"/>
              </a:rPr>
              <a:t> </a:t>
            </a:r>
            <a:r>
              <a:rPr lang="en-US" sz="2800" dirty="0" smtClean="0">
                <a:solidFill>
                  <a:schemeClr val="tx2">
                    <a:lumMod val="50000"/>
                  </a:schemeClr>
                </a:solidFill>
                <a:latin typeface="Bahnschrift SemiCondensed" panose="020B0502040204020203" pitchFamily="34" charset="0"/>
              </a:rPr>
              <a:t>gating</a:t>
            </a:r>
            <a:endParaRPr lang="en-US" sz="2800" dirty="0">
              <a:solidFill>
                <a:schemeClr val="tx2">
                  <a:lumMod val="50000"/>
                </a:schemeClr>
              </a:solidFill>
              <a:latin typeface="Bahnschrift SemiCondensed" panose="020B0502040204020203" pitchFamily="34" charset="0"/>
            </a:endParaRPr>
          </a:p>
        </p:txBody>
      </p:sp>
      <p:pic>
        <p:nvPicPr>
          <p:cNvPr id="2073" name="Picture 2072"/>
          <p:cNvPicPr>
            <a:picLocks noChangeAspect="1"/>
          </p:cNvPicPr>
          <p:nvPr/>
        </p:nvPicPr>
        <p:blipFill>
          <a:blip r:embed="rId36"/>
          <a:stretch>
            <a:fillRect/>
          </a:stretch>
        </p:blipFill>
        <p:spPr>
          <a:xfrm>
            <a:off x="241850" y="28332490"/>
            <a:ext cx="13593706" cy="7370575"/>
          </a:xfrm>
          <a:prstGeom prst="rect">
            <a:avLst/>
          </a:prstGeom>
        </p:spPr>
      </p:pic>
      <p:sp>
        <p:nvSpPr>
          <p:cNvPr id="99" name="Rectangle 98"/>
          <p:cNvSpPr/>
          <p:nvPr/>
        </p:nvSpPr>
        <p:spPr>
          <a:xfrm>
            <a:off x="14327879" y="3036417"/>
            <a:ext cx="26596545" cy="33268812"/>
          </a:xfrm>
          <a:prstGeom prst="rect">
            <a:avLst/>
          </a:prstGeom>
          <a:noFill/>
          <a:ln w="63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815735"/>
      </p:ext>
    </p:extLst>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17873</TotalTime>
  <Words>757</Words>
  <Application>Microsoft Office PowerPoint</Application>
  <PresentationFormat>Custom</PresentationFormat>
  <Paragraphs>79</Paragraphs>
  <Slides>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vt:i4>
      </vt:variant>
    </vt:vector>
  </HeadingPairs>
  <TitlesOfParts>
    <vt:vector size="13" baseType="lpstr">
      <vt:lpstr>MS PGothic</vt:lpstr>
      <vt:lpstr>SimSun</vt:lpstr>
      <vt:lpstr>Arial</vt:lpstr>
      <vt:lpstr>Avenir Heavy</vt:lpstr>
      <vt:lpstr>Avenir Light</vt:lpstr>
      <vt:lpstr>Bahnschrift Light</vt:lpstr>
      <vt:lpstr>Bahnschrift Light SemiCondensed</vt:lpstr>
      <vt:lpstr>Bahnschrift SemiBold SemiConden</vt:lpstr>
      <vt:lpstr>Bahnschrift SemiCondensed</vt:lpstr>
      <vt:lpstr>Calibri</vt:lpstr>
      <vt:lpstr>Times New Roman</vt:lpstr>
      <vt:lpstr>Larissa-Design</vt:lpstr>
      <vt:lpstr>EEG correlates of dynamic decision parameters of WM updating  Rachel Rac-Lubashevsky1, and Michael Frank1 1Cognitive, Linguistic, &amp; Psychological Sciences, Brown Institute for Brain Science, Brown University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Aiming for the bull’s eye: Preparing for throwing, investigated with event related brain potentials. Romy Frömer1, Verena Hafner2 &amp; Werner Sommer1 1 Institut für Psychologie, Humboldt-Universität zu Berlin, 2  Institut für Informatik, Humboldt-Universität zu Berlin</dc:title>
  <dc:creator>romy</dc:creator>
  <cp:lastModifiedBy>Rachel Rac</cp:lastModifiedBy>
  <cp:revision>776</cp:revision>
  <cp:lastPrinted>2018-03-21T21:26:41Z</cp:lastPrinted>
  <dcterms:created xsi:type="dcterms:W3CDTF">2011-05-19T09:45:11Z</dcterms:created>
  <dcterms:modified xsi:type="dcterms:W3CDTF">2020-04-24T05:31:18Z</dcterms:modified>
</cp:coreProperties>
</file>