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301" r:id="rId3"/>
    <p:sldId id="259" r:id="rId4"/>
    <p:sldId id="258" r:id="rId5"/>
    <p:sldId id="276" r:id="rId6"/>
    <p:sldId id="264" r:id="rId7"/>
    <p:sldId id="269" r:id="rId8"/>
    <p:sldId id="265" r:id="rId9"/>
    <p:sldId id="266" r:id="rId10"/>
    <p:sldId id="302" r:id="rId11"/>
    <p:sldId id="311" r:id="rId12"/>
    <p:sldId id="270" r:id="rId13"/>
    <p:sldId id="305" r:id="rId14"/>
    <p:sldId id="279" r:id="rId15"/>
    <p:sldId id="280" r:id="rId16"/>
    <p:sldId id="281" r:id="rId17"/>
    <p:sldId id="271" r:id="rId18"/>
    <p:sldId id="297" r:id="rId19"/>
    <p:sldId id="277" r:id="rId20"/>
    <p:sldId id="298" r:id="rId21"/>
    <p:sldId id="306" r:id="rId22"/>
    <p:sldId id="303" r:id="rId23"/>
    <p:sldId id="310" r:id="rId24"/>
    <p:sldId id="307" r:id="rId25"/>
    <p:sldId id="272" r:id="rId26"/>
    <p:sldId id="296" r:id="rId27"/>
    <p:sldId id="304" r:id="rId28"/>
    <p:sldId id="299" r:id="rId29"/>
    <p:sldId id="273" r:id="rId30"/>
    <p:sldId id="274" r:id="rId31"/>
    <p:sldId id="261" r:id="rId32"/>
    <p:sldId id="262" r:id="rId33"/>
    <p:sldId id="282" r:id="rId34"/>
    <p:sldId id="284" r:id="rId35"/>
    <p:sldId id="285" r:id="rId36"/>
    <p:sldId id="288" r:id="rId37"/>
    <p:sldId id="290" r:id="rId38"/>
    <p:sldId id="291" r:id="rId39"/>
    <p:sldId id="308" r:id="rId40"/>
    <p:sldId id="309" r:id="rId41"/>
    <p:sldId id="312" r:id="rId42"/>
    <p:sldId id="29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090" autoAdjust="0"/>
    <p:restoredTop sz="94675" autoAdjust="0"/>
  </p:normalViewPr>
  <p:slideViewPr>
    <p:cSldViewPr>
      <p:cViewPr varScale="1">
        <p:scale>
          <a:sx n="84" d="100"/>
          <a:sy n="84" d="100"/>
        </p:scale>
        <p:origin x="57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04E91F-0AA7-4869-BCD3-F914D3BFB693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C822D9-B623-4C5E-9D71-7EEC9BF338A6}">
      <dgm:prSet phldrT="[Text]" custT="1"/>
      <dgm:spPr/>
      <dgm:t>
        <a:bodyPr/>
        <a:lstStyle/>
        <a:p>
          <a:r>
            <a:rPr lang="en-US" sz="6600" dirty="0" smtClean="0">
              <a:latin typeface="Magneto" panose="04030805050802020D02" pitchFamily="82" charset="0"/>
            </a:rPr>
            <a:t>Try</a:t>
          </a:r>
          <a:endParaRPr lang="en-US" sz="6600" dirty="0">
            <a:latin typeface="Magneto" panose="04030805050802020D02" pitchFamily="82" charset="0"/>
          </a:endParaRPr>
        </a:p>
      </dgm:t>
    </dgm:pt>
    <dgm:pt modelId="{AC523995-079B-4D75-B795-EABD811ED875}" type="parTrans" cxnId="{7A570B2F-0BF1-422F-A26C-F5D284B80DD9}">
      <dgm:prSet/>
      <dgm:spPr/>
      <dgm:t>
        <a:bodyPr/>
        <a:lstStyle/>
        <a:p>
          <a:endParaRPr lang="en-US"/>
        </a:p>
      </dgm:t>
    </dgm:pt>
    <dgm:pt modelId="{5320D23A-B474-4B8A-8858-7DE6BF23B252}" type="sibTrans" cxnId="{7A570B2F-0BF1-422F-A26C-F5D284B80DD9}">
      <dgm:prSet/>
      <dgm:spPr/>
      <dgm:t>
        <a:bodyPr/>
        <a:lstStyle/>
        <a:p>
          <a:endParaRPr lang="en-US"/>
        </a:p>
      </dgm:t>
    </dgm:pt>
    <dgm:pt modelId="{D49D6702-2FAC-4A4C-B29D-8DE4C1AEA159}">
      <dgm:prSet phldrT="[Text]" custT="1"/>
      <dgm:spPr/>
      <dgm:t>
        <a:bodyPr/>
        <a:lstStyle/>
        <a:p>
          <a:r>
            <a:rPr lang="en-US" sz="6000" dirty="0" smtClean="0">
              <a:latin typeface="Magneto" panose="04030805050802020D02" pitchFamily="82" charset="0"/>
            </a:rPr>
            <a:t>Us</a:t>
          </a:r>
          <a:r>
            <a:rPr lang="en-US" sz="4700" dirty="0" smtClean="0"/>
            <a:t>	</a:t>
          </a:r>
          <a:endParaRPr lang="en-US" sz="4700" dirty="0"/>
        </a:p>
      </dgm:t>
    </dgm:pt>
    <dgm:pt modelId="{B5EB3238-19F3-45D7-82F0-20196EA6F904}" type="parTrans" cxnId="{75749051-76B1-4B4E-ABB0-802F9F321DEC}">
      <dgm:prSet/>
      <dgm:spPr/>
      <dgm:t>
        <a:bodyPr/>
        <a:lstStyle/>
        <a:p>
          <a:endParaRPr lang="en-US"/>
        </a:p>
      </dgm:t>
    </dgm:pt>
    <dgm:pt modelId="{04382F22-9681-467D-8DFC-884875CF884D}" type="sibTrans" cxnId="{75749051-76B1-4B4E-ABB0-802F9F321DEC}">
      <dgm:prSet/>
      <dgm:spPr/>
      <dgm:t>
        <a:bodyPr/>
        <a:lstStyle/>
        <a:p>
          <a:endParaRPr lang="en-US"/>
        </a:p>
      </dgm:t>
    </dgm:pt>
    <dgm:pt modelId="{CF8981F1-435C-4F41-A363-A8237F367BFA}">
      <dgm:prSet phldrT="[Text]" custT="1"/>
      <dgm:spPr/>
      <dgm:t>
        <a:bodyPr/>
        <a:lstStyle/>
        <a:p>
          <a:r>
            <a:rPr lang="en-US" sz="8000" dirty="0" smtClean="0">
              <a:latin typeface="Magneto" panose="04030805050802020D02" pitchFamily="82" charset="0"/>
            </a:rPr>
            <a:t>Out!</a:t>
          </a:r>
          <a:endParaRPr lang="en-US" sz="8000" dirty="0">
            <a:latin typeface="Magneto" panose="04030805050802020D02" pitchFamily="82" charset="0"/>
          </a:endParaRPr>
        </a:p>
      </dgm:t>
    </dgm:pt>
    <dgm:pt modelId="{944A117A-4374-4121-BC82-57CFDB1E4DBC}" type="parTrans" cxnId="{319F7E24-49A1-4C23-BC1F-30D2E0E8FBF9}">
      <dgm:prSet/>
      <dgm:spPr/>
      <dgm:t>
        <a:bodyPr/>
        <a:lstStyle/>
        <a:p>
          <a:endParaRPr lang="en-US"/>
        </a:p>
      </dgm:t>
    </dgm:pt>
    <dgm:pt modelId="{C9379538-6D5A-4480-83AF-80A2395FFB76}" type="sibTrans" cxnId="{319F7E24-49A1-4C23-BC1F-30D2E0E8FBF9}">
      <dgm:prSet/>
      <dgm:spPr/>
      <dgm:t>
        <a:bodyPr/>
        <a:lstStyle/>
        <a:p>
          <a:endParaRPr lang="en-US"/>
        </a:p>
      </dgm:t>
    </dgm:pt>
    <dgm:pt modelId="{A403E94E-DA72-445A-8FBD-8276E12BC070}">
      <dgm:prSet phldrT="[Text]" custT="1"/>
      <dgm:spPr/>
      <dgm:t>
        <a:bodyPr/>
        <a:lstStyle/>
        <a:p>
          <a:r>
            <a:rPr lang="en-US" sz="9600" dirty="0" smtClean="0">
              <a:latin typeface="Magneto" panose="04030805050802020D02" pitchFamily="82" charset="0"/>
            </a:rPr>
            <a:t>Brooklyn</a:t>
          </a:r>
          <a:endParaRPr lang="en-US" sz="9600" dirty="0">
            <a:latin typeface="Magneto" panose="04030805050802020D02" pitchFamily="82" charset="0"/>
          </a:endParaRPr>
        </a:p>
      </dgm:t>
    </dgm:pt>
    <dgm:pt modelId="{A08B5D69-5113-4F02-B844-06E08F4227C0}" type="parTrans" cxnId="{8ED0D4B1-F1FA-48D1-A72B-C1084BC394E3}">
      <dgm:prSet/>
      <dgm:spPr/>
      <dgm:t>
        <a:bodyPr/>
        <a:lstStyle/>
        <a:p>
          <a:endParaRPr lang="en-US"/>
        </a:p>
      </dgm:t>
    </dgm:pt>
    <dgm:pt modelId="{D8C0A746-C7B5-47AE-9279-A89F2C79C328}" type="sibTrans" cxnId="{8ED0D4B1-F1FA-48D1-A72B-C1084BC394E3}">
      <dgm:prSet/>
      <dgm:spPr/>
      <dgm:t>
        <a:bodyPr/>
        <a:lstStyle/>
        <a:p>
          <a:endParaRPr lang="en-US"/>
        </a:p>
      </dgm:t>
    </dgm:pt>
    <dgm:pt modelId="{FEA70F95-77BF-4563-991A-41E54DB9923D}" type="pres">
      <dgm:prSet presAssocID="{8704E91F-0AA7-4869-BCD3-F914D3BFB693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8D9DC635-5B89-41FE-8657-01EFE368AB1A}" type="pres">
      <dgm:prSet presAssocID="{8704E91F-0AA7-4869-BCD3-F914D3BFB693}" presName="arrowNode" presStyleLbl="node1" presStyleIdx="0" presStyleCnt="1" custLinFactNeighborX="-1758"/>
      <dgm:spPr>
        <a:solidFill>
          <a:srgbClr val="FF0000"/>
        </a:solidFill>
      </dgm:spPr>
    </dgm:pt>
    <dgm:pt modelId="{030C571E-59F0-42D2-87B1-3AFDD52D3E45}" type="pres">
      <dgm:prSet presAssocID="{C1C822D9-B623-4C5E-9D71-7EEC9BF338A6}" presName="txNode1" presStyleLbl="revTx" presStyleIdx="0" presStyleCnt="4" custLinFactNeighborX="-19656" custLinFactNeighborY="468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B762C7-C3C5-4C0D-B0ED-0BEEC365B128}" type="pres">
      <dgm:prSet presAssocID="{D49D6702-2FAC-4A4C-B29D-8DE4C1AEA159}" presName="txNode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9BA0E-C5CA-40C8-A853-FF9E858EEAAF}" type="pres">
      <dgm:prSet presAssocID="{04382F22-9681-467D-8DFC-884875CF884D}" presName="dotNode2" presStyleCnt="0"/>
      <dgm:spPr/>
    </dgm:pt>
    <dgm:pt modelId="{23717B1E-5018-4995-86D6-2ECC4655C497}" type="pres">
      <dgm:prSet presAssocID="{04382F22-9681-467D-8DFC-884875CF884D}" presName="dotRepeatNode" presStyleLbl="fgShp" presStyleIdx="0" presStyleCnt="2"/>
      <dgm:spPr/>
      <dgm:t>
        <a:bodyPr/>
        <a:lstStyle/>
        <a:p>
          <a:endParaRPr lang="en-US"/>
        </a:p>
      </dgm:t>
    </dgm:pt>
    <dgm:pt modelId="{3D5F16D3-1906-45D1-B6F0-9B41403F5599}" type="pres">
      <dgm:prSet presAssocID="{CF8981F1-435C-4F41-A363-A8237F367BFA}" presName="txNode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8AFDAF-56F9-4639-8706-F3F10011D8C0}" type="pres">
      <dgm:prSet presAssocID="{C9379538-6D5A-4480-83AF-80A2395FFB76}" presName="dotNode3" presStyleCnt="0"/>
      <dgm:spPr/>
    </dgm:pt>
    <dgm:pt modelId="{B43E24D5-11FC-45FE-B788-FC8BC199CDD6}" type="pres">
      <dgm:prSet presAssocID="{C9379538-6D5A-4480-83AF-80A2395FFB76}" presName="dotRepeatNode" presStyleLbl="fgShp" presStyleIdx="1" presStyleCnt="2"/>
      <dgm:spPr/>
      <dgm:t>
        <a:bodyPr/>
        <a:lstStyle/>
        <a:p>
          <a:endParaRPr lang="en-US"/>
        </a:p>
      </dgm:t>
    </dgm:pt>
    <dgm:pt modelId="{0E4F79D3-6A1F-4398-82CB-450479A74634}" type="pres">
      <dgm:prSet presAssocID="{A403E94E-DA72-445A-8FBD-8276E12BC070}" presName="txNode4" presStyleLbl="revTx" presStyleIdx="3" presStyleCnt="4" custScaleX="236364" custScaleY="212500" custLinFactNeighborX="1364" custLinFactNeighborY="37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AED336-A9E6-44E5-880C-8EB4F85664CA}" type="presOf" srcId="{CF8981F1-435C-4F41-A363-A8237F367BFA}" destId="{3D5F16D3-1906-45D1-B6F0-9B41403F5599}" srcOrd="0" destOrd="0" presId="urn:microsoft.com/office/officeart/2009/3/layout/DescendingProcess"/>
    <dgm:cxn modelId="{0D521A3A-74AB-47D4-BBBB-4329F081E5AA}" type="presOf" srcId="{04382F22-9681-467D-8DFC-884875CF884D}" destId="{23717B1E-5018-4995-86D6-2ECC4655C497}" srcOrd="0" destOrd="0" presId="urn:microsoft.com/office/officeart/2009/3/layout/DescendingProcess"/>
    <dgm:cxn modelId="{EB742DAF-DBE3-4C18-8F70-CAA568B90DD7}" type="presOf" srcId="{D49D6702-2FAC-4A4C-B29D-8DE4C1AEA159}" destId="{F5B762C7-C3C5-4C0D-B0ED-0BEEC365B128}" srcOrd="0" destOrd="0" presId="urn:microsoft.com/office/officeart/2009/3/layout/DescendingProcess"/>
    <dgm:cxn modelId="{319F7E24-49A1-4C23-BC1F-30D2E0E8FBF9}" srcId="{8704E91F-0AA7-4869-BCD3-F914D3BFB693}" destId="{CF8981F1-435C-4F41-A363-A8237F367BFA}" srcOrd="2" destOrd="0" parTransId="{944A117A-4374-4121-BC82-57CFDB1E4DBC}" sibTransId="{C9379538-6D5A-4480-83AF-80A2395FFB76}"/>
    <dgm:cxn modelId="{EFE031E9-C9B5-4FF1-99DF-70C62DD40454}" type="presOf" srcId="{A403E94E-DA72-445A-8FBD-8276E12BC070}" destId="{0E4F79D3-6A1F-4398-82CB-450479A74634}" srcOrd="0" destOrd="0" presId="urn:microsoft.com/office/officeart/2009/3/layout/DescendingProcess"/>
    <dgm:cxn modelId="{FC7F302F-60B3-4B43-B10D-5706966D4FAE}" type="presOf" srcId="{C1C822D9-B623-4C5E-9D71-7EEC9BF338A6}" destId="{030C571E-59F0-42D2-87B1-3AFDD52D3E45}" srcOrd="0" destOrd="0" presId="urn:microsoft.com/office/officeart/2009/3/layout/DescendingProcess"/>
    <dgm:cxn modelId="{75749051-76B1-4B4E-ABB0-802F9F321DEC}" srcId="{8704E91F-0AA7-4869-BCD3-F914D3BFB693}" destId="{D49D6702-2FAC-4A4C-B29D-8DE4C1AEA159}" srcOrd="1" destOrd="0" parTransId="{B5EB3238-19F3-45D7-82F0-20196EA6F904}" sibTransId="{04382F22-9681-467D-8DFC-884875CF884D}"/>
    <dgm:cxn modelId="{9BB71C8D-4D93-41D3-ADE9-7DC2C94D0EC8}" type="presOf" srcId="{C9379538-6D5A-4480-83AF-80A2395FFB76}" destId="{B43E24D5-11FC-45FE-B788-FC8BC199CDD6}" srcOrd="0" destOrd="0" presId="urn:microsoft.com/office/officeart/2009/3/layout/DescendingProcess"/>
    <dgm:cxn modelId="{8ED0D4B1-F1FA-48D1-A72B-C1084BC394E3}" srcId="{8704E91F-0AA7-4869-BCD3-F914D3BFB693}" destId="{A403E94E-DA72-445A-8FBD-8276E12BC070}" srcOrd="3" destOrd="0" parTransId="{A08B5D69-5113-4F02-B844-06E08F4227C0}" sibTransId="{D8C0A746-C7B5-47AE-9279-A89F2C79C328}"/>
    <dgm:cxn modelId="{02C3C495-E84F-4A7C-B299-E02DFED1FB87}" type="presOf" srcId="{8704E91F-0AA7-4869-BCD3-F914D3BFB693}" destId="{FEA70F95-77BF-4563-991A-41E54DB9923D}" srcOrd="0" destOrd="0" presId="urn:microsoft.com/office/officeart/2009/3/layout/DescendingProcess"/>
    <dgm:cxn modelId="{7A570B2F-0BF1-422F-A26C-F5D284B80DD9}" srcId="{8704E91F-0AA7-4869-BCD3-F914D3BFB693}" destId="{C1C822D9-B623-4C5E-9D71-7EEC9BF338A6}" srcOrd="0" destOrd="0" parTransId="{AC523995-079B-4D75-B795-EABD811ED875}" sibTransId="{5320D23A-B474-4B8A-8858-7DE6BF23B252}"/>
    <dgm:cxn modelId="{646B1A52-7204-4F2D-935F-550EB4D23032}" type="presParOf" srcId="{FEA70F95-77BF-4563-991A-41E54DB9923D}" destId="{8D9DC635-5B89-41FE-8657-01EFE368AB1A}" srcOrd="0" destOrd="0" presId="urn:microsoft.com/office/officeart/2009/3/layout/DescendingProcess"/>
    <dgm:cxn modelId="{9FD469D8-68E2-46FB-9A22-C835636CC0D7}" type="presParOf" srcId="{FEA70F95-77BF-4563-991A-41E54DB9923D}" destId="{030C571E-59F0-42D2-87B1-3AFDD52D3E45}" srcOrd="1" destOrd="0" presId="urn:microsoft.com/office/officeart/2009/3/layout/DescendingProcess"/>
    <dgm:cxn modelId="{4ECB764F-65B5-4A68-AC18-874933F8A5A2}" type="presParOf" srcId="{FEA70F95-77BF-4563-991A-41E54DB9923D}" destId="{F5B762C7-C3C5-4C0D-B0ED-0BEEC365B128}" srcOrd="2" destOrd="0" presId="urn:microsoft.com/office/officeart/2009/3/layout/DescendingProcess"/>
    <dgm:cxn modelId="{8E99F8E8-3F87-46FA-B9E0-E99648EBCFBB}" type="presParOf" srcId="{FEA70F95-77BF-4563-991A-41E54DB9923D}" destId="{4499BA0E-C5CA-40C8-A853-FF9E858EEAAF}" srcOrd="3" destOrd="0" presId="urn:microsoft.com/office/officeart/2009/3/layout/DescendingProcess"/>
    <dgm:cxn modelId="{6FD1DC6E-0FA7-4340-8232-374D72EB7454}" type="presParOf" srcId="{4499BA0E-C5CA-40C8-A853-FF9E858EEAAF}" destId="{23717B1E-5018-4995-86D6-2ECC4655C497}" srcOrd="0" destOrd="0" presId="urn:microsoft.com/office/officeart/2009/3/layout/DescendingProcess"/>
    <dgm:cxn modelId="{4868545B-6671-4B28-8F23-5667DECE5983}" type="presParOf" srcId="{FEA70F95-77BF-4563-991A-41E54DB9923D}" destId="{3D5F16D3-1906-45D1-B6F0-9B41403F5599}" srcOrd="4" destOrd="0" presId="urn:microsoft.com/office/officeart/2009/3/layout/DescendingProcess"/>
    <dgm:cxn modelId="{C6D6FF2E-5703-41B1-ADDD-51ED8DE32F92}" type="presParOf" srcId="{FEA70F95-77BF-4563-991A-41E54DB9923D}" destId="{0C8AFDAF-56F9-4639-8706-F3F10011D8C0}" srcOrd="5" destOrd="0" presId="urn:microsoft.com/office/officeart/2009/3/layout/DescendingProcess"/>
    <dgm:cxn modelId="{FB7B005B-7E66-4477-A180-491EBED05ED5}" type="presParOf" srcId="{0C8AFDAF-56F9-4639-8706-F3F10011D8C0}" destId="{B43E24D5-11FC-45FE-B788-FC8BC199CDD6}" srcOrd="0" destOrd="0" presId="urn:microsoft.com/office/officeart/2009/3/layout/DescendingProcess"/>
    <dgm:cxn modelId="{843D2303-E31B-45F1-9659-3A843DEC46FF}" type="presParOf" srcId="{FEA70F95-77BF-4563-991A-41E54DB9923D}" destId="{0E4F79D3-6A1F-4398-82CB-450479A74634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40EEF-2488-4496-B6A5-78B605BDD46F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52278-96CA-4B35-A717-06C00DDF3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8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CD68-3A35-482E-8343-CA9448EABB4B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A1CA-FA8E-4FE2-84EE-DD9CBBF9D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3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CD68-3A35-482E-8343-CA9448EABB4B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A1CA-FA8E-4FE2-84EE-DD9CBBF9D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8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CD68-3A35-482E-8343-CA9448EABB4B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A1CA-FA8E-4FE2-84EE-DD9CBBF9D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CD68-3A35-482E-8343-CA9448EABB4B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A1CA-FA8E-4FE2-84EE-DD9CBBF9D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CD68-3A35-482E-8343-CA9448EABB4B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A1CA-FA8E-4FE2-84EE-DD9CBBF9D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8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CD68-3A35-482E-8343-CA9448EABB4B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A1CA-FA8E-4FE2-84EE-DD9CBBF9D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CD68-3A35-482E-8343-CA9448EABB4B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A1CA-FA8E-4FE2-84EE-DD9CBBF9D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CD68-3A35-482E-8343-CA9448EABB4B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A1CA-FA8E-4FE2-84EE-DD9CBBF9D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7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CD68-3A35-482E-8343-CA9448EABB4B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A1CA-FA8E-4FE2-84EE-DD9CBBF9D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3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CD68-3A35-482E-8343-CA9448EABB4B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A1CA-FA8E-4FE2-84EE-DD9CBBF9D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CD68-3A35-482E-8343-CA9448EABB4B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A1CA-FA8E-4FE2-84EE-DD9CBBF9D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CCD68-3A35-482E-8343-CA9448EABB4B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A1CA-FA8E-4FE2-84EE-DD9CBBF9D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5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1676400"/>
            <a:ext cx="3276600" cy="3124200"/>
          </a:xfrm>
        </p:spPr>
        <p:txBody>
          <a:bodyPr>
            <a:normAutofit/>
          </a:bodyPr>
          <a:lstStyle/>
          <a:p>
            <a:r>
              <a:rPr lang="en-US" sz="4500" dirty="0" smtClean="0">
                <a:latin typeface="Magneto" panose="04030805050802020D02" pitchFamily="82" charset="0"/>
              </a:rPr>
              <a:t>Gateway to South Baltimore</a:t>
            </a:r>
            <a:endParaRPr lang="en-US" sz="4500" dirty="0">
              <a:latin typeface="Magneto" panose="04030805050802020D02" pitchFamily="8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1139"/>
            <a:ext cx="4495800" cy="569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 rot="10800000">
            <a:off x="3962400" y="4800600"/>
            <a:ext cx="3479762" cy="7757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1108" y="3894328"/>
            <a:ext cx="3332480" cy="2499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8728" y="460756"/>
            <a:ext cx="3271520" cy="2453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3021" y="3827955"/>
            <a:ext cx="3365373" cy="2524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4190" y="526923"/>
            <a:ext cx="3223768" cy="2417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8351" y="3925316"/>
            <a:ext cx="3271520" cy="2453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533400"/>
            <a:ext cx="2895600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Sidewalk Murals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round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Garrett Park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28600"/>
            <a:ext cx="8702343" cy="838200"/>
          </a:xfrm>
        </p:spPr>
        <p:txBody>
          <a:bodyPr>
            <a:noAutofit/>
          </a:bodyPr>
          <a:lstStyle/>
          <a:p>
            <a:r>
              <a:rPr lang="en-US" sz="3800" dirty="0" smtClean="0">
                <a:latin typeface="Magneto" panose="04030805050802020D02" pitchFamily="82" charset="0"/>
              </a:rPr>
              <a:t>Brooklyn</a:t>
            </a:r>
            <a:r>
              <a:rPr lang="en-US" sz="3800" dirty="0" smtClean="0">
                <a:latin typeface="+mn-lt"/>
              </a:rPr>
              <a:t> is a waterfront neighborhood</a:t>
            </a:r>
            <a:endParaRPr lang="en-US" sz="3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4180763" cy="31355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t="24637" r="1324" b="18604"/>
          <a:stretch/>
        </p:blipFill>
        <p:spPr>
          <a:xfrm>
            <a:off x="1905000" y="3505200"/>
            <a:ext cx="7025943" cy="3070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8543" y="1219200"/>
            <a:ext cx="39624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all around us…</a:t>
            </a:r>
          </a:p>
          <a:p>
            <a:r>
              <a:rPr lang="en-US" sz="3600" dirty="0" smtClean="0"/>
              <a:t>…walking, fishing, kayaking, enjoying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975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02" r="547" b="-420"/>
          <a:stretch/>
        </p:blipFill>
        <p:spPr>
          <a:xfrm>
            <a:off x="381000" y="228600"/>
            <a:ext cx="5422846" cy="6553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685800"/>
            <a:ext cx="3352800" cy="52578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And we are part of the Middle Branch Waterfront Master Plan 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8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345" y="193157"/>
            <a:ext cx="8229600" cy="1143000"/>
          </a:xfrm>
        </p:spPr>
        <p:txBody>
          <a:bodyPr/>
          <a:lstStyle/>
          <a:p>
            <a:r>
              <a:rPr lang="en-US" dirty="0" smtClean="0"/>
              <a:t>…including </a:t>
            </a:r>
            <a:r>
              <a:rPr lang="en-US" dirty="0" err="1" smtClean="0"/>
              <a:t>Masonville</a:t>
            </a:r>
            <a:r>
              <a:rPr lang="en-US" dirty="0" smtClean="0"/>
              <a:t> Cove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4800" y="1371600"/>
            <a:ext cx="7002517" cy="5251888"/>
          </a:xfrm>
        </p:spPr>
      </p:pic>
      <p:sp>
        <p:nvSpPr>
          <p:cNvPr id="5" name="TextBox 4"/>
          <p:cNvSpPr txBox="1"/>
          <p:nvPr/>
        </p:nvSpPr>
        <p:spPr>
          <a:xfrm>
            <a:off x="5943600" y="1752600"/>
            <a:ext cx="29718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and the </a:t>
            </a:r>
            <a:r>
              <a:rPr lang="en-US" sz="2000" b="1" dirty="0" err="1" smtClean="0"/>
              <a:t>Masonville</a:t>
            </a:r>
            <a:r>
              <a:rPr lang="en-US" sz="2000" b="1" dirty="0" smtClean="0"/>
              <a:t> </a:t>
            </a:r>
            <a:r>
              <a:rPr lang="en-US" sz="2000" b="1" dirty="0"/>
              <a:t>Cove Environmental Education Center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404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7200"/>
            <a:ext cx="7467600" cy="5600700"/>
          </a:xfrm>
        </p:spPr>
      </p:pic>
      <p:sp>
        <p:nvSpPr>
          <p:cNvPr id="5" name="TextBox 4"/>
          <p:cNvSpPr txBox="1"/>
          <p:nvPr/>
        </p:nvSpPr>
        <p:spPr>
          <a:xfrm>
            <a:off x="381000" y="4191000"/>
            <a:ext cx="3985146" cy="206210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 recent visitor to Masonville</a:t>
            </a:r>
            <a:r>
              <a:rPr lang="en-US" sz="3200" dirty="0"/>
              <a:t> </a:t>
            </a:r>
            <a:r>
              <a:rPr lang="en-US" sz="3200" dirty="0" smtClean="0"/>
              <a:t>Cove Environmental Education Center.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7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69404"/>
            <a:ext cx="7080716" cy="5310537"/>
          </a:xfrm>
        </p:spPr>
      </p:pic>
      <p:sp>
        <p:nvSpPr>
          <p:cNvPr id="5" name="TextBox 4"/>
          <p:cNvSpPr txBox="1"/>
          <p:nvPr/>
        </p:nvSpPr>
        <p:spPr>
          <a:xfrm>
            <a:off x="5257801" y="5486400"/>
            <a:ext cx="3575516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Masonville Cove - A great kayak paddle and full of opportunities to work with Blue Water Baltimore and the National Aquarium.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91000"/>
            <a:ext cx="4648200" cy="24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We’re connected to trails throughout the city.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5500" y="1739900"/>
            <a:ext cx="6604000" cy="4953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12861" r="13677" b="10952"/>
          <a:stretch/>
        </p:blipFill>
        <p:spPr>
          <a:xfrm>
            <a:off x="457200" y="1905000"/>
            <a:ext cx="3330053" cy="4258101"/>
          </a:xfr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86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3124200" cy="4068762"/>
          </a:xfrm>
        </p:spPr>
        <p:txBody>
          <a:bodyPr/>
          <a:lstStyle/>
          <a:p>
            <a:r>
              <a:rPr lang="en-US" dirty="0" smtClean="0">
                <a:latin typeface="Magneto" panose="04030805050802020D02" pitchFamily="82" charset="0"/>
              </a:rPr>
              <a:t>Brooklyn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branch Public Library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87" y="258871"/>
            <a:ext cx="5663186" cy="438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Janet Eveland\Desktop\1 Personal\1 Brooklyn\Live Baltimore\Potential Pictures-PowerPoint\library 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0"/>
            <a:ext cx="6553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2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381000"/>
            <a:ext cx="4191000" cy="5562600"/>
          </a:xfrm>
        </p:spPr>
        <p:txBody>
          <a:bodyPr>
            <a:noAutofit/>
          </a:bodyPr>
          <a:lstStyle/>
          <a:p>
            <a:r>
              <a:rPr lang="en-US" sz="8000" dirty="0" smtClean="0">
                <a:latin typeface="Magneto" panose="04030805050802020D02" pitchFamily="82" charset="0"/>
              </a:rPr>
              <a:t>This is who we are…</a:t>
            </a:r>
            <a:endParaRPr lang="en-US" sz="8000" dirty="0">
              <a:latin typeface="Magneto" panose="040308050508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902" y="152400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23647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457200"/>
            <a:ext cx="11277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2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…people who catch fish.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46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bg1"/>
          </a:solidFill>
        </p:spPr>
        <p:txBody>
          <a:bodyPr/>
          <a:lstStyle/>
          <a:p>
            <a:r>
              <a:rPr lang="en-US" i="1" dirty="0" smtClean="0"/>
              <a:t>Stylish People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481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6201"/>
            <a:ext cx="9042400" cy="678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264730"/>
            <a:ext cx="6553200" cy="76944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j-lt"/>
              </a:rPr>
              <a:t>Neighbors working together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727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4425950" cy="4529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81000"/>
            <a:ext cx="5600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3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1619" y="861218"/>
            <a:ext cx="5486400" cy="406876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664" y="2743200"/>
            <a:ext cx="5057626" cy="379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0" y="533400"/>
            <a:ext cx="5819626" cy="780833"/>
          </a:xfrm>
          <a:solidFill>
            <a:schemeClr val="bg1">
              <a:alpha val="81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Brooklyn has local characters.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165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8" b="46667"/>
          <a:stretch/>
        </p:blipFill>
        <p:spPr bwMode="auto">
          <a:xfrm>
            <a:off x="5651500" y="0"/>
            <a:ext cx="34925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96" y="0"/>
            <a:ext cx="3962400" cy="2971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6" b="40407"/>
          <a:stretch/>
        </p:blipFill>
        <p:spPr>
          <a:xfrm>
            <a:off x="1815516" y="2133600"/>
            <a:ext cx="3886200" cy="22994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64" y="2590800"/>
            <a:ext cx="3195735" cy="4260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9999"/>
            <a:ext cx="4047412" cy="3035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343400" y="381000"/>
            <a:ext cx="9906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We are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273050" y="3050794"/>
            <a:ext cx="121920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</a:t>
            </a:r>
            <a:r>
              <a:rPr lang="en-US" sz="4000" dirty="0" smtClean="0"/>
              <a:t>a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8738" y="3809999"/>
            <a:ext cx="838200" cy="28318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600" b="1" dirty="0" smtClean="0"/>
              <a:t>d</a:t>
            </a:r>
          </a:p>
          <a:p>
            <a:pPr algn="ctr">
              <a:lnSpc>
                <a:spcPct val="70000"/>
              </a:lnSpc>
            </a:pPr>
            <a:r>
              <a:rPr lang="en-US" sz="3600" b="1" dirty="0" err="1" smtClean="0"/>
              <a:t>i</a:t>
            </a:r>
            <a:endParaRPr lang="en-US" sz="3600" b="1" dirty="0" smtClean="0"/>
          </a:p>
          <a:p>
            <a:pPr algn="ctr">
              <a:lnSpc>
                <a:spcPct val="70000"/>
              </a:lnSpc>
            </a:pPr>
            <a:r>
              <a:rPr lang="en-US" sz="3600" b="1" dirty="0"/>
              <a:t>v</a:t>
            </a:r>
            <a:endParaRPr lang="en-US" sz="3600" b="1" dirty="0" smtClean="0"/>
          </a:p>
          <a:p>
            <a:pPr algn="ctr">
              <a:lnSpc>
                <a:spcPct val="70000"/>
              </a:lnSpc>
            </a:pPr>
            <a:r>
              <a:rPr lang="en-US" sz="3600" b="1" dirty="0" smtClean="0"/>
              <a:t>e</a:t>
            </a:r>
          </a:p>
          <a:p>
            <a:pPr algn="ctr">
              <a:lnSpc>
                <a:spcPct val="70000"/>
              </a:lnSpc>
            </a:pPr>
            <a:r>
              <a:rPr lang="en-US" sz="3600" b="1" dirty="0" smtClean="0"/>
              <a:t>r</a:t>
            </a:r>
          </a:p>
          <a:p>
            <a:pPr algn="ctr">
              <a:lnSpc>
                <a:spcPct val="70000"/>
              </a:lnSpc>
            </a:pPr>
            <a:r>
              <a:rPr lang="en-US" sz="3600" b="1" dirty="0" smtClean="0"/>
              <a:t>s</a:t>
            </a:r>
          </a:p>
          <a:p>
            <a:pPr algn="ctr">
              <a:lnSpc>
                <a:spcPct val="70000"/>
              </a:lnSpc>
            </a:pPr>
            <a:r>
              <a:rPr lang="en-US" sz="3600" b="1" dirty="0" smtClean="0"/>
              <a:t>e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06103" y="1779657"/>
            <a:ext cx="3221394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Neighborhood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1729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038600"/>
            <a:ext cx="6477000" cy="2697162"/>
          </a:xfrm>
        </p:spPr>
        <p:txBody>
          <a:bodyPr>
            <a:normAutofit/>
          </a:bodyPr>
          <a:lstStyle/>
          <a:p>
            <a:r>
              <a:rPr lang="en-US" dirty="0" smtClean="0"/>
              <a:t>Brooklyn is about </a:t>
            </a:r>
            <a:br>
              <a:rPr lang="en-US" dirty="0" smtClean="0"/>
            </a:br>
            <a:r>
              <a:rPr lang="en-US" dirty="0" smtClean="0"/>
              <a:t>1/3 African American </a:t>
            </a:r>
            <a:br>
              <a:rPr lang="en-US" dirty="0" smtClean="0"/>
            </a:br>
            <a:r>
              <a:rPr lang="en-US" dirty="0" smtClean="0"/>
              <a:t>1/3 Hispanic, 1/3 White</a:t>
            </a:r>
            <a:endParaRPr lang="en-US" dirty="0"/>
          </a:p>
        </p:txBody>
      </p:sp>
      <p:pic>
        <p:nvPicPr>
          <p:cNvPr id="5124" name="Picture 4" descr="Photo of Sweet Home Jamaica - Baltimore, MD, United Sta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84"/>
          <a:stretch/>
        </p:blipFill>
        <p:spPr bwMode="auto">
          <a:xfrm>
            <a:off x="228600" y="152400"/>
            <a:ext cx="356982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Janet Eveland\Desktop\1 Personal\1 Brooklyn\Live Baltimore\Potential Pictures-PowerPoint\CentroLat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579" y="3429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0" y="313003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Centro Latino Mercado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7110" y="33147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Sweet Home Jamaica Restaurant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52400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We play together.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44177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638800"/>
            <a:ext cx="6324600" cy="114300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We are water and nature lovers.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6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We have a variety of housing.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52144"/>
            <a:ext cx="8106969" cy="4495800"/>
          </a:xfrm>
        </p:spPr>
      </p:pic>
      <p:sp>
        <p:nvSpPr>
          <p:cNvPr id="6" name="TextBox 5"/>
          <p:cNvSpPr txBox="1"/>
          <p:nvPr/>
        </p:nvSpPr>
        <p:spPr>
          <a:xfrm>
            <a:off x="2133600" y="586740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Single Family Homes...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633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0639" y="909365"/>
            <a:ext cx="3352800" cy="2438400"/>
          </a:xfrm>
        </p:spPr>
        <p:txBody>
          <a:bodyPr>
            <a:normAutofit/>
          </a:bodyPr>
          <a:lstStyle/>
          <a:p>
            <a:r>
              <a:rPr lang="en-US" sz="4500" dirty="0" smtClean="0"/>
              <a:t>Port Covington</a:t>
            </a:r>
            <a:br>
              <a:rPr lang="en-US" sz="4500" dirty="0" smtClean="0"/>
            </a:br>
            <a:r>
              <a:rPr lang="en-US" sz="4500" dirty="0" smtClean="0"/>
              <a:t>Development</a:t>
            </a:r>
            <a:endParaRPr lang="en-US" sz="45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4267200" cy="569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 rot="8738616">
            <a:off x="2975119" y="2976995"/>
            <a:ext cx="2711111" cy="5798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0800000">
            <a:off x="3873471" y="4876800"/>
            <a:ext cx="3479762" cy="5297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85007" y="3877524"/>
            <a:ext cx="399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Magneto" panose="04030805050802020D02" pitchFamily="82" charset="0"/>
              </a:rPr>
              <a:t>Brooklyn</a:t>
            </a:r>
            <a:endParaRPr lang="en-US" sz="6000" dirty="0">
              <a:latin typeface="Magneto" panose="040308050508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21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4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912205"/>
            <a:ext cx="4775200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02100" y="609600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Brooklyn has beautiful </a:t>
            </a:r>
            <a:r>
              <a:rPr lang="en-US" sz="3600" dirty="0" err="1" smtClean="0"/>
              <a:t>rowhouses</a:t>
            </a:r>
            <a:r>
              <a:rPr lang="en-US" sz="3600" dirty="0" smtClean="0"/>
              <a:t> at affordable prices.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4" y="152400"/>
            <a:ext cx="345141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06514"/>
            <a:ext cx="6934200" cy="52006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6781800" cy="19812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Magneto" panose="04030805050802020D02" pitchFamily="82" charset="0"/>
              </a:rPr>
              <a:t>We like holidays in Brooklyn.</a:t>
            </a:r>
            <a:br>
              <a:rPr lang="en-US" dirty="0" smtClean="0">
                <a:latin typeface="Magneto" panose="04030805050802020D02" pitchFamily="82" charset="0"/>
              </a:rPr>
            </a:br>
            <a:r>
              <a:rPr lang="en-US" dirty="0" smtClean="0">
                <a:latin typeface="Magneto" panose="04030805050802020D02" pitchFamily="82" charset="0"/>
              </a:rPr>
              <a:t>Like Halloween.</a:t>
            </a:r>
            <a:endParaRPr lang="en-US" dirty="0">
              <a:latin typeface="Magneto" panose="040308050508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72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9400" y="2110095"/>
            <a:ext cx="4673600" cy="3505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8276" y="1779920"/>
            <a:ext cx="5439391" cy="40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1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Magneto" panose="04030805050802020D02" pitchFamily="82" charset="0"/>
              </a:rPr>
              <a:t>And Christmas.</a:t>
            </a:r>
            <a:endParaRPr lang="en-US" sz="5400" dirty="0">
              <a:latin typeface="Magneto" panose="040308050508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6705600" cy="5029200"/>
          </a:xfrm>
        </p:spPr>
      </p:pic>
    </p:spTree>
    <p:extLst>
      <p:ext uri="{BB962C8B-B14F-4D97-AF65-F5344CB8AC3E}">
        <p14:creationId xmlns:p14="http://schemas.microsoft.com/office/powerpoint/2010/main" val="412383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21207" cy="6572346"/>
          </a:xfrm>
        </p:spPr>
      </p:pic>
    </p:spTree>
    <p:extLst>
      <p:ext uri="{BB962C8B-B14F-4D97-AF65-F5344CB8AC3E}">
        <p14:creationId xmlns:p14="http://schemas.microsoft.com/office/powerpoint/2010/main" val="31577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7086600" cy="5314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4800"/>
            <a:ext cx="6248400" cy="14478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/>
              <a:t>Decorating cookies to take to local senior citizens and nursing homes on Christmas Day.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778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have a lot going on!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654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5344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Award winning community planning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613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the Hanover Street Bridge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662364" cy="5148191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260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49264"/>
            <a:ext cx="8077200" cy="6057900"/>
          </a:xfrm>
        </p:spPr>
      </p:pic>
    </p:spTree>
    <p:extLst>
      <p:ext uri="{BB962C8B-B14F-4D97-AF65-F5344CB8AC3E}">
        <p14:creationId xmlns:p14="http://schemas.microsoft.com/office/powerpoint/2010/main" val="337711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Magneto" panose="04030805050802020D02" pitchFamily="82" charset="0"/>
              </a:rPr>
              <a:t>Where is Brooklyn?</a:t>
            </a:r>
            <a:endParaRPr lang="en-US" dirty="0">
              <a:latin typeface="Magneto" panose="040308050508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41" y="1455207"/>
            <a:ext cx="6172200" cy="4709586"/>
          </a:xfrm>
        </p:spPr>
      </p:pic>
      <p:sp>
        <p:nvSpPr>
          <p:cNvPr id="7" name="Rectangle 6"/>
          <p:cNvSpPr/>
          <p:nvPr/>
        </p:nvSpPr>
        <p:spPr>
          <a:xfrm>
            <a:off x="1482184" y="1604356"/>
            <a:ext cx="2228328" cy="92536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½ mile to Port Covington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 mile to Federal Hill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Between Curtis Bay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&amp; Cherry Hill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9963299">
            <a:off x="3956117" y="5017389"/>
            <a:ext cx="571648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90680" y="4978872"/>
            <a:ext cx="902807" cy="3166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Route 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7800" y="3276600"/>
            <a:ext cx="1017587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Baltimore County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74677" y="4038534"/>
            <a:ext cx="1263924" cy="6096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Anne Arundel County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5069" y="3082840"/>
            <a:ext cx="993532" cy="38752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Water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47928">
            <a:off x="6275352" y="2384544"/>
            <a:ext cx="914400" cy="29036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7990522">
            <a:off x="4745511" y="2292752"/>
            <a:ext cx="571648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787055" y="2509152"/>
            <a:ext cx="1981200" cy="361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Masonville Cove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19200" y="5580317"/>
            <a:ext cx="2187439" cy="82048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Target, Home Depot, Lowe’s, Giant, Best Buy, Starbucks, Shoppers, Aldi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895597" y="5650612"/>
            <a:ext cx="381000" cy="7501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24374" y="2007954"/>
            <a:ext cx="738226" cy="3820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I-895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687" y="3788979"/>
            <a:ext cx="13716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Magneto" panose="04030805050802020D02" pitchFamily="82" charset="0"/>
              </a:rPr>
              <a:t>Brooklyn</a:t>
            </a:r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1425134" y="5013524"/>
            <a:ext cx="993532" cy="38752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Water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93068" y="1787440"/>
            <a:ext cx="993532" cy="38752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Water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900" y="1028700"/>
            <a:ext cx="6400800" cy="4800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28600"/>
            <a:ext cx="28448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15000" y="2819400"/>
            <a:ext cx="1295400" cy="971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51193" y="2819400"/>
            <a:ext cx="1320799" cy="990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4419600"/>
            <a:ext cx="3378200" cy="176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2866" y="1579364"/>
            <a:ext cx="4525963" cy="33944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9274" y="3867150"/>
            <a:ext cx="2895600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5459" y="564260"/>
            <a:ext cx="3099817" cy="2324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1313" y="3483694"/>
            <a:ext cx="2875948" cy="2156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519" y="562135"/>
            <a:ext cx="2320528" cy="23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182106535"/>
              </p:ext>
            </p:extLst>
          </p:nvPr>
        </p:nvGraphicFramePr>
        <p:xfrm>
          <a:off x="1219200" y="838200"/>
          <a:ext cx="68580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4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latin typeface="Magneto" panose="04030805050802020D02" pitchFamily="82" charset="0"/>
              </a:rPr>
              <a:t>Brooklyn is Outdoors.</a:t>
            </a:r>
            <a:endParaRPr lang="en-US" sz="5400" dirty="0">
              <a:latin typeface="Magneto" panose="040308050508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4730"/>
            <a:ext cx="8229600" cy="4396902"/>
          </a:xfrm>
        </p:spPr>
      </p:pic>
    </p:spTree>
    <p:extLst>
      <p:ext uri="{BB962C8B-B14F-4D97-AF65-F5344CB8AC3E}">
        <p14:creationId xmlns:p14="http://schemas.microsoft.com/office/powerpoint/2010/main" val="34340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40732" cy="838200"/>
          </a:xfrm>
        </p:spPr>
        <p:txBody>
          <a:bodyPr>
            <a:noAutofit/>
          </a:bodyPr>
          <a:lstStyle/>
          <a:p>
            <a:r>
              <a:rPr lang="en-US" dirty="0" err="1" smtClean="0">
                <a:latin typeface="Magneto" panose="04030805050802020D02" pitchFamily="82" charset="0"/>
              </a:rPr>
              <a:t>Farring</a:t>
            </a:r>
            <a:r>
              <a:rPr lang="en-US" dirty="0" smtClean="0">
                <a:latin typeface="Magneto" panose="04030805050802020D02" pitchFamily="82" charset="0"/>
              </a:rPr>
              <a:t> Baybrook Park</a:t>
            </a:r>
            <a:endParaRPr lang="en-US" dirty="0">
              <a:latin typeface="Magneto" panose="040308050508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6629400" cy="4387845"/>
          </a:xfrm>
        </p:spPr>
      </p:pic>
      <p:sp>
        <p:nvSpPr>
          <p:cNvPr id="5" name="TextBox 4"/>
          <p:cNvSpPr txBox="1"/>
          <p:nvPr/>
        </p:nvSpPr>
        <p:spPr>
          <a:xfrm>
            <a:off x="533400" y="5791200"/>
            <a:ext cx="812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Tons of activities, and a </a:t>
            </a:r>
            <a:r>
              <a:rPr lang="en-US" sz="2400" dirty="0"/>
              <a:t>great spot to view the Baltimore c</a:t>
            </a:r>
            <a:r>
              <a:rPr lang="en-US" sz="2400" dirty="0" smtClean="0"/>
              <a:t>ity skyline and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of July fireworks.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938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2737"/>
            <a:ext cx="2133600" cy="329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9299" y="4572000"/>
            <a:ext cx="82554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Plus</a:t>
            </a:r>
            <a:r>
              <a:rPr lang="en-US" sz="3200" dirty="0" smtClean="0"/>
              <a:t>, a </a:t>
            </a:r>
            <a:r>
              <a:rPr lang="en-US" sz="3200" dirty="0"/>
              <a:t>new multi-million dollar athletic field </a:t>
            </a:r>
            <a:r>
              <a:rPr lang="en-US" sz="3200" dirty="0" smtClean="0"/>
              <a:t>in </a:t>
            </a:r>
            <a:r>
              <a:rPr lang="en-US" sz="3200" dirty="0" err="1" smtClean="0"/>
              <a:t>Farring</a:t>
            </a:r>
            <a:r>
              <a:rPr lang="en-US" sz="3200" dirty="0" smtClean="0"/>
              <a:t> Baybrook Park was just completed </a:t>
            </a:r>
          </a:p>
          <a:p>
            <a:pPr algn="ctr"/>
            <a:r>
              <a:rPr lang="en-US" sz="3200" dirty="0"/>
              <a:t>i</a:t>
            </a:r>
            <a:r>
              <a:rPr lang="en-US" sz="3200" dirty="0" smtClean="0"/>
              <a:t>n July 2018.</a:t>
            </a:r>
            <a:endParaRPr lang="en-US" sz="3200" dirty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"/>
            <a:ext cx="4656137" cy="373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4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>
                <a:latin typeface="Magneto" panose="04030805050802020D02" pitchFamily="82" charset="0"/>
              </a:rPr>
              <a:t>Garrett Park</a:t>
            </a:r>
            <a:endParaRPr lang="en-US" sz="6600" dirty="0">
              <a:latin typeface="Magneto" panose="040308050508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5944156" cy="4525963"/>
          </a:xfrm>
        </p:spPr>
      </p:pic>
      <p:sp>
        <p:nvSpPr>
          <p:cNvPr id="5" name="TextBox 4"/>
          <p:cNvSpPr txBox="1"/>
          <p:nvPr/>
        </p:nvSpPr>
        <p:spPr>
          <a:xfrm>
            <a:off x="6477000" y="1752600"/>
            <a:ext cx="2438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Friends of Garrett Park recently received significant funding for park improvements &amp; programming.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Monthly events are held in the park.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891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0"/>
            <a:ext cx="4300835" cy="430083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02650"/>
            <a:ext cx="5071246" cy="3848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952" y="5181600"/>
            <a:ext cx="35052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Garrett Park has a beautiful view of the Baltimore skyline and of the 4</a:t>
            </a:r>
            <a:r>
              <a:rPr lang="en-US" sz="2400" baseline="30000" dirty="0"/>
              <a:t>th</a:t>
            </a:r>
            <a:r>
              <a:rPr lang="en-US" sz="2400" dirty="0"/>
              <a:t> of July fireworks.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752564"/>
            <a:ext cx="33528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Join Friends of Garrett Park in fun projects with neighbors.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85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361</Words>
  <Application>Microsoft Office PowerPoint</Application>
  <PresentationFormat>On-screen Show (4:3)</PresentationFormat>
  <Paragraphs>75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Magneto</vt:lpstr>
      <vt:lpstr>Office Theme</vt:lpstr>
      <vt:lpstr>Gateway to South Baltimore</vt:lpstr>
      <vt:lpstr>PowerPoint Presentation</vt:lpstr>
      <vt:lpstr>Port Covington Development</vt:lpstr>
      <vt:lpstr>Where is Brooklyn?</vt:lpstr>
      <vt:lpstr>Brooklyn is Outdoors.</vt:lpstr>
      <vt:lpstr>Farring Baybrook Park</vt:lpstr>
      <vt:lpstr>PowerPoint Presentation</vt:lpstr>
      <vt:lpstr>Garrett Park</vt:lpstr>
      <vt:lpstr>PowerPoint Presentation</vt:lpstr>
      <vt:lpstr>PowerPoint Presentation</vt:lpstr>
      <vt:lpstr>PowerPoint Presentation</vt:lpstr>
      <vt:lpstr>Brooklyn is a waterfront neighborhood</vt:lpstr>
      <vt:lpstr>And we are part of the Middle Branch Waterfront Master Plan  </vt:lpstr>
      <vt:lpstr>…including Masonville Cove</vt:lpstr>
      <vt:lpstr>PowerPoint Presentation</vt:lpstr>
      <vt:lpstr>PowerPoint Presentation</vt:lpstr>
      <vt:lpstr>We’re connected to trails throughout the city.</vt:lpstr>
      <vt:lpstr>Brooklyn  branch Public Library</vt:lpstr>
      <vt:lpstr>This is who we are…</vt:lpstr>
      <vt:lpstr>…people who catch fish.</vt:lpstr>
      <vt:lpstr>Stylish People</vt:lpstr>
      <vt:lpstr>PowerPoint Presentation</vt:lpstr>
      <vt:lpstr>PowerPoint Presentation</vt:lpstr>
      <vt:lpstr>Brooklyn has local characters.</vt:lpstr>
      <vt:lpstr>PowerPoint Presentation</vt:lpstr>
      <vt:lpstr>Brooklyn is about  1/3 African American  1/3 Hispanic, 1/3 White</vt:lpstr>
      <vt:lpstr>PowerPoint Presentation</vt:lpstr>
      <vt:lpstr>We are water and nature lovers.</vt:lpstr>
      <vt:lpstr>We have a variety of housing.</vt:lpstr>
      <vt:lpstr>PowerPoint Presentation</vt:lpstr>
      <vt:lpstr>We like holidays in Brooklyn. Like Halloween.</vt:lpstr>
      <vt:lpstr>PowerPoint Presentation</vt:lpstr>
      <vt:lpstr>And Christmas.</vt:lpstr>
      <vt:lpstr>PowerPoint Presentation</vt:lpstr>
      <vt:lpstr>Decorating cookies to take to local senior citizens and nursing homes on Christmas Day.</vt:lpstr>
      <vt:lpstr>We have a lot going on!</vt:lpstr>
      <vt:lpstr>Award winning community planning</vt:lpstr>
      <vt:lpstr>Improving the Hanover Street Bridge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Eveland</dc:creator>
  <cp:lastModifiedBy>Alicia Lucksted</cp:lastModifiedBy>
  <cp:revision>71</cp:revision>
  <dcterms:created xsi:type="dcterms:W3CDTF">2018-01-18T16:19:43Z</dcterms:created>
  <dcterms:modified xsi:type="dcterms:W3CDTF">2020-02-01T13:16:48Z</dcterms:modified>
</cp:coreProperties>
</file>