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3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7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onstant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1AF2C3C-0800-44F0-8911-0BF27BEAD2A1}" type="datetimeFigureOut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onstant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A5D0CD-DEE6-4E1A-AD32-E46532179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318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7A76EBB-2309-43E2-8B2B-D4648D0612BC}" type="datetimeFigureOut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7165C07-8FBA-477F-BE24-97A7FE8D2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78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F41CD63-1157-4C55-9013-C35FF1F72AA3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396E152-2DA1-4D51-91BA-22C1EAE04C9F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9998-772F-4DB1-A911-F898971FD5D6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8D40F-F707-496D-850F-E240D1945CB0}" type="slidenum">
              <a:rPr lang="en-US" altLang="en-US"/>
              <a:pPr/>
              <a:t>‹#›</a:t>
            </a:fld>
            <a:endParaRPr lang="en-US" altLang="en-US">
              <a:solidFill>
                <a:srgbClr val="F2EF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0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E202-9218-4E07-94FC-F203FB2851E9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DDC33-DDED-44B8-BD98-6521CF2EA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60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927DF-4BAE-4B23-98A3-65944DBE5B14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40F0E-ED44-4859-909F-3AB45DC2C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0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4D08-35EC-494A-8CDA-2FF00027FC8E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A1C47-87A0-4306-9228-AC7F11FFF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71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871F9-03F5-4626-9730-16D693ECFADF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B7B27-0F34-4CD2-A075-CB8606A70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43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21F1E-92E2-4B95-A704-2448C3197022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AD276-2A52-4B51-A6D9-92796E2060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64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F3648-A531-4A65-AD91-370D9F9F7EBB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3D685-F370-40DB-9222-9412DB430F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93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DF72-853A-44F8-8D34-F18943D61964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0E9E3-420E-4CE5-A361-66811142C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71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C485-D06A-4F90-98CD-82EA56B71A66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4AF6C-BB97-468C-A989-50563796A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49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2BC80-D50D-4D1A-A3FA-764B94A6EA88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A2533-E809-4C13-82B1-FC830139A7CB}" type="slidenum">
              <a:rPr lang="en-US" altLang="en-US"/>
              <a:pPr/>
              <a:t>‹#›</a:t>
            </a:fld>
            <a:endParaRPr lang="en-US" altLang="en-US">
              <a:solidFill>
                <a:srgbClr val="F2EF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91F3-96B3-42F5-A591-7DC72C388EDD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20A1A-7D4F-4EB4-9D92-8AAF9C6462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41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4D06A7-ABF5-4BAB-A0A3-477139ED2412}" type="datetime1">
              <a:rPr lang="en-US" altLang="en-US"/>
              <a:pPr>
                <a:defRPr/>
              </a:pPr>
              <a:t>4/2/2015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Do not copy or use without proper citations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7C89E394-0E0C-4526-96CF-4C4A1467F5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20" r:id="rId8"/>
    <p:sldLayoutId id="2147483816" r:id="rId9"/>
    <p:sldLayoutId id="2147483817" r:id="rId10"/>
    <p:sldLayoutId id="2147483818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gela.stone@umb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b="1" dirty="0" smtClean="0"/>
              <a:t>Becoming Reflective Early Intervention Professionals: Lessons the EI Scholars Program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Angi Stone-MacDonald, PhD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University of Massachusetts, Boston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hlinkClick r:id="rId2"/>
              </a:rPr>
              <a:t>Angela.stone@umb.edu</a:t>
            </a:r>
            <a:endParaRPr lang="en-US" alt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OSEP Virtual Project Directors Meeting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April 27-28,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Discussion</a:t>
            </a:r>
          </a:p>
        </p:txBody>
      </p:sp>
      <p:sp>
        <p:nvSpPr>
          <p:cNvPr id="25601" name="Content Placeholder 1"/>
          <p:cNvSpPr>
            <a:spLocks noGrp="1"/>
          </p:cNvSpPr>
          <p:nvPr>
            <p:ph idx="1"/>
          </p:nvPr>
        </p:nvSpPr>
        <p:spPr>
          <a:xfrm>
            <a:off x="628650" y="1446213"/>
            <a:ext cx="7886700" cy="47307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Students with more years in EC/EI are more often to apply and utilize all forms of knowledge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Students in internship more often to apply and reflect on the connections and disconnects between professional knowledge and practical knowledge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Students who complete only one internship do not have time to reflect and learn all the skills necessary to be an independent service provider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 EI, students value what they learn in class and frequently comment on new ideas and definitions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i="1" dirty="0" smtClean="0"/>
              <a:t>See supplemental materials for references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Literature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418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mtClean="0"/>
              <a:t>Personnel preparation programs that promote family empowerment facilitate interdisciplinary relationships (Rooney, Gallagher, &amp; Fullagar, 1993)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mtClean="0"/>
              <a:t>Preservice professionals should participate in embedded internship opportunities to practice family engagement strategies and evidence-based practices for intervention (Bruder, 2010; Wesley and Buysse, 1996)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mtClean="0"/>
              <a:t>High quality early intervention services can improve a child’s developmental trajectory and support development across cognitive, social, language, and motor domains (Bailey et. al, 2005; Hebbler et. al, 2007)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Our EC/EI Program</a:t>
            </a:r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Population</a:t>
            </a:r>
          </a:p>
          <a:p>
            <a:pPr lvl="1"/>
            <a:r>
              <a:rPr lang="en-US" altLang="en-US" smtClean="0"/>
              <a:t>Urban university, commuter school</a:t>
            </a:r>
          </a:p>
          <a:p>
            <a:pPr lvl="1"/>
            <a:r>
              <a:rPr lang="en-US" altLang="en-US" smtClean="0"/>
              <a:t>32% of university is classified as minority and over 50% of our program are culturally &amp; linguistically diverse</a:t>
            </a:r>
          </a:p>
          <a:p>
            <a:pPr lvl="1"/>
            <a:r>
              <a:rPr lang="en-US" altLang="en-US" smtClean="0"/>
              <a:t>Mix of traditional and nontraditional students</a:t>
            </a:r>
          </a:p>
          <a:p>
            <a:pPr lvl="1"/>
            <a:r>
              <a:rPr lang="en-US" altLang="en-US" smtClean="0"/>
              <a:t>Internships completed in the community (2 x 300 hrs)</a:t>
            </a:r>
          </a:p>
          <a:p>
            <a:pPr lvl="1"/>
            <a:r>
              <a:rPr lang="en-US" altLang="en-US" smtClean="0"/>
              <a:t>Evening classes</a:t>
            </a:r>
          </a:p>
          <a:p>
            <a:pPr lvl="1"/>
            <a:r>
              <a:rPr lang="en-US" altLang="en-US" smtClean="0"/>
              <a:t>Many worked in early childhood before entering EI</a:t>
            </a:r>
          </a:p>
          <a:p>
            <a:pPr lvl="1"/>
            <a:r>
              <a:rPr lang="en-US" altLang="en-US" smtClean="0"/>
              <a:t>Started as a bachelor’s degree completer program</a:t>
            </a:r>
          </a:p>
          <a:p>
            <a:pPr lvl="2"/>
            <a:r>
              <a:rPr lang="en-US" altLang="en-US" smtClean="0"/>
              <a:t>Grown from 2 students to over 250 students in 5 years</a:t>
            </a:r>
          </a:p>
          <a:p>
            <a:pPr lvl="1"/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Theoretical Framework</a:t>
            </a:r>
          </a:p>
        </p:txBody>
      </p:sp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err="1" smtClean="0"/>
              <a:t>Vacca</a:t>
            </a:r>
            <a:r>
              <a:rPr lang="en-US" altLang="en-US" dirty="0" smtClean="0"/>
              <a:t> et al. (2003) -- relationship between a teacher’s professional, practical, and personal knowledge and their beliefs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Hatton </a:t>
            </a:r>
            <a:r>
              <a:rPr lang="en-US" altLang="en-US" dirty="0"/>
              <a:t>and Smith’s four levels of reflection (1995)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AutoNum type="arabicParenR"/>
              <a:defRPr/>
            </a:pPr>
            <a:r>
              <a:rPr lang="en-US" altLang="en-US" dirty="0"/>
              <a:t>descriptive writing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AutoNum type="arabicParenR"/>
              <a:defRPr/>
            </a:pPr>
            <a:r>
              <a:rPr lang="en-US" altLang="en-US" dirty="0"/>
              <a:t>descriptive reflection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AutoNum type="arabicParenR"/>
              <a:defRPr/>
            </a:pPr>
            <a:r>
              <a:rPr lang="en-US" altLang="en-US" dirty="0"/>
              <a:t>dialogic reflection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AutoNum type="arabicParenR"/>
              <a:defRPr/>
            </a:pPr>
            <a:r>
              <a:rPr lang="en-US" altLang="en-US" dirty="0"/>
              <a:t>critical reflection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AutoNum type="arabicParenR"/>
              <a:defRPr/>
            </a:pPr>
            <a:endParaRPr lang="en-US" alt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/>
              <a:t>Reflection should be a vehicle to think through and work through complex problems from our practice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Participants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75225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16 students (out of possible 28)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Some in multiple classes used in study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All working toward EI credential &amp; most participating in OSEP loan forgiveness program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Ethnicity: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/>
              <a:t>44% </a:t>
            </a:r>
            <a:r>
              <a:rPr lang="en-US" dirty="0" smtClean="0"/>
              <a:t>white</a:t>
            </a:r>
            <a:endParaRPr lang="en-US" dirty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38</a:t>
            </a:r>
            <a:r>
              <a:rPr lang="en-US" dirty="0"/>
              <a:t>% Black/African </a:t>
            </a:r>
            <a:r>
              <a:rPr lang="en-US" dirty="0" smtClean="0"/>
              <a:t>American 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18</a:t>
            </a:r>
            <a:r>
              <a:rPr lang="en-US" dirty="0"/>
              <a:t>% Hispanic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Experience in EC/EI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31</a:t>
            </a:r>
            <a:r>
              <a:rPr lang="en-US" dirty="0"/>
              <a:t>% </a:t>
            </a:r>
            <a:r>
              <a:rPr lang="en-US" dirty="0" smtClean="0"/>
              <a:t>new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25</a:t>
            </a:r>
            <a:r>
              <a:rPr lang="en-US" dirty="0"/>
              <a:t>% had 1-5 years of experience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44</a:t>
            </a:r>
            <a:r>
              <a:rPr lang="en-US" dirty="0"/>
              <a:t>% has </a:t>
            </a:r>
            <a:r>
              <a:rPr lang="en-US" dirty="0" smtClean="0"/>
              <a:t>more than 5 years </a:t>
            </a:r>
            <a:r>
              <a:rPr lang="en-US" dirty="0"/>
              <a:t>(</a:t>
            </a:r>
            <a:r>
              <a:rPr lang="en-US" dirty="0" smtClean="0"/>
              <a:t>2 students </a:t>
            </a:r>
            <a:r>
              <a:rPr lang="en-US" dirty="0"/>
              <a:t>with 15+ </a:t>
            </a:r>
            <a:r>
              <a:rPr lang="en-US" dirty="0" smtClean="0"/>
              <a:t>years)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Qualitative Methods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Assignments and evaluations from courses were coded from participants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Weekly reflections on reading or internship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Book Assignment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IFSP assignment reflection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Child observation report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Coding for categories within the theoretical framework to check for fit within model (Strauss and Corbin, 1998)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Two independent coders and discussions to check for agreement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Coding to saturation of categories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 not copy or use without proper citations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Coding and Sources</a:t>
            </a:r>
          </a:p>
        </p:txBody>
      </p:sp>
      <p:graphicFrame>
        <p:nvGraphicFramePr>
          <p:cNvPr id="4" name="Content Placeholder 3" descr="The table has three columns. The first column is labeled codes, the second column is labeled occurrences, and the third column is labeled sources.&#10;The first data row shows that for the code professional knowledge, there were 67 occurrences and 99 sources.&#10;The second data row shows that for the code practical knowledge there were 65 occurrences and 104 sources.&#10;The third data row shows that for the code personal knowledge there were 43 occurrences and 61 sources.&#10;The fourth data row shows that for the code descriptive writing there were 36 ocurrences and 42 sources.&#10;The fifth data row shows that for the code descriptive reflection there were 41 occurrences and 53 sources.&#10;The sixth data row shows that for the code dialogic reflection there were 25 occurrences and 37 sources.&#10;The seventh data row shows that for the code critical reflection there were 10 occurrences and 11 sources." title="Coding, Occurrences, and Sourc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35113"/>
              </p:ext>
            </p:extLst>
          </p:nvPr>
        </p:nvGraphicFramePr>
        <p:xfrm>
          <a:off x="301625" y="1527175"/>
          <a:ext cx="850423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777"/>
                <a:gridCol w="2292700"/>
                <a:gridCol w="19277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Codes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Occurrences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Sources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Professional Knowledge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Practical</a:t>
                      </a:r>
                      <a:r>
                        <a:rPr lang="en-US" sz="2400" baseline="0" dirty="0" smtClean="0"/>
                        <a:t> Knowledge 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104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Personal Knowledge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Descriptive</a:t>
                      </a:r>
                      <a:r>
                        <a:rPr lang="en-US" sz="2400" baseline="0" dirty="0" smtClean="0"/>
                        <a:t> Writing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Descriptive</a:t>
                      </a:r>
                      <a:r>
                        <a:rPr lang="en-US" sz="2400" baseline="0" dirty="0" smtClean="0"/>
                        <a:t> Reflection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41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53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Dialogic</a:t>
                      </a:r>
                      <a:r>
                        <a:rPr lang="en-US" sz="2400" baseline="0" dirty="0" smtClean="0"/>
                        <a:t> Reflection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Critical</a:t>
                      </a:r>
                      <a:r>
                        <a:rPr lang="en-US" sz="2400" baseline="0" dirty="0" smtClean="0"/>
                        <a:t> Reflection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34" name="TextBox 2"/>
          <p:cNvSpPr txBox="1">
            <a:spLocks noChangeArrowheads="1"/>
          </p:cNvSpPr>
          <p:nvPr/>
        </p:nvSpPr>
        <p:spPr bwMode="auto">
          <a:xfrm>
            <a:off x="2555875" y="5736431"/>
            <a:ext cx="4037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nstantia" pitchFamily="18" charset="0"/>
              </a:rPr>
              <a:t>Total Sources coded = 148 documents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Inductive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smtClean="0"/>
              <a:t>Family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smtClean="0"/>
              <a:t>“When I enter a family’s home, I enter their life”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smtClean="0"/>
              <a:t>Education is empowerment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smtClean="0"/>
              <a:t>Child’s Progress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smtClean="0"/>
              <a:t>Partnership or collaboration between family and educator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smtClean="0"/>
              <a:t>Personal Knowledge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smtClean="0"/>
              <a:t>Assumptions about EI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smtClean="0"/>
              <a:t>Confidence building through internship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smtClean="0"/>
              <a:t>Overwhelmed by new knowledge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smtClean="0"/>
              <a:t>Professional Knowledge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smtClean="0"/>
              <a:t>Definitions of terms/regulations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smtClean="0"/>
              <a:t>New ideas learned; when I started I didn’t know…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smtClean="0"/>
              <a:t>Dissonance between learned and observed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Findings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Professional knowledge is based on what they are learning about the law and policies and procedures for doing the daily work of EI</a:t>
            </a:r>
          </a:p>
          <a:p>
            <a:pPr marL="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All students who reached the level of dialogic or critical reflection were in an internship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Most critical reflection comes from two students, a student new to the field and a student with 15+ years of experience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Students in internship also experienced dissonance between what they were seeing and what they were learning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 not copy or use without proper citations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</TotalTime>
  <Words>720</Words>
  <Application>Microsoft Office PowerPoint</Application>
  <PresentationFormat>On-screen Show (4:3)</PresentationFormat>
  <Paragraphs>115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Constantia</vt:lpstr>
      <vt:lpstr>MS PGothic</vt:lpstr>
      <vt:lpstr>Arial</vt:lpstr>
      <vt:lpstr>Calibri Light</vt:lpstr>
      <vt:lpstr>Calibri</vt:lpstr>
      <vt:lpstr>Wingdings 2</vt:lpstr>
      <vt:lpstr>Office Theme</vt:lpstr>
      <vt:lpstr>Becoming Reflective Early Intervention Professionals: Lessons the EI Scholars Program</vt:lpstr>
      <vt:lpstr>Literature Review</vt:lpstr>
      <vt:lpstr>Our EC/EI Program</vt:lpstr>
      <vt:lpstr>Theoretical Framework</vt:lpstr>
      <vt:lpstr>Participants</vt:lpstr>
      <vt:lpstr>Qualitative Methods</vt:lpstr>
      <vt:lpstr>Coding and Sources</vt:lpstr>
      <vt:lpstr>Inductive Codes</vt:lpstr>
      <vt:lpstr>Findings</vt:lpstr>
      <vt:lpstr>Discussion</vt:lpstr>
    </vt:vector>
  </TitlesOfParts>
  <Company>UMass Boston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Reflective Early Intervention Professionals: Lessons From Training Undergraduate Educators</dc:title>
  <dc:creator>Angi Stone-MacDonald</dc:creator>
  <cp:lastModifiedBy>Mullet, Benjamin</cp:lastModifiedBy>
  <cp:revision>26</cp:revision>
  <dcterms:created xsi:type="dcterms:W3CDTF">2014-04-01T15:07:19Z</dcterms:created>
  <dcterms:modified xsi:type="dcterms:W3CDTF">2015-04-02T15:14:02Z</dcterms:modified>
</cp:coreProperties>
</file>