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9" r:id="rId2"/>
  </p:sldIdLst>
  <p:sldSz cx="43891200" cy="329184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3845" userDrawn="1">
          <p15:clr>
            <a:srgbClr val="A4A3A4"/>
          </p15:clr>
        </p15:guide>
        <p15:guide id="3" pos="5355" userDrawn="1">
          <p15:clr>
            <a:srgbClr val="A4A3A4"/>
          </p15:clr>
        </p15:guide>
        <p15:guide id="4" pos="235" userDrawn="1">
          <p15:clr>
            <a:srgbClr val="A4A3A4"/>
          </p15:clr>
        </p15:guide>
        <p15:guide id="5" pos="661" userDrawn="1">
          <p15:clr>
            <a:srgbClr val="A4A3A4"/>
          </p15:clr>
        </p15:guide>
        <p15:guide id="6" orient="horz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4F"/>
    <a:srgbClr val="FFEB3B"/>
    <a:srgbClr val="263238"/>
    <a:srgbClr val="311B92"/>
    <a:srgbClr val="8B1616"/>
    <a:srgbClr val="8C1616"/>
    <a:srgbClr val="B71C1C"/>
    <a:srgbClr val="FFB300"/>
    <a:srgbClr val="FFF9C4"/>
    <a:srgbClr val="D5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54" autoAdjust="0"/>
    <p:restoredTop sz="95298" autoAdjust="0"/>
  </p:normalViewPr>
  <p:slideViewPr>
    <p:cSldViewPr snapToGrid="0" showGuides="1">
      <p:cViewPr>
        <p:scale>
          <a:sx n="30" d="100"/>
          <a:sy n="30" d="100"/>
        </p:scale>
        <p:origin x="48" y="-1674"/>
      </p:cViewPr>
      <p:guideLst>
        <p:guide pos="13845"/>
        <p:guide pos="5355"/>
        <p:guide pos="235"/>
        <p:guide pos="661"/>
        <p:guide orient="horz"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BD1CB04D-1C75-43E0-9B64-B7DDAA42BB2C}" type="datetimeFigureOut">
              <a:rPr lang="en-US" smtClean="0"/>
              <a:t>4/30/20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E26C2670-3342-473C-969D-FDFF399F2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49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adding an image to a poster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C2670-3342-473C-969D-FDFF399F20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60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71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95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04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99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5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4/30/20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0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4/30/20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94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4/30/20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66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4/30/20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79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4/30/20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7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4/30/20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6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35061-2F74-46D4-9F8F-C77EF304855D}" type="datetimeFigureOut">
              <a:rPr lang="en-US" smtClean="0"/>
              <a:t>4/30/20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5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16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678733BE-059C-47B7-9415-5ADF2F3024F1}"/>
              </a:ext>
            </a:extLst>
          </p:cNvPr>
          <p:cNvSpPr/>
          <p:nvPr/>
        </p:nvSpPr>
        <p:spPr>
          <a:xfrm>
            <a:off x="31865371" y="2"/>
            <a:ext cx="12025830" cy="32918399"/>
          </a:xfrm>
          <a:prstGeom prst="rect">
            <a:avLst/>
          </a:prstGeom>
          <a:solidFill>
            <a:srgbClr val="FFE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736" i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DC4359A-7BBB-495A-96DE-65574C0C8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4091" y="9135307"/>
            <a:ext cx="19939236" cy="10018544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3400" b="1" dirty="0">
                <a:solidFill>
                  <a:srgbClr val="FFFF00"/>
                </a:solidFill>
                <a:latin typeface="Lato Black" panose="020F0502020204030203"/>
              </a:rPr>
              <a:t>Meaningful Variable Names Facilitate Processing of 2x2 Interaction Graphs</a:t>
            </a:r>
            <a:br>
              <a:rPr lang="en-US" sz="7200" b="1" dirty="0">
                <a:solidFill>
                  <a:srgbClr val="FFFF00"/>
                </a:solidFill>
                <a:latin typeface="Lato Black" panose="020F0502020204030203" pitchFamily="34" charset="0"/>
                <a:ea typeface="Roboto" panose="02000000000000000000" pitchFamily="2" charset="0"/>
                <a:cs typeface="Lato Black" panose="020F0502020204030203" pitchFamily="34" charset="0"/>
              </a:rPr>
            </a:br>
            <a:endParaRPr lang="en-US" sz="13404" dirty="0">
              <a:solidFill>
                <a:schemeClr val="bg1"/>
              </a:solidFill>
              <a:latin typeface="Lato" panose="020F0502020204030203" pitchFamily="34" charset="0"/>
              <a:ea typeface="Roboto" panose="02000000000000000000" pitchFamily="2" charset="0"/>
              <a:cs typeface="Lato" panose="020F050202020403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C5B857-0E51-4898-BAEF-B471D5E63813}"/>
              </a:ext>
            </a:extLst>
          </p:cNvPr>
          <p:cNvSpPr/>
          <p:nvPr/>
        </p:nvSpPr>
        <p:spPr>
          <a:xfrm>
            <a:off x="-70630" y="1"/>
            <a:ext cx="9699171" cy="329183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36" b="1" i="1" dirty="0">
                <a:latin typeface="Lato" panose="020F0502020204030203" pitchFamily="34" charset="0"/>
                <a:cs typeface="Lato" panose="020F0502020204030203" pitchFamily="34" charset="0"/>
              </a:rPr>
              <a:t>Non-Cognitive Predictors of Student Success:</a:t>
            </a:r>
            <a:br>
              <a:rPr lang="en-US" sz="1736" i="1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sz="1736" i="1" dirty="0">
                <a:latin typeface="Lato" panose="020F0502020204030203" pitchFamily="34" charset="0"/>
                <a:cs typeface="Lato" panose="020F0502020204030203" pitchFamily="34" charset="0"/>
              </a:rPr>
              <a:t>A Predictive Validity Comparison Between Domestic and International Students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35B311-3C19-412C-ADE6-EB2E4158F366}"/>
              </a:ext>
            </a:extLst>
          </p:cNvPr>
          <p:cNvSpPr txBox="1"/>
          <p:nvPr/>
        </p:nvSpPr>
        <p:spPr>
          <a:xfrm>
            <a:off x="367907" y="5206909"/>
            <a:ext cx="8822095" cy="27176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Lato Black" panose="020F0502020204030203" pitchFamily="34" charset="0"/>
                <a:cs typeface="Lato Black" panose="020F0502020204030203" pitchFamily="34" charset="0"/>
              </a:rPr>
              <a:t>INTRO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b="1" dirty="0">
                <a:latin typeface="Lato" panose="020F0502020204030203" pitchFamily="34" charset="0"/>
                <a:cs typeface="Lato" panose="020F0502020204030203" pitchFamily="34" charset="0"/>
              </a:rPr>
              <a:t>This study is an extension of a larger research program from Ali and Peebles’ (2012) on how student’s interpret graphs of two-way interactions. Instead of using their format of open-ended questions we used an original multiple-choice question format to investigate graphs with 2 x 2 interactions with either meaningful or neutral variables. Our goal was to find which graphs were the most efficient in understanding how advanced graphs are interpreted.</a:t>
            </a:r>
          </a:p>
          <a:p>
            <a:pPr marL="551097" indent="-551097">
              <a:buFont typeface="Arial" panose="020B0604020202020204" pitchFamily="34" charset="0"/>
              <a:buChar char="•"/>
            </a:pPr>
            <a:endParaRPr lang="en-US" sz="32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US" sz="3200" b="1" dirty="0">
                <a:latin typeface="Lato Black" panose="020F0502020204030203" pitchFamily="34" charset="0"/>
                <a:cs typeface="Lato Black" panose="020F0502020204030203" pitchFamily="34" charset="0"/>
              </a:rPr>
              <a:t>METHODS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Lato" panose="020F0502020204030203" pitchFamily="34" charset="0"/>
                <a:cs typeface="Lato" panose="020F0502020204030203" pitchFamily="34" charset="0"/>
              </a:rPr>
              <a:t>Participants: N = 32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Lato" panose="020F0502020204030203" pitchFamily="34" charset="0"/>
                <a:cs typeface="Lato" panose="020F0502020204030203" pitchFamily="34" charset="0"/>
              </a:rPr>
              <a:t>Used psychology students from the courses General Psychology and Cognitive Psychology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Lato" panose="020F0502020204030203" pitchFamily="34" charset="0"/>
                <a:cs typeface="Lato" panose="020F0502020204030203" pitchFamily="34" charset="0"/>
              </a:rPr>
              <a:t>Materials and Procedure: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Lato" panose="020F0502020204030203" pitchFamily="34" charset="0"/>
                <a:cs typeface="Lato" panose="020F0502020204030203" pitchFamily="34" charset="0"/>
              </a:rPr>
              <a:t>Students were randomly assigned to either the meaningful variables group or the neutral variables group. They were then asked to observe the respective graphs on a PowerPoint slideshow.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Lato" panose="020F0502020204030203" pitchFamily="34" charset="0"/>
                <a:cs typeface="Lato" panose="020F0502020204030203" pitchFamily="34" charset="0"/>
              </a:rPr>
              <a:t>After observing graphs, students were then asked to answer a series of questions on a physical answer sheet. These series of </a:t>
            </a:r>
            <a:r>
              <a:rPr lang="en-US" sz="3200" b="1">
                <a:latin typeface="Lato" panose="020F0502020204030203" pitchFamily="34" charset="0"/>
                <a:cs typeface="Lato" panose="020F0502020204030203" pitchFamily="34" charset="0"/>
              </a:rPr>
              <a:t>questions were </a:t>
            </a:r>
            <a:r>
              <a:rPr lang="en-US" sz="3200" b="1" dirty="0">
                <a:latin typeface="Lato" panose="020F0502020204030203" pitchFamily="34" charset="0"/>
                <a:cs typeface="Lato" panose="020F0502020204030203" pitchFamily="34" charset="0"/>
              </a:rPr>
              <a:t>the same for both graphs and the only difference was the use of meaningful or neutral variables. </a:t>
            </a:r>
          </a:p>
          <a:p>
            <a:endParaRPr lang="en-US" sz="32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US" sz="3200" b="1" dirty="0">
                <a:latin typeface="Lato Black" panose="020F0502020204030203" pitchFamily="34" charset="0"/>
                <a:cs typeface="Lato Black" panose="020F0502020204030203" pitchFamily="34" charset="0"/>
              </a:rPr>
              <a:t>RESULTS</a:t>
            </a:r>
            <a:endParaRPr lang="en-US" sz="3200" b="1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551097" indent="-551097">
              <a:buFont typeface="Arial" panose="020B0604020202020204" pitchFamily="34" charset="0"/>
              <a:buChar char="•"/>
            </a:pPr>
            <a:r>
              <a:rPr lang="en-US" sz="3200" b="1" dirty="0">
                <a:latin typeface="Lato" panose="020F0502020204030203" pitchFamily="34" charset="0"/>
                <a:cs typeface="Lato" panose="020F0502020204030203" pitchFamily="34" charset="0"/>
              </a:rPr>
              <a:t>There was a significant difference between the time to complete the meaningful variable graphs (M = 482.92 sec.) and neutral graphs (M = 402.75 sec, t(28) = 2.56, p &lt;.05). However, participants were more accurate answering the questions for the meaningful variable graphs (M = 1.5 errors out of 24 questions) than the neutral graphs (M = 3.19, t(20) = 2.21, p &lt; .05). </a:t>
            </a:r>
            <a:endParaRPr lang="en-US" sz="32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US" sz="3200" b="1" dirty="0">
                <a:latin typeface="Lato Black" panose="020F0502020204030203" pitchFamily="34" charset="0"/>
                <a:cs typeface="Lato Black" panose="020F0502020204030203" pitchFamily="34" charset="0"/>
              </a:rPr>
              <a:t>DISCUSSION</a:t>
            </a:r>
            <a:endParaRPr lang="en-US" sz="3200" b="1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551097" indent="-551097">
              <a:buFont typeface="Arial" panose="020B0604020202020204" pitchFamily="34" charset="0"/>
              <a:buChar char="•"/>
            </a:pPr>
            <a:r>
              <a:rPr lang="en-US" sz="3200" b="1" dirty="0">
                <a:latin typeface="Lato" panose="020F0502020204030203" pitchFamily="34" charset="0"/>
                <a:cs typeface="Lato" panose="020F0502020204030203" pitchFamily="34" charset="0"/>
              </a:rPr>
              <a:t>The findings lead us to believe that meaningful variables help participants develop a narrative to more accurately understand data presented in a bar graph.</a:t>
            </a:r>
          </a:p>
          <a:p>
            <a:pPr marL="551097" indent="-551097">
              <a:buFont typeface="Arial" panose="020B0604020202020204" pitchFamily="34" charset="0"/>
              <a:buChar char="•"/>
            </a:pPr>
            <a:r>
              <a:rPr lang="en-US" sz="3200" b="1" dirty="0">
                <a:latin typeface="Lato" panose="020F0502020204030203" pitchFamily="34" charset="0"/>
                <a:cs typeface="Lato" panose="020F0502020204030203" pitchFamily="34" charset="0"/>
              </a:rPr>
              <a:t>To extrapolate upon the results, we believe an effective application of these findings would be to implement more meaningful variables when teaching students how to comprehend graphs.</a:t>
            </a:r>
          </a:p>
        </p:txBody>
      </p:sp>
      <p:sp>
        <p:nvSpPr>
          <p:cNvPr id="18" name="Title 4">
            <a:extLst>
              <a:ext uri="{FF2B5EF4-FFF2-40B4-BE49-F238E27FC236}">
                <a16:creationId xmlns:a16="http://schemas.microsoft.com/office/drawing/2014/main" id="{DDC4359A-7BBB-495A-96DE-65574C0C88E6}"/>
              </a:ext>
            </a:extLst>
          </p:cNvPr>
          <p:cNvSpPr txBox="1">
            <a:spLocks/>
          </p:cNvSpPr>
          <p:nvPr/>
        </p:nvSpPr>
        <p:spPr>
          <a:xfrm>
            <a:off x="9694719" y="1458336"/>
            <a:ext cx="22036808" cy="696720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7600" dirty="0">
                <a:solidFill>
                  <a:srgbClr val="FFFF00"/>
                </a:solidFill>
                <a:latin typeface="Lato Black" panose="020F0502020204030203" pitchFamily="34" charset="0"/>
                <a:ea typeface="Roboto" panose="02000000000000000000" pitchFamily="2" charset="0"/>
                <a:cs typeface="Lato" panose="020F0502020204030203" pitchFamily="34" charset="0"/>
              </a:rPr>
              <a:t>Larence Becker, J. Craig Clarke, Thomas J. Tomcho, Victoria Barreira*, Oluchi Dan-Egwu*, Meredith Hannahs*, Pauline Nsimba*, Abby Wiles*</a:t>
            </a:r>
          </a:p>
          <a:p>
            <a:pPr>
              <a:lnSpc>
                <a:spcPct val="100000"/>
              </a:lnSpc>
            </a:pPr>
            <a:r>
              <a:rPr lang="en-US" sz="7600" dirty="0">
                <a:solidFill>
                  <a:srgbClr val="FFFF00"/>
                </a:solidFill>
                <a:latin typeface="Lato Black" panose="020F0502020204030203" pitchFamily="34" charset="0"/>
                <a:ea typeface="Roboto" panose="02000000000000000000" pitchFamily="2" charset="0"/>
                <a:cs typeface="Lato" panose="020F0502020204030203" pitchFamily="34" charset="0"/>
              </a:rPr>
              <a:t>(* = student)    </a:t>
            </a:r>
          </a:p>
          <a:p>
            <a:pPr>
              <a:lnSpc>
                <a:spcPct val="100000"/>
              </a:lnSpc>
            </a:pPr>
            <a:r>
              <a:rPr lang="en-US" sz="7600" b="1" dirty="0">
                <a:solidFill>
                  <a:srgbClr val="FFFF00"/>
                </a:solidFill>
                <a:latin typeface="Lato Black" panose="020F0502020204030203" pitchFamily="34" charset="0"/>
                <a:ea typeface="Roboto" panose="02000000000000000000" pitchFamily="2" charset="0"/>
                <a:cs typeface="Lato" panose="020F0502020204030203" pitchFamily="34" charset="0"/>
              </a:rPr>
              <a:t>Salisbury University</a:t>
            </a:r>
            <a:endParaRPr lang="en-US" sz="7600" b="1" dirty="0">
              <a:solidFill>
                <a:srgbClr val="FFFF00"/>
              </a:solidFill>
              <a:latin typeface="Lato" panose="020F0502020204030203" pitchFamily="34" charset="0"/>
              <a:ea typeface="Roboto" panose="02000000000000000000" pitchFamily="2" charset="0"/>
              <a:cs typeface="Lato" panose="020F0502020204030203" pitchFamily="34" charset="0"/>
            </a:endParaRPr>
          </a:p>
        </p:txBody>
      </p:sp>
      <p:sp>
        <p:nvSpPr>
          <p:cNvPr id="21" name="Title 4">
            <a:extLst>
              <a:ext uri="{FF2B5EF4-FFF2-40B4-BE49-F238E27FC236}">
                <a16:creationId xmlns:a16="http://schemas.microsoft.com/office/drawing/2014/main" id="{DDC4359A-7BBB-495A-96DE-65574C0C88E6}"/>
              </a:ext>
            </a:extLst>
          </p:cNvPr>
          <p:cNvSpPr txBox="1">
            <a:spLocks/>
          </p:cNvSpPr>
          <p:nvPr/>
        </p:nvSpPr>
        <p:spPr>
          <a:xfrm>
            <a:off x="10217231" y="21870865"/>
            <a:ext cx="21059450" cy="65043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9600" b="1" i="1" dirty="0">
                <a:solidFill>
                  <a:schemeClr val="bg1"/>
                </a:solidFill>
                <a:latin typeface="Lato Black" panose="020F0502020204030203" pitchFamily="34" charset="0"/>
                <a:ea typeface="Roboto" panose="02000000000000000000" pitchFamily="2" charset="0"/>
                <a:cs typeface="Lato Black" panose="020F0502020204030203" pitchFamily="34" charset="0"/>
              </a:rPr>
              <a:t>Response times suggest students use variable names to create a context for interpreting graphical information</a:t>
            </a:r>
            <a:endParaRPr lang="en-US" sz="9600" i="1" dirty="0">
              <a:solidFill>
                <a:schemeClr val="bg1"/>
              </a:solidFill>
              <a:latin typeface="Lato" panose="020F0502020204030203" pitchFamily="34" charset="0"/>
              <a:ea typeface="Roboto" panose="02000000000000000000" pitchFamily="2" charset="0"/>
              <a:cs typeface="Lato" panose="020F0502020204030203" pitchFamily="34" charset="0"/>
            </a:endParaRPr>
          </a:p>
        </p:txBody>
      </p:sp>
      <p:pic>
        <p:nvPicPr>
          <p:cNvPr id="23" name="Picture 82" descr="SUseal4color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019" y="134246"/>
            <a:ext cx="5565869" cy="4938419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16874" y="1895538"/>
            <a:ext cx="7127042" cy="60928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60041" y="10100174"/>
            <a:ext cx="7131923" cy="6096973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8E35B311-3C19-412C-ADE6-EB2E4158F366}"/>
              </a:ext>
            </a:extLst>
          </p:cNvPr>
          <p:cNvSpPr txBox="1"/>
          <p:nvPr/>
        </p:nvSpPr>
        <p:spPr>
          <a:xfrm>
            <a:off x="32869348" y="873561"/>
            <a:ext cx="882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Lato" panose="020F0502020204030203" pitchFamily="34" charset="0"/>
                <a:cs typeface="Lato" panose="020F0502020204030203" pitchFamily="34" charset="0"/>
              </a:rPr>
              <a:t>Sample graph: </a:t>
            </a:r>
            <a:r>
              <a:rPr lang="en-US" sz="3200" b="1" dirty="0">
                <a:latin typeface="Lato" panose="020F0502020204030203" pitchFamily="34" charset="0"/>
                <a:cs typeface="Lato" panose="020F0502020204030203" pitchFamily="34" charset="0"/>
              </a:rPr>
              <a:t>Meaningful Variable Names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E35B311-3C19-412C-ADE6-EB2E4158F366}"/>
              </a:ext>
            </a:extLst>
          </p:cNvPr>
          <p:cNvSpPr txBox="1"/>
          <p:nvPr/>
        </p:nvSpPr>
        <p:spPr>
          <a:xfrm>
            <a:off x="33716874" y="8703188"/>
            <a:ext cx="882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Lato" panose="020F0502020204030203" pitchFamily="34" charset="0"/>
                <a:cs typeface="Lato" panose="020F0502020204030203" pitchFamily="34" charset="0"/>
              </a:rPr>
              <a:t>Sample graph: </a:t>
            </a:r>
            <a:r>
              <a:rPr lang="en-US" sz="3200" b="1" dirty="0">
                <a:latin typeface="Lato" panose="020F0502020204030203" pitchFamily="34" charset="0"/>
                <a:cs typeface="Lato" panose="020F0502020204030203" pitchFamily="34" charset="0"/>
              </a:rPr>
              <a:t>Neutral Variable Names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542449" y="20423260"/>
            <a:ext cx="10671670" cy="6414356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8E35B311-3C19-412C-ADE6-EB2E4158F366}"/>
              </a:ext>
            </a:extLst>
          </p:cNvPr>
          <p:cNvSpPr txBox="1"/>
          <p:nvPr/>
        </p:nvSpPr>
        <p:spPr>
          <a:xfrm rot="735843">
            <a:off x="36208241" y="11868138"/>
            <a:ext cx="24355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Lato" panose="020F0502020204030203" pitchFamily="34" charset="0"/>
                <a:cs typeface="Lato" panose="020F0502020204030203" pitchFamily="34" charset="0"/>
              </a:rPr>
              <a:t>Sample graph</a:t>
            </a:r>
            <a:endParaRPr lang="en-US" sz="3200" b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35B311-3C19-412C-ADE6-EB2E4158F366}"/>
              </a:ext>
            </a:extLst>
          </p:cNvPr>
          <p:cNvSpPr txBox="1"/>
          <p:nvPr/>
        </p:nvSpPr>
        <p:spPr>
          <a:xfrm rot="735843">
            <a:off x="36660523" y="3534508"/>
            <a:ext cx="24355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Lato" panose="020F0502020204030203" pitchFamily="34" charset="0"/>
                <a:cs typeface="Lato" panose="020F0502020204030203" pitchFamily="34" charset="0"/>
              </a:rPr>
              <a:t>Sample graph</a:t>
            </a:r>
            <a:endParaRPr lang="en-US" sz="3200" b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298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12805</TotalTime>
  <Words>411</Words>
  <Application>Microsoft Office PowerPoint</Application>
  <PresentationFormat>Custom</PresentationFormat>
  <Paragraphs>27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Meaningful Variable Names Facilitate Processing of 2x2 Interaction Graphs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Morrison</dc:creator>
  <cp:lastModifiedBy>Larence Becker</cp:lastModifiedBy>
  <cp:revision>160</cp:revision>
  <cp:lastPrinted>2019-04-24T15:51:48Z</cp:lastPrinted>
  <dcterms:created xsi:type="dcterms:W3CDTF">2018-09-16T19:13:41Z</dcterms:created>
  <dcterms:modified xsi:type="dcterms:W3CDTF">2020-04-30T20:48:24Z</dcterms:modified>
</cp:coreProperties>
</file>