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7432000" cy="18288000"/>
  <p:notesSz cx="7010400" cy="9296400"/>
  <p:defaultTextStyle>
    <a:defPPr>
      <a:defRPr lang="en-US"/>
    </a:defPPr>
    <a:lvl1pPr algn="ctr" rtl="0" fontAlgn="base">
      <a:spcBef>
        <a:spcPct val="0"/>
      </a:spcBef>
      <a:spcAft>
        <a:spcPct val="0"/>
      </a:spcAft>
      <a:defRPr sz="3696" kern="1200">
        <a:solidFill>
          <a:schemeClr val="tx1"/>
        </a:solidFill>
        <a:latin typeface="Arial" charset="0"/>
        <a:ea typeface="+mn-ea"/>
        <a:cs typeface="+mn-cs"/>
      </a:defRPr>
    </a:lvl1pPr>
    <a:lvl2pPr marL="312231" algn="ctr" rtl="0" fontAlgn="base">
      <a:spcBef>
        <a:spcPct val="0"/>
      </a:spcBef>
      <a:spcAft>
        <a:spcPct val="0"/>
      </a:spcAft>
      <a:defRPr sz="3696" kern="1200">
        <a:solidFill>
          <a:schemeClr val="tx1"/>
        </a:solidFill>
        <a:latin typeface="Arial" charset="0"/>
        <a:ea typeface="+mn-ea"/>
        <a:cs typeface="+mn-cs"/>
      </a:defRPr>
    </a:lvl2pPr>
    <a:lvl3pPr marL="624462" algn="ctr" rtl="0" fontAlgn="base">
      <a:spcBef>
        <a:spcPct val="0"/>
      </a:spcBef>
      <a:spcAft>
        <a:spcPct val="0"/>
      </a:spcAft>
      <a:defRPr sz="3696" kern="1200">
        <a:solidFill>
          <a:schemeClr val="tx1"/>
        </a:solidFill>
        <a:latin typeface="Arial" charset="0"/>
        <a:ea typeface="+mn-ea"/>
        <a:cs typeface="+mn-cs"/>
      </a:defRPr>
    </a:lvl3pPr>
    <a:lvl4pPr marL="936693" algn="ctr" rtl="0" fontAlgn="base">
      <a:spcBef>
        <a:spcPct val="0"/>
      </a:spcBef>
      <a:spcAft>
        <a:spcPct val="0"/>
      </a:spcAft>
      <a:defRPr sz="3696" kern="1200">
        <a:solidFill>
          <a:schemeClr val="tx1"/>
        </a:solidFill>
        <a:latin typeface="Arial" charset="0"/>
        <a:ea typeface="+mn-ea"/>
        <a:cs typeface="+mn-cs"/>
      </a:defRPr>
    </a:lvl4pPr>
    <a:lvl5pPr marL="1248924" algn="ctr" rtl="0" fontAlgn="base">
      <a:spcBef>
        <a:spcPct val="0"/>
      </a:spcBef>
      <a:spcAft>
        <a:spcPct val="0"/>
      </a:spcAft>
      <a:defRPr sz="3696" kern="1200">
        <a:solidFill>
          <a:schemeClr val="tx1"/>
        </a:solidFill>
        <a:latin typeface="Arial" charset="0"/>
        <a:ea typeface="+mn-ea"/>
        <a:cs typeface="+mn-cs"/>
      </a:defRPr>
    </a:lvl5pPr>
    <a:lvl6pPr marL="1561155" algn="l" defTabSz="624462" rtl="0" eaLnBrk="1" latinLnBrk="0" hangingPunct="1">
      <a:defRPr sz="3696" kern="1200">
        <a:solidFill>
          <a:schemeClr val="tx1"/>
        </a:solidFill>
        <a:latin typeface="Arial" charset="0"/>
        <a:ea typeface="+mn-ea"/>
        <a:cs typeface="+mn-cs"/>
      </a:defRPr>
    </a:lvl6pPr>
    <a:lvl7pPr marL="1873386" algn="l" defTabSz="624462" rtl="0" eaLnBrk="1" latinLnBrk="0" hangingPunct="1">
      <a:defRPr sz="3696" kern="1200">
        <a:solidFill>
          <a:schemeClr val="tx1"/>
        </a:solidFill>
        <a:latin typeface="Arial" charset="0"/>
        <a:ea typeface="+mn-ea"/>
        <a:cs typeface="+mn-cs"/>
      </a:defRPr>
    </a:lvl7pPr>
    <a:lvl8pPr marL="2185617" algn="l" defTabSz="624462" rtl="0" eaLnBrk="1" latinLnBrk="0" hangingPunct="1">
      <a:defRPr sz="3696" kern="1200">
        <a:solidFill>
          <a:schemeClr val="tx1"/>
        </a:solidFill>
        <a:latin typeface="Arial" charset="0"/>
        <a:ea typeface="+mn-ea"/>
        <a:cs typeface="+mn-cs"/>
      </a:defRPr>
    </a:lvl8pPr>
    <a:lvl9pPr marL="2497848" algn="l" defTabSz="624462" rtl="0" eaLnBrk="1" latinLnBrk="0" hangingPunct="1">
      <a:defRPr sz="3696"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9933"/>
    <a:srgbClr val="FFFF99"/>
    <a:srgbClr val="3366FF"/>
    <a:srgbClr val="990000"/>
    <a:srgbClr val="3333CC"/>
    <a:srgbClr val="A8000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0857" autoAdjust="0"/>
  </p:normalViewPr>
  <p:slideViewPr>
    <p:cSldViewPr>
      <p:cViewPr>
        <p:scale>
          <a:sx n="46" d="100"/>
          <a:sy n="46" d="100"/>
        </p:scale>
        <p:origin x="1302" y="-108"/>
      </p:cViewPr>
      <p:guideLst>
        <p:guide orient="horz" pos="5760"/>
        <p:guide pos="8640"/>
      </p:guideLst>
    </p:cSldViewPr>
  </p:slideViewPr>
  <p:notesTextViewPr>
    <p:cViewPr>
      <p:scale>
        <a:sx n="100" d="100"/>
        <a:sy n="100" d="100"/>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995" y="5681437"/>
            <a:ext cx="23318011" cy="3919764"/>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5004" y="10363200"/>
            <a:ext cx="19201995" cy="4673600"/>
          </a:xfrm>
        </p:spPr>
        <p:txBody>
          <a:bodyPr/>
          <a:lstStyle>
            <a:lvl1pPr marL="0" indent="0" algn="ctr">
              <a:buNone/>
              <a:defRPr/>
            </a:lvl1pPr>
            <a:lvl2pPr marL="218206" indent="0" algn="ctr">
              <a:buNone/>
              <a:defRPr/>
            </a:lvl2pPr>
            <a:lvl3pPr marL="436412" indent="0" algn="ctr">
              <a:buNone/>
              <a:defRPr/>
            </a:lvl3pPr>
            <a:lvl4pPr marL="654618" indent="0" algn="ctr">
              <a:buNone/>
              <a:defRPr/>
            </a:lvl4pPr>
            <a:lvl5pPr marL="872824" indent="0" algn="ctr">
              <a:buNone/>
              <a:defRPr/>
            </a:lvl5pPr>
            <a:lvl6pPr marL="1091030" indent="0" algn="ctr">
              <a:buNone/>
              <a:defRPr/>
            </a:lvl6pPr>
            <a:lvl7pPr marL="1309236" indent="0" algn="ctr">
              <a:buNone/>
              <a:defRPr/>
            </a:lvl7pPr>
            <a:lvl8pPr marL="1527443" indent="0" algn="ctr">
              <a:buNone/>
              <a:defRPr/>
            </a:lvl8pPr>
            <a:lvl9pPr marL="174564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602081-AB3B-4927-9484-01689B702F2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C0FE5B-0AD9-4AE6-A837-028A7692315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7999" y="732065"/>
            <a:ext cx="6171997" cy="156037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2007" y="732065"/>
            <a:ext cx="18418716" cy="15603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C5540EB-2DE0-43A4-8ABD-CF590F84A84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50CC144-F0EA-45C4-9CFA-6215BF7084D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7446" y="11752036"/>
            <a:ext cx="23316997" cy="3632200"/>
          </a:xfrm>
        </p:spPr>
        <p:txBody>
          <a:bodyPr anchor="t"/>
          <a:lstStyle>
            <a:lvl1pPr algn="l">
              <a:defRPr sz="1917" b="1" cap="all"/>
            </a:lvl1pPr>
          </a:lstStyle>
          <a:p>
            <a:r>
              <a:rPr lang="en-US" smtClean="0"/>
              <a:t>Click to edit Master title style</a:t>
            </a:r>
            <a:endParaRPr lang="en-US"/>
          </a:p>
        </p:txBody>
      </p:sp>
      <p:sp>
        <p:nvSpPr>
          <p:cNvPr id="3" name="Text Placeholder 2"/>
          <p:cNvSpPr>
            <a:spLocks noGrp="1"/>
          </p:cNvSpPr>
          <p:nvPr>
            <p:ph type="body" idx="1"/>
          </p:nvPr>
        </p:nvSpPr>
        <p:spPr>
          <a:xfrm>
            <a:off x="2167446" y="7751536"/>
            <a:ext cx="23316997" cy="4000500"/>
          </a:xfrm>
        </p:spPr>
        <p:txBody>
          <a:bodyPr anchor="b"/>
          <a:lstStyle>
            <a:lvl1pPr marL="0" indent="0">
              <a:buNone/>
              <a:defRPr sz="939"/>
            </a:lvl1pPr>
            <a:lvl2pPr marL="218206" indent="0">
              <a:buNone/>
              <a:defRPr sz="861"/>
            </a:lvl2pPr>
            <a:lvl3pPr marL="436412" indent="0">
              <a:buNone/>
              <a:defRPr sz="783"/>
            </a:lvl3pPr>
            <a:lvl4pPr marL="654618" indent="0">
              <a:buNone/>
              <a:defRPr sz="665"/>
            </a:lvl4pPr>
            <a:lvl5pPr marL="872824" indent="0">
              <a:buNone/>
              <a:defRPr sz="665"/>
            </a:lvl5pPr>
            <a:lvl6pPr marL="1091030" indent="0">
              <a:buNone/>
              <a:defRPr sz="665"/>
            </a:lvl6pPr>
            <a:lvl7pPr marL="1309236" indent="0">
              <a:buNone/>
              <a:defRPr sz="665"/>
            </a:lvl7pPr>
            <a:lvl8pPr marL="1527443" indent="0">
              <a:buNone/>
              <a:defRPr sz="665"/>
            </a:lvl8pPr>
            <a:lvl9pPr marL="1745648" indent="0">
              <a:buNone/>
              <a:defRPr sz="665"/>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3069259-CF8D-4617-934F-093803B7213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2006" y="4267205"/>
            <a:ext cx="12295357" cy="12068629"/>
          </a:xfrm>
        </p:spPr>
        <p:txBody>
          <a:bodyPr/>
          <a:lstStyle>
            <a:lvl1pPr>
              <a:defRPr sz="1330"/>
            </a:lvl1pPr>
            <a:lvl2pPr>
              <a:defRPr sz="1135"/>
            </a:lvl2pPr>
            <a:lvl3pPr>
              <a:defRPr sz="939"/>
            </a:lvl3pPr>
            <a:lvl4pPr>
              <a:defRPr sz="861"/>
            </a:lvl4pPr>
            <a:lvl5pPr>
              <a:defRPr sz="861"/>
            </a:lvl5pPr>
            <a:lvl6pPr>
              <a:defRPr sz="861"/>
            </a:lvl6pPr>
            <a:lvl7pPr>
              <a:defRPr sz="861"/>
            </a:lvl7pPr>
            <a:lvl8pPr>
              <a:defRPr sz="861"/>
            </a:lvl8pPr>
            <a:lvl9pPr>
              <a:defRPr sz="8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64639" y="4267205"/>
            <a:ext cx="12295357" cy="12068629"/>
          </a:xfrm>
        </p:spPr>
        <p:txBody>
          <a:bodyPr/>
          <a:lstStyle>
            <a:lvl1pPr>
              <a:defRPr sz="1330"/>
            </a:lvl1pPr>
            <a:lvl2pPr>
              <a:defRPr sz="1135"/>
            </a:lvl2pPr>
            <a:lvl3pPr>
              <a:defRPr sz="939"/>
            </a:lvl3pPr>
            <a:lvl4pPr>
              <a:defRPr sz="861"/>
            </a:lvl4pPr>
            <a:lvl5pPr>
              <a:defRPr sz="861"/>
            </a:lvl5pPr>
            <a:lvl6pPr>
              <a:defRPr sz="861"/>
            </a:lvl6pPr>
            <a:lvl7pPr>
              <a:defRPr sz="861"/>
            </a:lvl7pPr>
            <a:lvl8pPr>
              <a:defRPr sz="861"/>
            </a:lvl8pPr>
            <a:lvl9pPr>
              <a:defRPr sz="8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08A0799-D0F6-4779-8A8B-86E7BC22D04B}"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2007" y="4093937"/>
            <a:ext cx="12120056" cy="1705429"/>
          </a:xfrm>
        </p:spPr>
        <p:txBody>
          <a:bodyPr anchor="b"/>
          <a:lstStyle>
            <a:lvl1pPr marL="0" indent="0">
              <a:buNone/>
              <a:defRPr sz="1135" b="1"/>
            </a:lvl1pPr>
            <a:lvl2pPr marL="218206" indent="0">
              <a:buNone/>
              <a:defRPr sz="939" b="1"/>
            </a:lvl2pPr>
            <a:lvl3pPr marL="436412" indent="0">
              <a:buNone/>
              <a:defRPr sz="861" b="1"/>
            </a:lvl3pPr>
            <a:lvl4pPr marL="654618" indent="0">
              <a:buNone/>
              <a:defRPr sz="783" b="1"/>
            </a:lvl4pPr>
            <a:lvl5pPr marL="872824" indent="0">
              <a:buNone/>
              <a:defRPr sz="783" b="1"/>
            </a:lvl5pPr>
            <a:lvl6pPr marL="1091030" indent="0">
              <a:buNone/>
              <a:defRPr sz="783" b="1"/>
            </a:lvl6pPr>
            <a:lvl7pPr marL="1309236" indent="0">
              <a:buNone/>
              <a:defRPr sz="783" b="1"/>
            </a:lvl7pPr>
            <a:lvl8pPr marL="1527443" indent="0">
              <a:buNone/>
              <a:defRPr sz="783" b="1"/>
            </a:lvl8pPr>
            <a:lvl9pPr marL="1745648" indent="0">
              <a:buNone/>
              <a:defRPr sz="783" b="1"/>
            </a:lvl9pPr>
          </a:lstStyle>
          <a:p>
            <a:pPr lvl="0"/>
            <a:r>
              <a:rPr lang="en-US" smtClean="0"/>
              <a:t>Click to edit Master text styles</a:t>
            </a:r>
          </a:p>
        </p:txBody>
      </p:sp>
      <p:sp>
        <p:nvSpPr>
          <p:cNvPr id="4" name="Content Placeholder 3"/>
          <p:cNvSpPr>
            <a:spLocks noGrp="1"/>
          </p:cNvSpPr>
          <p:nvPr>
            <p:ph sz="half" idx="2"/>
          </p:nvPr>
        </p:nvSpPr>
        <p:spPr>
          <a:xfrm>
            <a:off x="1372007" y="5799370"/>
            <a:ext cx="12120056" cy="10537371"/>
          </a:xfrm>
        </p:spPr>
        <p:txBody>
          <a:bodyPr/>
          <a:lstStyle>
            <a:lvl1pPr>
              <a:defRPr sz="1135"/>
            </a:lvl1pPr>
            <a:lvl2pPr>
              <a:defRPr sz="939"/>
            </a:lvl2pPr>
            <a:lvl3pPr>
              <a:defRPr sz="861"/>
            </a:lvl3pPr>
            <a:lvl4pPr>
              <a:defRPr sz="783"/>
            </a:lvl4pPr>
            <a:lvl5pPr>
              <a:defRPr sz="783"/>
            </a:lvl5pPr>
            <a:lvl6pPr>
              <a:defRPr sz="783"/>
            </a:lvl6pPr>
            <a:lvl7pPr>
              <a:defRPr sz="783"/>
            </a:lvl7pPr>
            <a:lvl8pPr>
              <a:defRPr sz="783"/>
            </a:lvl8pPr>
            <a:lvl9pPr>
              <a:defRPr sz="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4875" y="4093937"/>
            <a:ext cx="12125122" cy="1705429"/>
          </a:xfrm>
        </p:spPr>
        <p:txBody>
          <a:bodyPr anchor="b"/>
          <a:lstStyle>
            <a:lvl1pPr marL="0" indent="0">
              <a:buNone/>
              <a:defRPr sz="1135" b="1"/>
            </a:lvl1pPr>
            <a:lvl2pPr marL="218206" indent="0">
              <a:buNone/>
              <a:defRPr sz="939" b="1"/>
            </a:lvl2pPr>
            <a:lvl3pPr marL="436412" indent="0">
              <a:buNone/>
              <a:defRPr sz="861" b="1"/>
            </a:lvl3pPr>
            <a:lvl4pPr marL="654618" indent="0">
              <a:buNone/>
              <a:defRPr sz="783" b="1"/>
            </a:lvl4pPr>
            <a:lvl5pPr marL="872824" indent="0">
              <a:buNone/>
              <a:defRPr sz="783" b="1"/>
            </a:lvl5pPr>
            <a:lvl6pPr marL="1091030" indent="0">
              <a:buNone/>
              <a:defRPr sz="783" b="1"/>
            </a:lvl6pPr>
            <a:lvl7pPr marL="1309236" indent="0">
              <a:buNone/>
              <a:defRPr sz="783" b="1"/>
            </a:lvl7pPr>
            <a:lvl8pPr marL="1527443" indent="0">
              <a:buNone/>
              <a:defRPr sz="783" b="1"/>
            </a:lvl8pPr>
            <a:lvl9pPr marL="1745648" indent="0">
              <a:buNone/>
              <a:defRPr sz="783" b="1"/>
            </a:lvl9pPr>
          </a:lstStyle>
          <a:p>
            <a:pPr lvl="0"/>
            <a:r>
              <a:rPr lang="en-US" smtClean="0"/>
              <a:t>Click to edit Master text styles</a:t>
            </a:r>
          </a:p>
        </p:txBody>
      </p:sp>
      <p:sp>
        <p:nvSpPr>
          <p:cNvPr id="6" name="Content Placeholder 5"/>
          <p:cNvSpPr>
            <a:spLocks noGrp="1"/>
          </p:cNvSpPr>
          <p:nvPr>
            <p:ph sz="quarter" idx="4"/>
          </p:nvPr>
        </p:nvSpPr>
        <p:spPr>
          <a:xfrm>
            <a:off x="13934875" y="5799370"/>
            <a:ext cx="12125122" cy="10537371"/>
          </a:xfrm>
        </p:spPr>
        <p:txBody>
          <a:bodyPr/>
          <a:lstStyle>
            <a:lvl1pPr>
              <a:defRPr sz="1135"/>
            </a:lvl1pPr>
            <a:lvl2pPr>
              <a:defRPr sz="939"/>
            </a:lvl2pPr>
            <a:lvl3pPr>
              <a:defRPr sz="861"/>
            </a:lvl3pPr>
            <a:lvl4pPr>
              <a:defRPr sz="783"/>
            </a:lvl4pPr>
            <a:lvl5pPr>
              <a:defRPr sz="783"/>
            </a:lvl5pPr>
            <a:lvl6pPr>
              <a:defRPr sz="783"/>
            </a:lvl6pPr>
            <a:lvl7pPr>
              <a:defRPr sz="783"/>
            </a:lvl7pPr>
            <a:lvl8pPr>
              <a:defRPr sz="783"/>
            </a:lvl8pPr>
            <a:lvl9pPr>
              <a:defRPr sz="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0D6EB0F-A14E-4446-9C2C-C7925E58998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213D408-39FA-4F23-B4B0-6A00989C8770}"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2BD93CA-7C35-4E4D-9F5B-0C8DD2E6D54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2008" y="728436"/>
            <a:ext cx="9024431" cy="3098800"/>
          </a:xfrm>
        </p:spPr>
        <p:txBody>
          <a:bodyPr anchor="b"/>
          <a:lstStyle>
            <a:lvl1pPr algn="l">
              <a:defRPr sz="939" b="1"/>
            </a:lvl1pPr>
          </a:lstStyle>
          <a:p>
            <a:r>
              <a:rPr lang="en-US" smtClean="0"/>
              <a:t>Click to edit Master title style</a:t>
            </a:r>
            <a:endParaRPr lang="en-US"/>
          </a:p>
        </p:txBody>
      </p:sp>
      <p:sp>
        <p:nvSpPr>
          <p:cNvPr id="3" name="Content Placeholder 2"/>
          <p:cNvSpPr>
            <a:spLocks noGrp="1"/>
          </p:cNvSpPr>
          <p:nvPr>
            <p:ph idx="1"/>
          </p:nvPr>
        </p:nvSpPr>
        <p:spPr>
          <a:xfrm>
            <a:off x="10724747" y="728436"/>
            <a:ext cx="15335250" cy="15608300"/>
          </a:xfrm>
        </p:spPr>
        <p:txBody>
          <a:bodyPr/>
          <a:lstStyle>
            <a:lvl1pPr>
              <a:defRPr sz="1527"/>
            </a:lvl1pPr>
            <a:lvl2pPr>
              <a:defRPr sz="1330"/>
            </a:lvl2pPr>
            <a:lvl3pPr>
              <a:defRPr sz="1135"/>
            </a:lvl3pPr>
            <a:lvl4pPr>
              <a:defRPr sz="939"/>
            </a:lvl4pPr>
            <a:lvl5pPr>
              <a:defRPr sz="939"/>
            </a:lvl5pPr>
            <a:lvl6pPr>
              <a:defRPr sz="939"/>
            </a:lvl6pPr>
            <a:lvl7pPr>
              <a:defRPr sz="939"/>
            </a:lvl7pPr>
            <a:lvl8pPr>
              <a:defRPr sz="939"/>
            </a:lvl8pPr>
            <a:lvl9pPr>
              <a:defRPr sz="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2008" y="3827236"/>
            <a:ext cx="9024431" cy="12509500"/>
          </a:xfrm>
        </p:spPr>
        <p:txBody>
          <a:bodyPr/>
          <a:lstStyle>
            <a:lvl1pPr marL="0" indent="0">
              <a:buNone/>
              <a:defRPr sz="665"/>
            </a:lvl1pPr>
            <a:lvl2pPr marL="218206" indent="0">
              <a:buNone/>
              <a:defRPr sz="587"/>
            </a:lvl2pPr>
            <a:lvl3pPr marL="436412" indent="0">
              <a:buNone/>
              <a:defRPr sz="470"/>
            </a:lvl3pPr>
            <a:lvl4pPr marL="654618" indent="0">
              <a:buNone/>
              <a:defRPr sz="430"/>
            </a:lvl4pPr>
            <a:lvl5pPr marL="872824" indent="0">
              <a:buNone/>
              <a:defRPr sz="430"/>
            </a:lvl5pPr>
            <a:lvl6pPr marL="1091030" indent="0">
              <a:buNone/>
              <a:defRPr sz="430"/>
            </a:lvl6pPr>
            <a:lvl7pPr marL="1309236" indent="0">
              <a:buNone/>
              <a:defRPr sz="430"/>
            </a:lvl7pPr>
            <a:lvl8pPr marL="1527443" indent="0">
              <a:buNone/>
              <a:defRPr sz="430"/>
            </a:lvl8pPr>
            <a:lvl9pPr marL="1745648" indent="0">
              <a:buNone/>
              <a:defRPr sz="43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E079A6B-D1E2-49BF-A1E1-2E8E6924B17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560" y="12801600"/>
            <a:ext cx="16460011" cy="1511300"/>
          </a:xfrm>
        </p:spPr>
        <p:txBody>
          <a:bodyPr anchor="b"/>
          <a:lstStyle>
            <a:lvl1pPr algn="l">
              <a:defRPr sz="939" b="1"/>
            </a:lvl1pPr>
          </a:lstStyle>
          <a:p>
            <a:r>
              <a:rPr lang="en-US" smtClean="0"/>
              <a:t>Click to edit Master title style</a:t>
            </a:r>
            <a:endParaRPr lang="en-US"/>
          </a:p>
        </p:txBody>
      </p:sp>
      <p:sp>
        <p:nvSpPr>
          <p:cNvPr id="3" name="Picture Placeholder 2"/>
          <p:cNvSpPr>
            <a:spLocks noGrp="1"/>
          </p:cNvSpPr>
          <p:nvPr>
            <p:ph type="pic" idx="1"/>
          </p:nvPr>
        </p:nvSpPr>
        <p:spPr>
          <a:xfrm>
            <a:off x="5376560" y="1633765"/>
            <a:ext cx="16460011" cy="10972800"/>
          </a:xfrm>
        </p:spPr>
        <p:txBody>
          <a:bodyPr/>
          <a:lstStyle>
            <a:lvl1pPr marL="0" indent="0">
              <a:buNone/>
              <a:defRPr sz="1527"/>
            </a:lvl1pPr>
            <a:lvl2pPr marL="218206" indent="0">
              <a:buNone/>
              <a:defRPr sz="1330"/>
            </a:lvl2pPr>
            <a:lvl3pPr marL="436412" indent="0">
              <a:buNone/>
              <a:defRPr sz="1135"/>
            </a:lvl3pPr>
            <a:lvl4pPr marL="654618" indent="0">
              <a:buNone/>
              <a:defRPr sz="939"/>
            </a:lvl4pPr>
            <a:lvl5pPr marL="872824" indent="0">
              <a:buNone/>
              <a:defRPr sz="939"/>
            </a:lvl5pPr>
            <a:lvl6pPr marL="1091030" indent="0">
              <a:buNone/>
              <a:defRPr sz="939"/>
            </a:lvl6pPr>
            <a:lvl7pPr marL="1309236" indent="0">
              <a:buNone/>
              <a:defRPr sz="939"/>
            </a:lvl7pPr>
            <a:lvl8pPr marL="1527443" indent="0">
              <a:buNone/>
              <a:defRPr sz="939"/>
            </a:lvl8pPr>
            <a:lvl9pPr marL="1745648" indent="0">
              <a:buNone/>
              <a:defRPr sz="939"/>
            </a:lvl9pPr>
          </a:lstStyle>
          <a:p>
            <a:endParaRPr lang="en-US" dirty="0"/>
          </a:p>
        </p:txBody>
      </p:sp>
      <p:sp>
        <p:nvSpPr>
          <p:cNvPr id="4" name="Text Placeholder 3"/>
          <p:cNvSpPr>
            <a:spLocks noGrp="1"/>
          </p:cNvSpPr>
          <p:nvPr>
            <p:ph type="body" sz="half" idx="2"/>
          </p:nvPr>
        </p:nvSpPr>
        <p:spPr>
          <a:xfrm>
            <a:off x="5376560" y="14312900"/>
            <a:ext cx="16460011" cy="2146300"/>
          </a:xfrm>
        </p:spPr>
        <p:txBody>
          <a:bodyPr/>
          <a:lstStyle>
            <a:lvl1pPr marL="0" indent="0">
              <a:buNone/>
              <a:defRPr sz="665"/>
            </a:lvl1pPr>
            <a:lvl2pPr marL="218206" indent="0">
              <a:buNone/>
              <a:defRPr sz="587"/>
            </a:lvl2pPr>
            <a:lvl3pPr marL="436412" indent="0">
              <a:buNone/>
              <a:defRPr sz="470"/>
            </a:lvl3pPr>
            <a:lvl4pPr marL="654618" indent="0">
              <a:buNone/>
              <a:defRPr sz="430"/>
            </a:lvl4pPr>
            <a:lvl5pPr marL="872824" indent="0">
              <a:buNone/>
              <a:defRPr sz="430"/>
            </a:lvl5pPr>
            <a:lvl6pPr marL="1091030" indent="0">
              <a:buNone/>
              <a:defRPr sz="430"/>
            </a:lvl6pPr>
            <a:lvl7pPr marL="1309236" indent="0">
              <a:buNone/>
              <a:defRPr sz="430"/>
            </a:lvl7pPr>
            <a:lvl8pPr marL="1527443" indent="0">
              <a:buNone/>
              <a:defRPr sz="430"/>
            </a:lvl8pPr>
            <a:lvl9pPr marL="1745648" indent="0">
              <a:buNone/>
              <a:defRPr sz="43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BDD33E0-2DF1-44A8-A1A1-E3228DDFBDF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2006" y="732065"/>
            <a:ext cx="24687989" cy="3048000"/>
          </a:xfrm>
          <a:prstGeom prst="rect">
            <a:avLst/>
          </a:prstGeom>
          <a:noFill/>
          <a:ln w="9525">
            <a:noFill/>
            <a:miter lim="800000"/>
            <a:headEnd/>
            <a:tailEnd/>
          </a:ln>
          <a:effectLst/>
        </p:spPr>
        <p:txBody>
          <a:bodyPr vert="horz" wrap="square" lIns="484221" tIns="242111" rIns="484221" bIns="2421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2006" y="4267205"/>
            <a:ext cx="24687989" cy="12068629"/>
          </a:xfrm>
          <a:prstGeom prst="rect">
            <a:avLst/>
          </a:prstGeom>
          <a:noFill/>
          <a:ln w="9525">
            <a:noFill/>
            <a:miter lim="800000"/>
            <a:headEnd/>
            <a:tailEnd/>
          </a:ln>
          <a:effectLst/>
        </p:spPr>
        <p:txBody>
          <a:bodyPr vert="horz" wrap="square" lIns="484221" tIns="242111" rIns="484221" bIns="2421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2006" y="16653329"/>
            <a:ext cx="6399989" cy="1270000"/>
          </a:xfrm>
          <a:prstGeom prst="rect">
            <a:avLst/>
          </a:prstGeom>
          <a:noFill/>
          <a:ln w="9525">
            <a:noFill/>
            <a:miter lim="800000"/>
            <a:headEnd/>
            <a:tailEnd/>
          </a:ln>
          <a:effectLst/>
        </p:spPr>
        <p:txBody>
          <a:bodyPr vert="horz" wrap="square" lIns="484221" tIns="242111" rIns="484221" bIns="242111" numCol="1" anchor="t" anchorCtr="0" compatLnSpc="1">
            <a:prstTxWarp prst="textNoShape">
              <a:avLst/>
            </a:prstTxWarp>
          </a:bodyPr>
          <a:lstStyle>
            <a:lvl1pPr algn="l" defTabSz="1894908">
              <a:defRPr sz="2895"/>
            </a:lvl1pPr>
          </a:lstStyle>
          <a:p>
            <a:endParaRPr lang="en-US" dirty="0"/>
          </a:p>
        </p:txBody>
      </p:sp>
      <p:sp>
        <p:nvSpPr>
          <p:cNvPr id="1029" name="Rectangle 5"/>
          <p:cNvSpPr>
            <a:spLocks noGrp="1" noChangeArrowheads="1"/>
          </p:cNvSpPr>
          <p:nvPr>
            <p:ph type="ftr" sz="quarter" idx="3"/>
          </p:nvPr>
        </p:nvSpPr>
        <p:spPr bwMode="auto">
          <a:xfrm>
            <a:off x="9373006" y="16653329"/>
            <a:ext cx="8685989" cy="1270000"/>
          </a:xfrm>
          <a:prstGeom prst="rect">
            <a:avLst/>
          </a:prstGeom>
          <a:noFill/>
          <a:ln w="9525">
            <a:noFill/>
            <a:miter lim="800000"/>
            <a:headEnd/>
            <a:tailEnd/>
          </a:ln>
          <a:effectLst/>
        </p:spPr>
        <p:txBody>
          <a:bodyPr vert="horz" wrap="square" lIns="484221" tIns="242111" rIns="484221" bIns="242111" numCol="1" anchor="t" anchorCtr="0" compatLnSpc="1">
            <a:prstTxWarp prst="textNoShape">
              <a:avLst/>
            </a:prstTxWarp>
          </a:bodyPr>
          <a:lstStyle>
            <a:lvl1pPr defTabSz="1894908">
              <a:defRPr sz="2895"/>
            </a:lvl1pPr>
          </a:lstStyle>
          <a:p>
            <a:endParaRPr lang="en-US" dirty="0"/>
          </a:p>
        </p:txBody>
      </p:sp>
      <p:sp>
        <p:nvSpPr>
          <p:cNvPr id="1030" name="Rectangle 6"/>
          <p:cNvSpPr>
            <a:spLocks noGrp="1" noChangeArrowheads="1"/>
          </p:cNvSpPr>
          <p:nvPr>
            <p:ph type="sldNum" sz="quarter" idx="4"/>
          </p:nvPr>
        </p:nvSpPr>
        <p:spPr bwMode="auto">
          <a:xfrm>
            <a:off x="19660006" y="16653329"/>
            <a:ext cx="6399989" cy="1270000"/>
          </a:xfrm>
          <a:prstGeom prst="rect">
            <a:avLst/>
          </a:prstGeom>
          <a:noFill/>
          <a:ln w="9525">
            <a:noFill/>
            <a:miter lim="800000"/>
            <a:headEnd/>
            <a:tailEnd/>
          </a:ln>
          <a:effectLst/>
        </p:spPr>
        <p:txBody>
          <a:bodyPr vert="horz" wrap="square" lIns="484221" tIns="242111" rIns="484221" bIns="242111" numCol="1" anchor="t" anchorCtr="0" compatLnSpc="1">
            <a:prstTxWarp prst="textNoShape">
              <a:avLst/>
            </a:prstTxWarp>
          </a:bodyPr>
          <a:lstStyle>
            <a:lvl1pPr algn="r" defTabSz="1894908">
              <a:defRPr sz="2895"/>
            </a:lvl1pPr>
          </a:lstStyle>
          <a:p>
            <a:fld id="{4ECCFE35-D6B4-48DF-A3FE-85AB336C2D0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94908" rtl="0" fontAlgn="base">
        <a:spcBef>
          <a:spcPct val="0"/>
        </a:spcBef>
        <a:spcAft>
          <a:spcPct val="0"/>
        </a:spcAft>
        <a:defRPr sz="9119">
          <a:solidFill>
            <a:schemeClr val="tx2"/>
          </a:solidFill>
          <a:latin typeface="+mj-lt"/>
          <a:ea typeface="+mj-ea"/>
          <a:cs typeface="+mj-cs"/>
        </a:defRPr>
      </a:lvl1pPr>
      <a:lvl2pPr algn="ctr" defTabSz="1894908" rtl="0" fontAlgn="base">
        <a:spcBef>
          <a:spcPct val="0"/>
        </a:spcBef>
        <a:spcAft>
          <a:spcPct val="0"/>
        </a:spcAft>
        <a:defRPr sz="9119">
          <a:solidFill>
            <a:schemeClr val="tx2"/>
          </a:solidFill>
          <a:latin typeface="Arial" charset="0"/>
        </a:defRPr>
      </a:lvl2pPr>
      <a:lvl3pPr algn="ctr" defTabSz="1894908" rtl="0" fontAlgn="base">
        <a:spcBef>
          <a:spcPct val="0"/>
        </a:spcBef>
        <a:spcAft>
          <a:spcPct val="0"/>
        </a:spcAft>
        <a:defRPr sz="9119">
          <a:solidFill>
            <a:schemeClr val="tx2"/>
          </a:solidFill>
          <a:latin typeface="Arial" charset="0"/>
        </a:defRPr>
      </a:lvl3pPr>
      <a:lvl4pPr algn="ctr" defTabSz="1894908" rtl="0" fontAlgn="base">
        <a:spcBef>
          <a:spcPct val="0"/>
        </a:spcBef>
        <a:spcAft>
          <a:spcPct val="0"/>
        </a:spcAft>
        <a:defRPr sz="9119">
          <a:solidFill>
            <a:schemeClr val="tx2"/>
          </a:solidFill>
          <a:latin typeface="Arial" charset="0"/>
        </a:defRPr>
      </a:lvl4pPr>
      <a:lvl5pPr algn="ctr" defTabSz="1894908" rtl="0" fontAlgn="base">
        <a:spcBef>
          <a:spcPct val="0"/>
        </a:spcBef>
        <a:spcAft>
          <a:spcPct val="0"/>
        </a:spcAft>
        <a:defRPr sz="9119">
          <a:solidFill>
            <a:schemeClr val="tx2"/>
          </a:solidFill>
          <a:latin typeface="Arial" charset="0"/>
        </a:defRPr>
      </a:lvl5pPr>
      <a:lvl6pPr marL="218206" algn="ctr" defTabSz="1894908" rtl="0" fontAlgn="base">
        <a:spcBef>
          <a:spcPct val="0"/>
        </a:spcBef>
        <a:spcAft>
          <a:spcPct val="0"/>
        </a:spcAft>
        <a:defRPr sz="9119">
          <a:solidFill>
            <a:schemeClr val="tx2"/>
          </a:solidFill>
          <a:latin typeface="Arial" charset="0"/>
        </a:defRPr>
      </a:lvl6pPr>
      <a:lvl7pPr marL="436412" algn="ctr" defTabSz="1894908" rtl="0" fontAlgn="base">
        <a:spcBef>
          <a:spcPct val="0"/>
        </a:spcBef>
        <a:spcAft>
          <a:spcPct val="0"/>
        </a:spcAft>
        <a:defRPr sz="9119">
          <a:solidFill>
            <a:schemeClr val="tx2"/>
          </a:solidFill>
          <a:latin typeface="Arial" charset="0"/>
        </a:defRPr>
      </a:lvl7pPr>
      <a:lvl8pPr marL="654618" algn="ctr" defTabSz="1894908" rtl="0" fontAlgn="base">
        <a:spcBef>
          <a:spcPct val="0"/>
        </a:spcBef>
        <a:spcAft>
          <a:spcPct val="0"/>
        </a:spcAft>
        <a:defRPr sz="9119">
          <a:solidFill>
            <a:schemeClr val="tx2"/>
          </a:solidFill>
          <a:latin typeface="Arial" charset="0"/>
        </a:defRPr>
      </a:lvl8pPr>
      <a:lvl9pPr marL="872824" algn="ctr" defTabSz="1894908" rtl="0" fontAlgn="base">
        <a:spcBef>
          <a:spcPct val="0"/>
        </a:spcBef>
        <a:spcAft>
          <a:spcPct val="0"/>
        </a:spcAft>
        <a:defRPr sz="9119">
          <a:solidFill>
            <a:schemeClr val="tx2"/>
          </a:solidFill>
          <a:latin typeface="Arial" charset="0"/>
        </a:defRPr>
      </a:lvl9pPr>
    </p:titleStyle>
    <p:bodyStyle>
      <a:lvl1pPr marL="710685" indent="-710685" algn="l" defTabSz="1894908" rtl="0" fontAlgn="base">
        <a:spcBef>
          <a:spcPct val="20000"/>
        </a:spcBef>
        <a:spcAft>
          <a:spcPct val="0"/>
        </a:spcAft>
        <a:buChar char="•"/>
        <a:defRPr sz="6653">
          <a:solidFill>
            <a:schemeClr val="tx1"/>
          </a:solidFill>
          <a:latin typeface="+mn-lt"/>
          <a:ea typeface="+mn-ea"/>
          <a:cs typeface="+mn-cs"/>
        </a:defRPr>
      </a:lvl1pPr>
      <a:lvl2pPr marL="1539565" indent="-591734" algn="l" defTabSz="1894908" rtl="0" fontAlgn="base">
        <a:spcBef>
          <a:spcPct val="20000"/>
        </a:spcBef>
        <a:spcAft>
          <a:spcPct val="0"/>
        </a:spcAft>
        <a:buChar char="–"/>
        <a:defRPr sz="5832">
          <a:solidFill>
            <a:schemeClr val="tx1"/>
          </a:solidFill>
          <a:latin typeface="+mn-lt"/>
        </a:defRPr>
      </a:lvl2pPr>
      <a:lvl3pPr marL="2368446" indent="-473539" algn="l" defTabSz="1894908" rtl="0" fontAlgn="base">
        <a:spcBef>
          <a:spcPct val="20000"/>
        </a:spcBef>
        <a:spcAft>
          <a:spcPct val="0"/>
        </a:spcAft>
        <a:buChar char="•"/>
        <a:defRPr sz="4969">
          <a:solidFill>
            <a:schemeClr val="tx1"/>
          </a:solidFill>
          <a:latin typeface="+mn-lt"/>
        </a:defRPr>
      </a:lvl3pPr>
      <a:lvl4pPr marL="3317035" indent="-474295" algn="l" defTabSz="1894908" rtl="0" fontAlgn="base">
        <a:spcBef>
          <a:spcPct val="20000"/>
        </a:spcBef>
        <a:spcAft>
          <a:spcPct val="0"/>
        </a:spcAft>
        <a:buChar char="–"/>
        <a:defRPr sz="4149">
          <a:solidFill>
            <a:schemeClr val="tx1"/>
          </a:solidFill>
          <a:latin typeface="+mn-lt"/>
        </a:defRPr>
      </a:lvl4pPr>
      <a:lvl5pPr marL="4263352" indent="-472780" algn="l" defTabSz="1894908" rtl="0" fontAlgn="base">
        <a:spcBef>
          <a:spcPct val="20000"/>
        </a:spcBef>
        <a:spcAft>
          <a:spcPct val="0"/>
        </a:spcAft>
        <a:buChar char="»"/>
        <a:defRPr sz="4149">
          <a:solidFill>
            <a:schemeClr val="tx1"/>
          </a:solidFill>
          <a:latin typeface="+mn-lt"/>
        </a:defRPr>
      </a:lvl5pPr>
      <a:lvl6pPr marL="4481560" indent="-472780" algn="l" defTabSz="1894908" rtl="0" fontAlgn="base">
        <a:spcBef>
          <a:spcPct val="20000"/>
        </a:spcBef>
        <a:spcAft>
          <a:spcPct val="0"/>
        </a:spcAft>
        <a:buChar char="»"/>
        <a:defRPr sz="4149">
          <a:solidFill>
            <a:schemeClr val="tx1"/>
          </a:solidFill>
          <a:latin typeface="+mn-lt"/>
        </a:defRPr>
      </a:lvl6pPr>
      <a:lvl7pPr marL="4699766" indent="-472780" algn="l" defTabSz="1894908" rtl="0" fontAlgn="base">
        <a:spcBef>
          <a:spcPct val="20000"/>
        </a:spcBef>
        <a:spcAft>
          <a:spcPct val="0"/>
        </a:spcAft>
        <a:buChar char="»"/>
        <a:defRPr sz="4149">
          <a:solidFill>
            <a:schemeClr val="tx1"/>
          </a:solidFill>
          <a:latin typeface="+mn-lt"/>
        </a:defRPr>
      </a:lvl7pPr>
      <a:lvl8pPr marL="4917972" indent="-472780" algn="l" defTabSz="1894908" rtl="0" fontAlgn="base">
        <a:spcBef>
          <a:spcPct val="20000"/>
        </a:spcBef>
        <a:spcAft>
          <a:spcPct val="0"/>
        </a:spcAft>
        <a:buChar char="»"/>
        <a:defRPr sz="4149">
          <a:solidFill>
            <a:schemeClr val="tx1"/>
          </a:solidFill>
          <a:latin typeface="+mn-lt"/>
        </a:defRPr>
      </a:lvl8pPr>
      <a:lvl9pPr marL="5136178" indent="-472780" algn="l" defTabSz="1894908" rtl="0" fontAlgn="base">
        <a:spcBef>
          <a:spcPct val="20000"/>
        </a:spcBef>
        <a:spcAft>
          <a:spcPct val="0"/>
        </a:spcAft>
        <a:buChar char="»"/>
        <a:defRPr sz="4149">
          <a:solidFill>
            <a:schemeClr val="tx1"/>
          </a:solidFill>
          <a:latin typeface="+mn-lt"/>
        </a:defRPr>
      </a:lvl9pPr>
    </p:bodyStyle>
    <p:otherStyle>
      <a:defPPr>
        <a:defRPr lang="en-US"/>
      </a:defPPr>
      <a:lvl1pPr marL="0" algn="l" defTabSz="436412" rtl="0" eaLnBrk="1" latinLnBrk="0" hangingPunct="1">
        <a:defRPr sz="861" kern="1200">
          <a:solidFill>
            <a:schemeClr val="tx1"/>
          </a:solidFill>
          <a:latin typeface="+mn-lt"/>
          <a:ea typeface="+mn-ea"/>
          <a:cs typeface="+mn-cs"/>
        </a:defRPr>
      </a:lvl1pPr>
      <a:lvl2pPr marL="218206" algn="l" defTabSz="436412" rtl="0" eaLnBrk="1" latinLnBrk="0" hangingPunct="1">
        <a:defRPr sz="861" kern="1200">
          <a:solidFill>
            <a:schemeClr val="tx1"/>
          </a:solidFill>
          <a:latin typeface="+mn-lt"/>
          <a:ea typeface="+mn-ea"/>
          <a:cs typeface="+mn-cs"/>
        </a:defRPr>
      </a:lvl2pPr>
      <a:lvl3pPr marL="436412" algn="l" defTabSz="436412" rtl="0" eaLnBrk="1" latinLnBrk="0" hangingPunct="1">
        <a:defRPr sz="861" kern="1200">
          <a:solidFill>
            <a:schemeClr val="tx1"/>
          </a:solidFill>
          <a:latin typeface="+mn-lt"/>
          <a:ea typeface="+mn-ea"/>
          <a:cs typeface="+mn-cs"/>
        </a:defRPr>
      </a:lvl3pPr>
      <a:lvl4pPr marL="654618" algn="l" defTabSz="436412" rtl="0" eaLnBrk="1" latinLnBrk="0" hangingPunct="1">
        <a:defRPr sz="861" kern="1200">
          <a:solidFill>
            <a:schemeClr val="tx1"/>
          </a:solidFill>
          <a:latin typeface="+mn-lt"/>
          <a:ea typeface="+mn-ea"/>
          <a:cs typeface="+mn-cs"/>
        </a:defRPr>
      </a:lvl4pPr>
      <a:lvl5pPr marL="872824" algn="l" defTabSz="436412" rtl="0" eaLnBrk="1" latinLnBrk="0" hangingPunct="1">
        <a:defRPr sz="861" kern="1200">
          <a:solidFill>
            <a:schemeClr val="tx1"/>
          </a:solidFill>
          <a:latin typeface="+mn-lt"/>
          <a:ea typeface="+mn-ea"/>
          <a:cs typeface="+mn-cs"/>
        </a:defRPr>
      </a:lvl5pPr>
      <a:lvl6pPr marL="1091030" algn="l" defTabSz="436412" rtl="0" eaLnBrk="1" latinLnBrk="0" hangingPunct="1">
        <a:defRPr sz="861" kern="1200">
          <a:solidFill>
            <a:schemeClr val="tx1"/>
          </a:solidFill>
          <a:latin typeface="+mn-lt"/>
          <a:ea typeface="+mn-ea"/>
          <a:cs typeface="+mn-cs"/>
        </a:defRPr>
      </a:lvl6pPr>
      <a:lvl7pPr marL="1309236" algn="l" defTabSz="436412" rtl="0" eaLnBrk="1" latinLnBrk="0" hangingPunct="1">
        <a:defRPr sz="861" kern="1200">
          <a:solidFill>
            <a:schemeClr val="tx1"/>
          </a:solidFill>
          <a:latin typeface="+mn-lt"/>
          <a:ea typeface="+mn-ea"/>
          <a:cs typeface="+mn-cs"/>
        </a:defRPr>
      </a:lvl7pPr>
      <a:lvl8pPr marL="1527443" algn="l" defTabSz="436412" rtl="0" eaLnBrk="1" latinLnBrk="0" hangingPunct="1">
        <a:defRPr sz="861" kern="1200">
          <a:solidFill>
            <a:schemeClr val="tx1"/>
          </a:solidFill>
          <a:latin typeface="+mn-lt"/>
          <a:ea typeface="+mn-ea"/>
          <a:cs typeface="+mn-cs"/>
        </a:defRPr>
      </a:lvl8pPr>
      <a:lvl9pPr marL="1745648" algn="l" defTabSz="436412" rtl="0" eaLnBrk="1" latinLnBrk="0" hangingPunct="1">
        <a:defRPr sz="8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4961309" y="5973533"/>
            <a:ext cx="10698480" cy="2926080"/>
            <a:chOff x="12115800" y="15240000"/>
            <a:chExt cx="24936376" cy="7022592"/>
          </a:xfrm>
        </p:grpSpPr>
        <p:sp>
          <p:nvSpPr>
            <p:cNvPr id="50" name="Rectangle 49"/>
            <p:cNvSpPr/>
            <p:nvPr/>
          </p:nvSpPr>
          <p:spPr bwMode="auto">
            <a:xfrm>
              <a:off x="12115800" y="15240000"/>
              <a:ext cx="24936376" cy="7022592"/>
            </a:xfrm>
            <a:prstGeom prst="rect">
              <a:avLst/>
            </a:prstGeom>
            <a:solidFill>
              <a:schemeClr val="bg1"/>
            </a:solidFill>
            <a:ln w="38100" cap="flat" cmpd="sng" algn="ctr">
              <a:noFill/>
              <a:prstDash val="solid"/>
              <a:round/>
              <a:headEnd type="none" w="med" len="med"/>
              <a:tailEnd type="none" w="med" len="med"/>
            </a:ln>
            <a:effectLst/>
          </p:spPr>
          <p:txBody>
            <a:bodyPr vert="horz" wrap="none" lIns="35791" tIns="17895" rIns="35791" bIns="17895" numCol="1" rtlCol="0" anchor="t" anchorCtr="0" compatLnSpc="1">
              <a:prstTxWarp prst="textNoShape">
                <a:avLst/>
              </a:prstTxWarp>
            </a:bodyPr>
            <a:lstStyle/>
            <a:p>
              <a:pPr defTabSz="1553840"/>
              <a:endParaRPr lang="en-US" sz="2114" dirty="0"/>
            </a:p>
          </p:txBody>
        </p:sp>
        <p:pic>
          <p:nvPicPr>
            <p:cNvPr id="51" name="Picture 50"/>
            <p:cNvPicPr>
              <a:picLocks noChangeAspect="1"/>
            </p:cNvPicPr>
            <p:nvPr/>
          </p:nvPicPr>
          <p:blipFill>
            <a:blip r:embed="rId2"/>
            <a:stretch>
              <a:fillRect/>
            </a:stretch>
          </p:blipFill>
          <p:spPr>
            <a:xfrm>
              <a:off x="20671136" y="15240000"/>
              <a:ext cx="7850077" cy="7013448"/>
            </a:xfrm>
            <a:prstGeom prst="rect">
              <a:avLst/>
            </a:prstGeom>
          </p:spPr>
        </p:pic>
        <p:pic>
          <p:nvPicPr>
            <p:cNvPr id="52" name="Picture 51"/>
            <p:cNvPicPr>
              <a:picLocks noChangeAspect="1"/>
            </p:cNvPicPr>
            <p:nvPr/>
          </p:nvPicPr>
          <p:blipFill>
            <a:blip r:embed="rId3"/>
            <a:stretch>
              <a:fillRect/>
            </a:stretch>
          </p:blipFill>
          <p:spPr>
            <a:xfrm>
              <a:off x="29175395" y="15240000"/>
              <a:ext cx="7876781" cy="7013448"/>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22727" y="15240000"/>
              <a:ext cx="7894229" cy="7013448"/>
            </a:xfrm>
            <a:prstGeom prst="rect">
              <a:avLst/>
            </a:prstGeom>
          </p:spPr>
        </p:pic>
      </p:grpSp>
      <p:pic>
        <p:nvPicPr>
          <p:cNvPr id="14" name="Picture 13"/>
          <p:cNvPicPr>
            <a:picLocks noChangeAspect="1"/>
          </p:cNvPicPr>
          <p:nvPr/>
        </p:nvPicPr>
        <p:blipFill>
          <a:blip r:embed="rId5"/>
          <a:stretch>
            <a:fillRect/>
          </a:stretch>
        </p:blipFill>
        <p:spPr>
          <a:xfrm>
            <a:off x="14948609" y="9193835"/>
            <a:ext cx="10698480" cy="3019663"/>
          </a:xfrm>
          <a:prstGeom prst="rect">
            <a:avLst/>
          </a:prstGeom>
        </p:spPr>
      </p:pic>
      <p:sp>
        <p:nvSpPr>
          <p:cNvPr id="2058" name="Text Box 10"/>
          <p:cNvSpPr txBox="1">
            <a:spLocks noChangeArrowheads="1"/>
          </p:cNvSpPr>
          <p:nvPr/>
        </p:nvSpPr>
        <p:spPr bwMode="auto">
          <a:xfrm>
            <a:off x="441679" y="3996725"/>
            <a:ext cx="12737592" cy="3048388"/>
          </a:xfrm>
          <a:prstGeom prst="rect">
            <a:avLst/>
          </a:prstGeom>
          <a:solidFill>
            <a:schemeClr val="bg1">
              <a:lumMod val="85000"/>
            </a:schemeClr>
          </a:solidFill>
          <a:ln w="9525">
            <a:solidFill>
              <a:schemeClr val="tx1">
                <a:lumMod val="50000"/>
                <a:lumOff val="50000"/>
              </a:schemeClr>
            </a:solidFill>
            <a:miter lim="800000"/>
            <a:headEnd/>
            <a:tailEnd/>
          </a:ln>
          <a:effectLst/>
        </p:spPr>
        <p:txBody>
          <a:bodyPr wrap="square" lIns="178955" tIns="107373" rIns="178955" bIns="107373">
            <a:spAutoFit/>
          </a:bodyPr>
          <a:lstStyle/>
          <a:p>
            <a:pPr algn="l" defTabSz="1894908">
              <a:spcBef>
                <a:spcPct val="50000"/>
              </a:spcBef>
            </a:pPr>
            <a:r>
              <a:rPr lang="en-US" sz="2300" dirty="0"/>
              <a:t>Disruptions in functional connectivity have been associated with Parkinson disease (PD) in comparison to healthy controls. </a:t>
            </a:r>
            <a:r>
              <a:rPr lang="en-US" sz="2300" dirty="0"/>
              <a:t>However, </a:t>
            </a:r>
            <a:r>
              <a:rPr lang="en-US" sz="2300" dirty="0"/>
              <a:t>it remains unclear if network alterations are reflective of asymmetric motor features or cognitive aspects of variable disease presentation. To investigate the differential networks affected based on extent of motor versus cognitive features of PD, we evaluated </a:t>
            </a:r>
            <a:r>
              <a:rPr lang="en-US" sz="2300" dirty="0"/>
              <a:t>PD </a:t>
            </a:r>
            <a:r>
              <a:rPr lang="en-US" sz="2300" dirty="0"/>
              <a:t>patients </a:t>
            </a:r>
            <a:r>
              <a:rPr lang="en-US" sz="2300" dirty="0"/>
              <a:t>stratified </a:t>
            </a:r>
            <a:r>
              <a:rPr lang="en-US" sz="2300" dirty="0"/>
              <a:t>on extent of cognitive impairment and displaying right or left motor onset </a:t>
            </a:r>
            <a:r>
              <a:rPr lang="en-US" sz="2300" dirty="0"/>
              <a:t>disease (LMO, RMO). </a:t>
            </a:r>
            <a:r>
              <a:rPr lang="en-US" sz="2300" dirty="0"/>
              <a:t>Patients </a:t>
            </a:r>
            <a:r>
              <a:rPr lang="en-US" sz="2300" dirty="0"/>
              <a:t>were compared in resting-state functional connectivity MRI (rs-fcMRI) based on classifications of normal cognition </a:t>
            </a:r>
            <a:r>
              <a:rPr lang="en-US" sz="2300" dirty="0"/>
              <a:t>(PD-NC) or </a:t>
            </a:r>
            <a:r>
              <a:rPr lang="en-US" sz="2300" dirty="0"/>
              <a:t>mild cognitive impairment </a:t>
            </a:r>
            <a:r>
              <a:rPr lang="en-US" sz="2300" dirty="0"/>
              <a:t>(PD-MCI) with involvement in </a:t>
            </a:r>
            <a:r>
              <a:rPr lang="en-US" sz="2300" dirty="0"/>
              <a:t>single or multiple </a:t>
            </a:r>
            <a:r>
              <a:rPr lang="en-US" sz="2300" dirty="0"/>
              <a:t>domains.</a:t>
            </a:r>
            <a:endParaRPr lang="en-US" sz="2300" dirty="0"/>
          </a:p>
        </p:txBody>
      </p:sp>
      <p:sp>
        <p:nvSpPr>
          <p:cNvPr id="2109" name="Line 61"/>
          <p:cNvSpPr>
            <a:spLocks noChangeShapeType="1"/>
          </p:cNvSpPr>
          <p:nvPr/>
        </p:nvSpPr>
        <p:spPr bwMode="auto">
          <a:xfrm>
            <a:off x="477855" y="17682631"/>
            <a:ext cx="26415266" cy="16722"/>
          </a:xfrm>
          <a:prstGeom prst="line">
            <a:avLst/>
          </a:prstGeom>
          <a:noFill/>
          <a:ln w="127000">
            <a:solidFill>
              <a:srgbClr val="FF9900"/>
            </a:solidFill>
            <a:round/>
            <a:headEnd/>
            <a:tailEnd/>
          </a:ln>
          <a:effectLst>
            <a:outerShdw dist="35921" dir="2700000" algn="ctr" rotWithShape="0">
              <a:schemeClr val="bg1"/>
            </a:outerShdw>
          </a:effectLst>
        </p:spPr>
        <p:txBody>
          <a:bodyPr lIns="43647" tIns="21824" rIns="43647" bIns="21824"/>
          <a:lstStyle/>
          <a:p>
            <a:endParaRPr lang="en-US" sz="1447" dirty="0"/>
          </a:p>
        </p:txBody>
      </p:sp>
      <p:sp>
        <p:nvSpPr>
          <p:cNvPr id="2439" name="Text Box 391"/>
          <p:cNvSpPr txBox="1">
            <a:spLocks noChangeArrowheads="1"/>
          </p:cNvSpPr>
          <p:nvPr/>
        </p:nvSpPr>
        <p:spPr bwMode="auto">
          <a:xfrm>
            <a:off x="20281792" y="13593437"/>
            <a:ext cx="88214" cy="274187"/>
          </a:xfrm>
          <a:prstGeom prst="rect">
            <a:avLst/>
          </a:prstGeom>
          <a:noFill/>
          <a:ln w="38100" algn="ctr">
            <a:noFill/>
            <a:miter lim="800000"/>
            <a:headEnd/>
            <a:tailEnd/>
          </a:ln>
          <a:effectLst>
            <a:outerShdw dist="206741" dir="2550627" algn="ctr" rotWithShape="0">
              <a:schemeClr val="bg1">
                <a:alpha val="50000"/>
              </a:schemeClr>
            </a:outerShdw>
          </a:effectLst>
        </p:spPr>
        <p:txBody>
          <a:bodyPr wrap="none" lIns="43647" tIns="21824" rIns="43647" bIns="21824">
            <a:spAutoFit/>
          </a:bodyPr>
          <a:lstStyle/>
          <a:p>
            <a:pPr defTabSz="1894908"/>
            <a:endParaRPr lang="en-US" sz="1447" dirty="0"/>
          </a:p>
        </p:txBody>
      </p:sp>
      <p:sp>
        <p:nvSpPr>
          <p:cNvPr id="4" name="Rectangle 3"/>
          <p:cNvSpPr/>
          <p:nvPr/>
        </p:nvSpPr>
        <p:spPr>
          <a:xfrm>
            <a:off x="1512200" y="2263484"/>
            <a:ext cx="23698200" cy="954107"/>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B. Hanna-Pladdy, L. Jiang, R. Gullapalli</a:t>
            </a:r>
            <a:endParaRPr lang="en-US" sz="2800" b="1" baseline="30000"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Diagnostic Radiology &amp; Nuclear Medicine, Center for Advanced Imaging Research, University of Maryland School of Medicine</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253974" y="344441"/>
            <a:ext cx="19322844" cy="1900288"/>
          </a:xfrm>
          <a:prstGeom prst="rect">
            <a:avLst/>
          </a:prstGeom>
          <a:solidFill>
            <a:schemeClr val="accent6">
              <a:lumMod val="75000"/>
            </a:schemeClr>
          </a:solidFill>
        </p:spPr>
        <p:txBody>
          <a:bodyPr wrap="square" tIns="178955" bIns="178955" rtlCol="0">
            <a:spAutoFit/>
          </a:bodyPr>
          <a:lstStyle/>
          <a:p>
            <a:endParaRPr lang="en-US" sz="1000" b="1" dirty="0">
              <a:solidFill>
                <a:schemeClr val="bg1"/>
              </a:solidFill>
              <a:effectLst>
                <a:outerShdw blurRad="38100" dist="38100" dir="2700000" algn="tl">
                  <a:srgbClr val="000000">
                    <a:alpha val="43137"/>
                  </a:srgbClr>
                </a:outerShdw>
              </a:effectLst>
            </a:endParaRPr>
          </a:p>
          <a:p>
            <a:r>
              <a:rPr lang="en-US" sz="4000" b="1" dirty="0">
                <a:solidFill>
                  <a:schemeClr val="bg1"/>
                </a:solidFill>
                <a:effectLst>
                  <a:outerShdw blurRad="38100" dist="38100" dir="2700000" algn="tl">
                    <a:srgbClr val="000000">
                      <a:alpha val="43137"/>
                    </a:srgbClr>
                  </a:outerShdw>
                </a:effectLst>
              </a:rPr>
              <a:t>Resting State Functional MRI in Parkinson Disease: </a:t>
            </a:r>
          </a:p>
          <a:p>
            <a:r>
              <a:rPr lang="en-US" sz="4000" b="1" dirty="0">
                <a:solidFill>
                  <a:schemeClr val="bg1"/>
                </a:solidFill>
                <a:effectLst>
                  <a:outerShdw blurRad="38100" dist="38100" dir="2700000" algn="tl">
                    <a:srgbClr val="000000">
                      <a:alpha val="43137"/>
                    </a:srgbClr>
                  </a:outerShdw>
                </a:effectLst>
              </a:rPr>
              <a:t>Alterations in Connectivity Based on Cognitive </a:t>
            </a:r>
            <a:r>
              <a:rPr lang="en-US" sz="4000" b="1" dirty="0" smtClean="0">
                <a:solidFill>
                  <a:schemeClr val="bg1"/>
                </a:solidFill>
                <a:effectLst>
                  <a:outerShdw blurRad="38100" dist="38100" dir="2700000" algn="tl">
                    <a:srgbClr val="000000">
                      <a:alpha val="43137"/>
                    </a:srgbClr>
                  </a:outerShdw>
                </a:effectLst>
              </a:rPr>
              <a:t>Impairment</a:t>
            </a:r>
          </a:p>
          <a:p>
            <a:endParaRPr lang="en-US" sz="1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503981" y="3321109"/>
            <a:ext cx="12739537" cy="540661"/>
          </a:xfrm>
          <a:prstGeom prst="rect">
            <a:avLst/>
          </a:prstGeom>
          <a:solidFill>
            <a:schemeClr val="accent6">
              <a:lumMod val="75000"/>
            </a:schemeClr>
          </a:solid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OBJECTIVES</a:t>
            </a:r>
            <a:endParaRPr lang="en-US" sz="28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33794" y="7240745"/>
            <a:ext cx="12737592" cy="540661"/>
          </a:xfrm>
          <a:prstGeom prst="rect">
            <a:avLst/>
          </a:prstGeom>
          <a:solidFill>
            <a:schemeClr val="accent6">
              <a:lumMod val="75000"/>
            </a:schemeClr>
          </a:solid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METHODS</a:t>
            </a:r>
            <a:endParaRPr lang="en-US" sz="28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530352" y="12268200"/>
            <a:ext cx="12737592" cy="3063648"/>
          </a:xfrm>
          <a:prstGeom prst="rect">
            <a:avLst/>
          </a:prstGeom>
          <a:solidFill>
            <a:schemeClr val="bg1">
              <a:lumMod val="85000"/>
            </a:schemeClr>
          </a:solidFill>
          <a:ln>
            <a:solidFill>
              <a:schemeClr val="tx1">
                <a:lumMod val="50000"/>
                <a:lumOff val="50000"/>
              </a:schemeClr>
            </a:solidFill>
          </a:ln>
        </p:spPr>
        <p:txBody>
          <a:bodyPr wrap="square" lIns="178955" tIns="107373" rIns="178955" bIns="107373" rtlCol="0">
            <a:spAutoFit/>
          </a:bodyPr>
          <a:lstStyle/>
          <a:p>
            <a:pPr algn="l"/>
            <a:r>
              <a:rPr lang="en-US" sz="2300" dirty="0" smtClean="0"/>
              <a:t>Seed-based connectivity analyses from bilateral insula revealed bilateral and widespread increased (PD-MCIs &gt; PD-NC) and decreased (PD-MCIs &lt; PD-NC) connectivity in attention and executive networks bilaterally for patients with cognitive decline in a single domain. Patients at higher risk for conversion to dementia displayed bilateral hippocampal-medial temporal lobe network increased connectivity reflective of compensation for abnormal memory function (PD-MCIm &gt; PD-NC). These findings support differential network connectivity changes reflective of clinical features of the disease, and suggest that network changes have potential to predict variable patterns of disease </a:t>
            </a:r>
            <a:r>
              <a:rPr lang="en-US" sz="2399" dirty="0" smtClean="0"/>
              <a:t>progression and risk of conversion to dementia. </a:t>
            </a:r>
            <a:r>
              <a:rPr lang="en-US" sz="2399" b="1" dirty="0" smtClean="0">
                <a:solidFill>
                  <a:srgbClr val="C00000"/>
                </a:solidFill>
              </a:rPr>
              <a:t> </a:t>
            </a:r>
            <a:endParaRPr lang="en-US" sz="2399" dirty="0"/>
          </a:p>
        </p:txBody>
      </p:sp>
      <p:sp>
        <p:nvSpPr>
          <p:cNvPr id="11" name="TextBox 10"/>
          <p:cNvSpPr txBox="1"/>
          <p:nvPr/>
        </p:nvSpPr>
        <p:spPr>
          <a:xfrm>
            <a:off x="530352" y="11658600"/>
            <a:ext cx="12737683" cy="540661"/>
          </a:xfrm>
          <a:prstGeom prst="rect">
            <a:avLst/>
          </a:prstGeom>
          <a:solidFill>
            <a:schemeClr val="accent6">
              <a:lumMod val="75000"/>
            </a:schemeClr>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CONCLUSIONS</a:t>
            </a:r>
            <a:endParaRPr lang="en-US" sz="2800" b="1" dirty="0">
              <a:solidFill>
                <a:schemeClr val="bg1"/>
              </a:solidFill>
              <a:effectLst>
                <a:outerShdw blurRad="38100" dist="38100" dir="2700000" algn="tl">
                  <a:srgbClr val="000000">
                    <a:alpha val="43137"/>
                  </a:srgbClr>
                </a:outerShdw>
              </a:effectLst>
            </a:endParaRPr>
          </a:p>
        </p:txBody>
      </p:sp>
      <p:sp>
        <p:nvSpPr>
          <p:cNvPr id="33" name="TextBox 9"/>
          <p:cNvSpPr txBox="1">
            <a:spLocks noChangeArrowheads="1"/>
          </p:cNvSpPr>
          <p:nvPr/>
        </p:nvSpPr>
        <p:spPr bwMode="auto">
          <a:xfrm>
            <a:off x="9560005" y="17791193"/>
            <a:ext cx="8825118" cy="381643"/>
          </a:xfrm>
          <a:prstGeom prst="rect">
            <a:avLst/>
          </a:prstGeom>
          <a:noFill/>
          <a:ln>
            <a:noFill/>
          </a:ln>
        </p:spPr>
        <p:txBody>
          <a:bodyPr wrap="square">
            <a:spAutoFit/>
          </a:bodyPr>
          <a:lstStyle/>
          <a:p>
            <a:r>
              <a:rPr lang="en-US" altLang="en-US" sz="1800" b="1" i="1" dirty="0">
                <a:solidFill>
                  <a:schemeClr val="bg1"/>
                </a:solidFill>
                <a:latin typeface="Arial" panose="020B0604020202020204" pitchFamily="34" charset="0"/>
                <a:cs typeface="Arial" panose="020B0604020202020204" pitchFamily="34" charset="0"/>
              </a:rPr>
              <a:t>FUNDING SUPPORT: NINDS/ NIA R01  1NS098249</a:t>
            </a:r>
            <a:endParaRPr lang="en-US" altLang="en-US" sz="1800" b="1" i="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4961309" y="5518729"/>
            <a:ext cx="10698480" cy="438756"/>
          </a:xfrm>
          <a:prstGeom prst="rect">
            <a:avLst/>
          </a:prstGeom>
          <a:solidFill>
            <a:schemeClr val="bg1"/>
          </a:solidFill>
        </p:spPr>
        <p:txBody>
          <a:bodyPr wrap="square" tIns="3579" bIns="3579" rtlCol="0">
            <a:spAutoFit/>
          </a:bodyPr>
          <a:lstStyle/>
          <a:p>
            <a:pPr algn="l"/>
            <a:r>
              <a:rPr lang="en-US" sz="1200" b="1" dirty="0" smtClean="0"/>
              <a:t>Fig</a:t>
            </a:r>
            <a:r>
              <a:rPr lang="en-US" sz="1200" b="1" dirty="0"/>
              <a:t>. </a:t>
            </a:r>
            <a:r>
              <a:rPr lang="en-US" sz="1200" b="1" dirty="0"/>
              <a:t>A</a:t>
            </a:r>
            <a:r>
              <a:rPr lang="en-US" sz="1200" dirty="0"/>
              <a:t>. </a:t>
            </a:r>
            <a:r>
              <a:rPr lang="en-US" sz="1200" dirty="0"/>
              <a:t>Seed Insular Cortex - Left      	 </a:t>
            </a:r>
            <a:r>
              <a:rPr lang="en-US" sz="1200" dirty="0" smtClean="0"/>
              <a:t>	</a:t>
            </a:r>
            <a:r>
              <a:rPr lang="en-US" sz="1200" b="1" dirty="0" smtClean="0"/>
              <a:t>FUNCTIONAL </a:t>
            </a:r>
            <a:r>
              <a:rPr lang="en-US" sz="1200" b="1" dirty="0"/>
              <a:t>CONNECTIVITY </a:t>
            </a:r>
            <a:r>
              <a:rPr lang="en-US" sz="1200" b="1" dirty="0" smtClean="0"/>
              <a:t>RESULTS</a:t>
            </a:r>
            <a:r>
              <a:rPr lang="en-US" sz="1200" dirty="0"/>
              <a:t>	</a:t>
            </a:r>
            <a:r>
              <a:rPr lang="en-US" sz="1200" b="1" dirty="0" smtClean="0"/>
              <a:t>Fig</a:t>
            </a:r>
            <a:r>
              <a:rPr lang="en-US" sz="1200" b="1" dirty="0"/>
              <a:t>. </a:t>
            </a:r>
            <a:r>
              <a:rPr lang="en-US" sz="1200" b="1" dirty="0"/>
              <a:t>B. </a:t>
            </a:r>
            <a:r>
              <a:rPr lang="en-US" sz="1200" dirty="0"/>
              <a:t>Seed Insular Cortex – </a:t>
            </a:r>
            <a:r>
              <a:rPr lang="en-US" sz="1200" dirty="0" smtClean="0"/>
              <a:t>Right</a:t>
            </a:r>
          </a:p>
          <a:p>
            <a:pPr algn="l"/>
            <a:r>
              <a:rPr lang="en-US" sz="939" b="1" dirty="0" smtClean="0">
                <a:solidFill>
                  <a:srgbClr val="FF0000"/>
                </a:solidFill>
              </a:rPr>
              <a:t>Red</a:t>
            </a:r>
            <a:r>
              <a:rPr lang="en-US" sz="939" b="1" dirty="0">
                <a:solidFill>
                  <a:srgbClr val="0000FF"/>
                </a:solidFill>
              </a:rPr>
              <a:t>: </a:t>
            </a:r>
            <a:r>
              <a:rPr lang="en-US" sz="939" dirty="0"/>
              <a:t>PD-MCI* </a:t>
            </a:r>
            <a:r>
              <a:rPr lang="en-US" sz="939" b="1" dirty="0">
                <a:solidFill>
                  <a:srgbClr val="FF0000"/>
                </a:solidFill>
              </a:rPr>
              <a:t>&gt;</a:t>
            </a:r>
            <a:r>
              <a:rPr lang="en-US" sz="939" dirty="0"/>
              <a:t> PD-NC </a:t>
            </a:r>
            <a:r>
              <a:rPr lang="en-US" sz="939" b="1" dirty="0">
                <a:solidFill>
                  <a:srgbClr val="0000FF"/>
                </a:solidFill>
              </a:rPr>
              <a:t>	   	</a:t>
            </a:r>
            <a:r>
              <a:rPr lang="en-US" sz="1252" b="1" dirty="0">
                <a:solidFill>
                  <a:srgbClr val="0000FF"/>
                </a:solidFill>
              </a:rPr>
              <a:t>					</a:t>
            </a:r>
            <a:r>
              <a:rPr lang="en-US" sz="939" b="1" dirty="0">
                <a:solidFill>
                  <a:srgbClr val="0000FF"/>
                </a:solidFill>
              </a:rPr>
              <a:t>Blue: </a:t>
            </a:r>
            <a:r>
              <a:rPr lang="en-US" sz="939" dirty="0"/>
              <a:t>PD-MCI* </a:t>
            </a:r>
            <a:r>
              <a:rPr lang="en-US" sz="939" b="1" dirty="0">
                <a:solidFill>
                  <a:srgbClr val="0000FF"/>
                </a:solidFill>
              </a:rPr>
              <a:t>&lt;</a:t>
            </a:r>
            <a:r>
              <a:rPr lang="en-US" sz="939" dirty="0"/>
              <a:t> PD-NC</a:t>
            </a:r>
          </a:p>
          <a:p>
            <a:pPr algn="l"/>
            <a:endParaRPr lang="en-US" sz="352" b="1"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154" y="380392"/>
            <a:ext cx="3639820" cy="18830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89926" y="400833"/>
            <a:ext cx="3440948" cy="1871985"/>
          </a:xfrm>
          <a:prstGeom prst="rect">
            <a:avLst/>
          </a:prstGeom>
        </p:spPr>
      </p:pic>
      <p:sp>
        <p:nvSpPr>
          <p:cNvPr id="58" name="TextBox 57"/>
          <p:cNvSpPr txBox="1"/>
          <p:nvPr/>
        </p:nvSpPr>
        <p:spPr>
          <a:xfrm>
            <a:off x="18699186" y="8907719"/>
            <a:ext cx="3253425" cy="285014"/>
          </a:xfrm>
          <a:prstGeom prst="rect">
            <a:avLst/>
          </a:prstGeom>
          <a:solidFill>
            <a:schemeClr val="bg1"/>
          </a:solidFill>
        </p:spPr>
        <p:txBody>
          <a:bodyPr wrap="square" rtlCol="0">
            <a:spAutoFit/>
          </a:bodyPr>
          <a:lstStyle/>
          <a:p>
            <a:r>
              <a:rPr lang="en-US" sz="1252" b="1" dirty="0"/>
              <a:t>PD-NC vs PD-MCI single</a:t>
            </a:r>
            <a:endParaRPr lang="en-US" sz="1252" b="1" dirty="0"/>
          </a:p>
        </p:txBody>
      </p:sp>
      <p:sp>
        <p:nvSpPr>
          <p:cNvPr id="63" name="TextBox 62"/>
          <p:cNvSpPr txBox="1"/>
          <p:nvPr/>
        </p:nvSpPr>
        <p:spPr>
          <a:xfrm>
            <a:off x="22327700" y="8907719"/>
            <a:ext cx="3327662" cy="285014"/>
          </a:xfrm>
          <a:prstGeom prst="rect">
            <a:avLst/>
          </a:prstGeom>
          <a:solidFill>
            <a:schemeClr val="bg1"/>
          </a:solidFill>
        </p:spPr>
        <p:txBody>
          <a:bodyPr wrap="square" rtlCol="0">
            <a:spAutoFit/>
          </a:bodyPr>
          <a:lstStyle/>
          <a:p>
            <a:r>
              <a:rPr lang="en-US" sz="1252" b="1" dirty="0"/>
              <a:t>PD-NC vs PD-MCI multi</a:t>
            </a:r>
            <a:endParaRPr lang="en-US" sz="1252" b="1" dirty="0"/>
          </a:p>
        </p:txBody>
      </p:sp>
      <p:sp>
        <p:nvSpPr>
          <p:cNvPr id="64" name="TextBox 63"/>
          <p:cNvSpPr txBox="1"/>
          <p:nvPr/>
        </p:nvSpPr>
        <p:spPr>
          <a:xfrm>
            <a:off x="14948609" y="8890560"/>
            <a:ext cx="3433988" cy="292078"/>
          </a:xfrm>
          <a:prstGeom prst="rect">
            <a:avLst/>
          </a:prstGeom>
          <a:solidFill>
            <a:schemeClr val="bg1"/>
          </a:solidFill>
        </p:spPr>
        <p:txBody>
          <a:bodyPr wrap="square" rtlCol="0">
            <a:spAutoFit/>
          </a:bodyPr>
          <a:lstStyle/>
          <a:p>
            <a:r>
              <a:rPr lang="en-US" sz="1252" b="1" dirty="0"/>
              <a:t>PD-NC vs PD-MCI</a:t>
            </a:r>
            <a:endParaRPr lang="en-US" sz="1252" b="1" dirty="0"/>
          </a:p>
        </p:txBody>
      </p:sp>
      <p:sp>
        <p:nvSpPr>
          <p:cNvPr id="31" name="TextBox 30"/>
          <p:cNvSpPr txBox="1"/>
          <p:nvPr/>
        </p:nvSpPr>
        <p:spPr>
          <a:xfrm>
            <a:off x="14872386" y="9183418"/>
            <a:ext cx="308555" cy="269668"/>
          </a:xfrm>
          <a:prstGeom prst="rect">
            <a:avLst/>
          </a:prstGeom>
          <a:noFill/>
        </p:spPr>
        <p:txBody>
          <a:bodyPr wrap="square" rtlCol="0">
            <a:spAutoFit/>
          </a:bodyPr>
          <a:lstStyle/>
          <a:p>
            <a:r>
              <a:rPr lang="en-US" sz="1096" b="1" dirty="0"/>
              <a:t>B</a:t>
            </a:r>
            <a:endParaRPr lang="en-US" sz="1408" b="1" dirty="0"/>
          </a:p>
        </p:txBody>
      </p:sp>
      <p:sp>
        <p:nvSpPr>
          <p:cNvPr id="66" name="TextBox 65"/>
          <p:cNvSpPr txBox="1"/>
          <p:nvPr/>
        </p:nvSpPr>
        <p:spPr>
          <a:xfrm>
            <a:off x="18300306" y="5938200"/>
            <a:ext cx="316775" cy="269668"/>
          </a:xfrm>
          <a:prstGeom prst="rect">
            <a:avLst/>
          </a:prstGeom>
          <a:noFill/>
        </p:spPr>
        <p:txBody>
          <a:bodyPr wrap="square" rtlCol="0">
            <a:spAutoFit/>
          </a:bodyPr>
          <a:lstStyle/>
          <a:p>
            <a:r>
              <a:rPr lang="en-US" sz="1096" b="1" dirty="0"/>
              <a:t>A</a:t>
            </a:r>
            <a:endParaRPr lang="en-US" sz="1096" b="1" dirty="0"/>
          </a:p>
        </p:txBody>
      </p:sp>
      <p:sp>
        <p:nvSpPr>
          <p:cNvPr id="34" name="TextBox 33"/>
          <p:cNvSpPr txBox="1"/>
          <p:nvPr/>
        </p:nvSpPr>
        <p:spPr>
          <a:xfrm>
            <a:off x="13972564" y="3337928"/>
            <a:ext cx="12725647" cy="540661"/>
          </a:xfrm>
          <a:prstGeom prst="rect">
            <a:avLst/>
          </a:prstGeom>
          <a:solidFill>
            <a:schemeClr val="accent6">
              <a:lumMod val="75000"/>
            </a:schemeClr>
          </a:solid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RESULTS</a:t>
            </a:r>
            <a:endParaRPr lang="en-US" sz="2800" b="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13972564" y="3919966"/>
            <a:ext cx="12728448" cy="1569660"/>
          </a:xfrm>
          <a:prstGeom prst="rect">
            <a:avLst/>
          </a:prstGeom>
          <a:solidFill>
            <a:schemeClr val="bg1">
              <a:lumMod val="85000"/>
            </a:schemeClr>
          </a:solidFill>
        </p:spPr>
        <p:txBody>
          <a:bodyPr wrap="square" rtlCol="0">
            <a:spAutoFit/>
          </a:bodyPr>
          <a:lstStyle/>
          <a:p>
            <a:pPr marL="115559" algn="l"/>
            <a:r>
              <a:rPr lang="en-US" sz="1200" b="1" dirty="0" smtClean="0">
                <a:solidFill>
                  <a:srgbClr val="0000FF"/>
                </a:solidFill>
              </a:rPr>
              <a:t>Rs-fcMRI </a:t>
            </a:r>
            <a:r>
              <a:rPr lang="en-US" sz="1200" b="1" dirty="0">
                <a:solidFill>
                  <a:srgbClr val="0000FF"/>
                </a:solidFill>
              </a:rPr>
              <a:t>from the left </a:t>
            </a:r>
            <a:r>
              <a:rPr lang="en-US" sz="1200" b="1" dirty="0">
                <a:solidFill>
                  <a:srgbClr val="0000FF"/>
                </a:solidFill>
              </a:rPr>
              <a:t>insular cortex </a:t>
            </a:r>
            <a:endParaRPr lang="en-US" sz="1200" b="1" dirty="0">
              <a:solidFill>
                <a:srgbClr val="0000FF"/>
              </a:solidFill>
            </a:endParaRPr>
          </a:p>
          <a:p>
            <a:pPr marL="333765" lvl="1" algn="l"/>
            <a:r>
              <a:rPr lang="en-US" sz="1200" b="1" u="sng" dirty="0"/>
              <a:t>PD-MCI vs PD-NC</a:t>
            </a:r>
            <a:r>
              <a:rPr lang="en-US" sz="1200" dirty="0"/>
              <a:t> : </a:t>
            </a:r>
            <a:r>
              <a:rPr lang="en-US" sz="1200" b="1" dirty="0">
                <a:solidFill>
                  <a:srgbClr val="FF0000"/>
                </a:solidFill>
              </a:rPr>
              <a:t>increased</a:t>
            </a:r>
            <a:r>
              <a:rPr lang="en-US" sz="1200" dirty="0"/>
              <a:t> FC in </a:t>
            </a:r>
            <a:r>
              <a:rPr lang="en-US" sz="1200" dirty="0" smtClean="0"/>
              <a:t>ipsilateral </a:t>
            </a:r>
            <a:r>
              <a:rPr lang="en-US" sz="1200" dirty="0"/>
              <a:t>PreCG</a:t>
            </a:r>
            <a:r>
              <a:rPr lang="en-US" sz="1200" dirty="0"/>
              <a:t>, PostCG, SPL, </a:t>
            </a:r>
            <a:r>
              <a:rPr lang="en-US" sz="1200" dirty="0"/>
              <a:t>sLOC</a:t>
            </a:r>
            <a:r>
              <a:rPr lang="en-US" sz="1200" dirty="0"/>
              <a:t>, aSMG, TP, </a:t>
            </a:r>
            <a:r>
              <a:rPr lang="en-US" sz="1200" dirty="0"/>
              <a:t>pSTG</a:t>
            </a:r>
            <a:r>
              <a:rPr lang="en-US" sz="1200" dirty="0"/>
              <a:t>, </a:t>
            </a:r>
            <a:r>
              <a:rPr lang="en-US" sz="1200" dirty="0"/>
              <a:t>aMTG, pMTG</a:t>
            </a:r>
            <a:r>
              <a:rPr lang="en-US" sz="1200" dirty="0"/>
              <a:t>, </a:t>
            </a:r>
            <a:r>
              <a:rPr lang="en-US" sz="1200" dirty="0"/>
              <a:t>pITG</a:t>
            </a:r>
            <a:r>
              <a:rPr lang="en-US" sz="1200" dirty="0"/>
              <a:t>, </a:t>
            </a:r>
            <a:r>
              <a:rPr lang="en-US" sz="1200" dirty="0"/>
              <a:t>Hi; </a:t>
            </a:r>
            <a:r>
              <a:rPr lang="en-US" sz="1200" b="1" dirty="0">
                <a:solidFill>
                  <a:srgbClr val="0000FF"/>
                </a:solidFill>
              </a:rPr>
              <a:t>decreased</a:t>
            </a:r>
            <a:r>
              <a:rPr lang="en-US" sz="1200" dirty="0"/>
              <a:t> in the </a:t>
            </a:r>
            <a:r>
              <a:rPr lang="en-US" sz="1200" dirty="0" smtClean="0"/>
              <a:t>contralateral FP. </a:t>
            </a:r>
            <a:endParaRPr lang="en-US" sz="1200" dirty="0"/>
          </a:p>
          <a:p>
            <a:pPr marL="333765" lvl="1" algn="l"/>
            <a:r>
              <a:rPr lang="en-US" sz="1200" b="1" u="sng" dirty="0"/>
              <a:t>PD-MCIs vs PD-NC</a:t>
            </a:r>
            <a:r>
              <a:rPr lang="en-US" sz="1200" dirty="0"/>
              <a:t> : </a:t>
            </a:r>
            <a:r>
              <a:rPr lang="en-US" sz="1200" b="1" dirty="0">
                <a:solidFill>
                  <a:srgbClr val="FF0000"/>
                </a:solidFill>
              </a:rPr>
              <a:t>increased</a:t>
            </a:r>
            <a:r>
              <a:rPr lang="en-US" sz="1200" b="1" dirty="0"/>
              <a:t> </a:t>
            </a:r>
            <a:r>
              <a:rPr lang="en-US" sz="1200" dirty="0"/>
              <a:t>FC in ipsilateral </a:t>
            </a:r>
            <a:r>
              <a:rPr lang="en-US" sz="1200" dirty="0"/>
              <a:t>PostCG, SPL, aSMG, </a:t>
            </a:r>
            <a:r>
              <a:rPr lang="en-US" sz="1200" dirty="0"/>
              <a:t>sLOC, AG, iLOC, </a:t>
            </a:r>
            <a:r>
              <a:rPr lang="en-US" sz="1200" dirty="0"/>
              <a:t>toMTG, and </a:t>
            </a:r>
            <a:r>
              <a:rPr lang="en-US" sz="1200" b="1" dirty="0">
                <a:solidFill>
                  <a:srgbClr val="0000FF"/>
                </a:solidFill>
              </a:rPr>
              <a:t>decreased</a:t>
            </a:r>
            <a:r>
              <a:rPr lang="en-US" sz="1200" dirty="0"/>
              <a:t> </a:t>
            </a:r>
            <a:r>
              <a:rPr lang="en-US" sz="1200" dirty="0"/>
              <a:t>FC in </a:t>
            </a:r>
            <a:r>
              <a:rPr lang="en-US" sz="1200" dirty="0"/>
              <a:t>ipsilateral CB crust 1</a:t>
            </a:r>
            <a:r>
              <a:rPr lang="en-US" sz="1200" dirty="0"/>
              <a:t>, 2, 6 and vermis 6, 7. </a:t>
            </a:r>
          </a:p>
          <a:p>
            <a:pPr marL="333765" lvl="1" algn="l"/>
            <a:r>
              <a:rPr lang="en-US" sz="1200" b="1" u="sng" dirty="0"/>
              <a:t>PD-MCIm vs PD-NC</a:t>
            </a:r>
            <a:r>
              <a:rPr lang="en-US" sz="1200" dirty="0"/>
              <a:t> : </a:t>
            </a:r>
            <a:r>
              <a:rPr lang="en-US" sz="1200" b="1" dirty="0">
                <a:solidFill>
                  <a:srgbClr val="FF0000"/>
                </a:solidFill>
              </a:rPr>
              <a:t>increased</a:t>
            </a:r>
            <a:r>
              <a:rPr lang="en-US" sz="1200" dirty="0"/>
              <a:t> </a:t>
            </a:r>
            <a:r>
              <a:rPr lang="en-US" sz="1200" dirty="0"/>
              <a:t>FC in </a:t>
            </a:r>
            <a:r>
              <a:rPr lang="en-US" sz="1200" dirty="0"/>
              <a:t>ipsilateral PostCG</a:t>
            </a:r>
            <a:r>
              <a:rPr lang="en-US" sz="1200" dirty="0"/>
              <a:t>, PreCG, aSMG, pMTG, </a:t>
            </a:r>
            <a:r>
              <a:rPr lang="en-US" sz="1200" dirty="0"/>
              <a:t>pITG</a:t>
            </a:r>
            <a:r>
              <a:rPr lang="en-US" sz="1200" dirty="0"/>
              <a:t>, aMTG, </a:t>
            </a:r>
            <a:r>
              <a:rPr lang="en-US" sz="1200" dirty="0"/>
              <a:t>Hi; </a:t>
            </a:r>
            <a:r>
              <a:rPr lang="en-US" sz="1200" b="1" dirty="0">
                <a:solidFill>
                  <a:srgbClr val="0000FF"/>
                </a:solidFill>
              </a:rPr>
              <a:t>decreased</a:t>
            </a:r>
            <a:r>
              <a:rPr lang="en-US" sz="1200" dirty="0"/>
              <a:t> </a:t>
            </a:r>
            <a:r>
              <a:rPr lang="en-US" sz="1200" dirty="0"/>
              <a:t>FC in </a:t>
            </a:r>
            <a:r>
              <a:rPr lang="en-US" sz="1200" dirty="0"/>
              <a:t>contralateral FP</a:t>
            </a:r>
            <a:r>
              <a:rPr lang="en-US" sz="1200" dirty="0"/>
              <a:t>. </a:t>
            </a:r>
          </a:p>
          <a:p>
            <a:pPr marL="115559" algn="l"/>
            <a:r>
              <a:rPr lang="en-US" sz="1200" b="1" dirty="0">
                <a:solidFill>
                  <a:srgbClr val="0000FF"/>
                </a:solidFill>
              </a:rPr>
              <a:t>Rs-fcMRI from the right </a:t>
            </a:r>
            <a:r>
              <a:rPr lang="en-US" sz="1200" b="1" dirty="0">
                <a:solidFill>
                  <a:srgbClr val="0000FF"/>
                </a:solidFill>
              </a:rPr>
              <a:t>insular cortex </a:t>
            </a:r>
            <a:endParaRPr lang="en-US" sz="1200" b="1" dirty="0" smtClean="0">
              <a:solidFill>
                <a:srgbClr val="0000FF"/>
              </a:solidFill>
            </a:endParaRPr>
          </a:p>
          <a:p>
            <a:pPr marL="292100" lvl="1" algn="l">
              <a:tabLst>
                <a:tab pos="571500" algn="l"/>
              </a:tabLst>
            </a:pPr>
            <a:r>
              <a:rPr lang="en-US" sz="1200" b="1" u="sng" dirty="0" smtClean="0"/>
              <a:t>PD-MCI vs PD-NC</a:t>
            </a:r>
            <a:r>
              <a:rPr lang="en-US" sz="1200" dirty="0" smtClean="0"/>
              <a:t> : </a:t>
            </a:r>
            <a:r>
              <a:rPr lang="en-US" sz="1200" b="1" dirty="0" smtClean="0">
                <a:solidFill>
                  <a:srgbClr val="FF0000"/>
                </a:solidFill>
              </a:rPr>
              <a:t>increased</a:t>
            </a:r>
            <a:r>
              <a:rPr lang="en-US" sz="1200" dirty="0" smtClean="0"/>
              <a:t> FC in the right PostCG, PreCG, SPL, aSMG, aMTG, pMTG, TP and left FP, SFG; </a:t>
            </a:r>
            <a:r>
              <a:rPr lang="en-US" sz="1200" b="1" dirty="0" smtClean="0">
                <a:solidFill>
                  <a:srgbClr val="0000FF"/>
                </a:solidFill>
              </a:rPr>
              <a:t>decreased</a:t>
            </a:r>
            <a:r>
              <a:rPr lang="en-US" sz="1200" dirty="0" smtClean="0"/>
              <a:t> in CB 1, 2, 6, 7, 8 and vermis 7, and ipsilateral FP.</a:t>
            </a:r>
          </a:p>
          <a:p>
            <a:pPr marL="292100" lvl="1" algn="l"/>
            <a:r>
              <a:rPr lang="en-US" sz="1200" b="1" u="sng" dirty="0" smtClean="0"/>
              <a:t>PD-MCIs </a:t>
            </a:r>
            <a:r>
              <a:rPr lang="en-US" sz="1200" b="1" u="sng" dirty="0"/>
              <a:t>vs PD-NC</a:t>
            </a:r>
            <a:r>
              <a:rPr lang="en-US" sz="1200" dirty="0"/>
              <a:t> : </a:t>
            </a:r>
            <a:r>
              <a:rPr lang="en-US" sz="1200" b="1" dirty="0">
                <a:solidFill>
                  <a:srgbClr val="FF0000"/>
                </a:solidFill>
              </a:rPr>
              <a:t>increased</a:t>
            </a:r>
            <a:r>
              <a:rPr lang="en-US" sz="1200" dirty="0"/>
              <a:t> FC in ipsilateral </a:t>
            </a:r>
            <a:r>
              <a:rPr lang="en-US" sz="1200" dirty="0"/>
              <a:t>P</a:t>
            </a:r>
            <a:r>
              <a:rPr lang="en-US" sz="1200" dirty="0"/>
              <a:t>reCG</a:t>
            </a:r>
            <a:r>
              <a:rPr lang="en-US" sz="1200" dirty="0"/>
              <a:t>, bilateral P</a:t>
            </a:r>
            <a:r>
              <a:rPr lang="en-US" sz="1200" dirty="0"/>
              <a:t>ostCG</a:t>
            </a:r>
            <a:r>
              <a:rPr lang="en-US" sz="1200" dirty="0"/>
              <a:t>, SPL, SMG, and right </a:t>
            </a:r>
            <a:r>
              <a:rPr lang="en-US" sz="1200" dirty="0"/>
              <a:t>PH, HI, amygdala; </a:t>
            </a:r>
            <a:r>
              <a:rPr lang="en-US" sz="1200" b="1" dirty="0">
                <a:solidFill>
                  <a:srgbClr val="0000FF"/>
                </a:solidFill>
              </a:rPr>
              <a:t>decreased</a:t>
            </a:r>
            <a:r>
              <a:rPr lang="en-US" sz="1200" dirty="0"/>
              <a:t> </a:t>
            </a:r>
            <a:r>
              <a:rPr lang="en-US" sz="1200" dirty="0"/>
              <a:t>in </a:t>
            </a:r>
            <a:r>
              <a:rPr lang="en-US" sz="1200" dirty="0"/>
              <a:t>contralateral CB </a:t>
            </a:r>
            <a:r>
              <a:rPr lang="en-US" sz="1200" dirty="0"/>
              <a:t>1,2, 6, 7, 8 and vermis 7, and right </a:t>
            </a:r>
            <a:r>
              <a:rPr lang="en-US" sz="1200" dirty="0"/>
              <a:t>CB </a:t>
            </a:r>
            <a:r>
              <a:rPr lang="en-US" sz="1200" dirty="0"/>
              <a:t>1, 2, 6. </a:t>
            </a:r>
            <a:r>
              <a:rPr lang="en-US" sz="1200" b="1" u="sng" dirty="0" smtClean="0"/>
              <a:t>PD-MCIm </a:t>
            </a:r>
            <a:r>
              <a:rPr lang="en-US" sz="1200" b="1" u="sng" dirty="0"/>
              <a:t>vs PD-NC</a:t>
            </a:r>
            <a:r>
              <a:rPr lang="en-US" sz="1200" dirty="0"/>
              <a:t> : </a:t>
            </a:r>
            <a:r>
              <a:rPr lang="en-US" sz="1200" b="1" dirty="0">
                <a:solidFill>
                  <a:srgbClr val="FF0000"/>
                </a:solidFill>
              </a:rPr>
              <a:t>increased</a:t>
            </a:r>
            <a:r>
              <a:rPr lang="en-US" sz="1200" dirty="0"/>
              <a:t> FC in ipsilateral PH </a:t>
            </a:r>
            <a:r>
              <a:rPr lang="en-US" sz="1200" dirty="0"/>
              <a:t>gyrus, </a:t>
            </a:r>
            <a:r>
              <a:rPr lang="en-US" sz="1200" dirty="0"/>
              <a:t>HI, and posterior </a:t>
            </a:r>
            <a:r>
              <a:rPr lang="en-US" sz="1200" dirty="0"/>
              <a:t>temporal </a:t>
            </a:r>
            <a:r>
              <a:rPr lang="en-US" sz="1200" dirty="0"/>
              <a:t>FU.</a:t>
            </a:r>
            <a:endParaRPr lang="en-US" sz="1200" dirty="0"/>
          </a:p>
        </p:txBody>
      </p:sp>
      <p:sp>
        <p:nvSpPr>
          <p:cNvPr id="32" name="TextBox 31"/>
          <p:cNvSpPr txBox="1"/>
          <p:nvPr/>
        </p:nvSpPr>
        <p:spPr>
          <a:xfrm>
            <a:off x="14872387" y="8614602"/>
            <a:ext cx="366855" cy="269668"/>
          </a:xfrm>
          <a:prstGeom prst="rect">
            <a:avLst/>
          </a:prstGeom>
          <a:noFill/>
        </p:spPr>
        <p:txBody>
          <a:bodyPr wrap="square" rtlCol="0">
            <a:spAutoFit/>
          </a:bodyPr>
          <a:lstStyle/>
          <a:p>
            <a:r>
              <a:rPr lang="en-US" sz="1096" b="1" dirty="0"/>
              <a:t>A</a:t>
            </a:r>
            <a:endParaRPr lang="en-US" sz="1096" b="1" dirty="0"/>
          </a:p>
        </p:txBody>
      </p:sp>
      <p:sp>
        <p:nvSpPr>
          <p:cNvPr id="37" name="TextBox 36"/>
          <p:cNvSpPr txBox="1"/>
          <p:nvPr/>
        </p:nvSpPr>
        <p:spPr>
          <a:xfrm>
            <a:off x="14872387" y="5915527"/>
            <a:ext cx="308555" cy="269668"/>
          </a:xfrm>
          <a:prstGeom prst="rect">
            <a:avLst/>
          </a:prstGeom>
          <a:noFill/>
        </p:spPr>
        <p:txBody>
          <a:bodyPr wrap="square" rtlCol="0">
            <a:spAutoFit/>
          </a:bodyPr>
          <a:lstStyle/>
          <a:p>
            <a:r>
              <a:rPr lang="en-US" sz="1096" b="1" dirty="0"/>
              <a:t>A</a:t>
            </a:r>
            <a:endParaRPr lang="en-US" sz="1096" b="1" dirty="0"/>
          </a:p>
        </p:txBody>
      </p:sp>
      <p:sp>
        <p:nvSpPr>
          <p:cNvPr id="38" name="TextBox 37"/>
          <p:cNvSpPr txBox="1"/>
          <p:nvPr/>
        </p:nvSpPr>
        <p:spPr>
          <a:xfrm>
            <a:off x="25417166" y="5908686"/>
            <a:ext cx="308555" cy="269668"/>
          </a:xfrm>
          <a:prstGeom prst="rect">
            <a:avLst/>
          </a:prstGeom>
          <a:noFill/>
        </p:spPr>
        <p:txBody>
          <a:bodyPr wrap="square" rtlCol="0">
            <a:spAutoFit/>
          </a:bodyPr>
          <a:lstStyle/>
          <a:p>
            <a:r>
              <a:rPr lang="en-US" sz="1096" b="1" dirty="0"/>
              <a:t>A</a:t>
            </a:r>
            <a:endParaRPr lang="en-US" sz="1096" b="1" dirty="0"/>
          </a:p>
        </p:txBody>
      </p:sp>
      <p:sp>
        <p:nvSpPr>
          <p:cNvPr id="39" name="TextBox 38"/>
          <p:cNvSpPr txBox="1"/>
          <p:nvPr/>
        </p:nvSpPr>
        <p:spPr>
          <a:xfrm>
            <a:off x="18335548" y="9176171"/>
            <a:ext cx="308555" cy="269668"/>
          </a:xfrm>
          <a:prstGeom prst="rect">
            <a:avLst/>
          </a:prstGeom>
          <a:noFill/>
        </p:spPr>
        <p:txBody>
          <a:bodyPr wrap="square" rtlCol="0">
            <a:spAutoFit/>
          </a:bodyPr>
          <a:lstStyle/>
          <a:p>
            <a:r>
              <a:rPr lang="en-US" sz="1096" b="1" dirty="0"/>
              <a:t>B</a:t>
            </a:r>
            <a:endParaRPr lang="en-US" sz="1408" b="1" dirty="0"/>
          </a:p>
        </p:txBody>
      </p:sp>
      <p:sp>
        <p:nvSpPr>
          <p:cNvPr id="40" name="TextBox 39"/>
          <p:cNvSpPr txBox="1"/>
          <p:nvPr/>
        </p:nvSpPr>
        <p:spPr>
          <a:xfrm>
            <a:off x="21999741" y="11922517"/>
            <a:ext cx="308555" cy="269668"/>
          </a:xfrm>
          <a:prstGeom prst="rect">
            <a:avLst/>
          </a:prstGeom>
          <a:noFill/>
        </p:spPr>
        <p:txBody>
          <a:bodyPr wrap="square" rtlCol="0">
            <a:spAutoFit/>
          </a:bodyPr>
          <a:lstStyle/>
          <a:p>
            <a:r>
              <a:rPr lang="en-US" sz="1096" b="1" dirty="0"/>
              <a:t>B</a:t>
            </a:r>
            <a:endParaRPr lang="en-US" sz="1408" b="1" dirty="0"/>
          </a:p>
        </p:txBody>
      </p:sp>
      <p:sp>
        <p:nvSpPr>
          <p:cNvPr id="42" name="TextBox 41"/>
          <p:cNvSpPr txBox="1"/>
          <p:nvPr/>
        </p:nvSpPr>
        <p:spPr>
          <a:xfrm>
            <a:off x="14901536" y="11973232"/>
            <a:ext cx="308555" cy="269668"/>
          </a:xfrm>
          <a:prstGeom prst="rect">
            <a:avLst/>
          </a:prstGeom>
          <a:noFill/>
        </p:spPr>
        <p:txBody>
          <a:bodyPr wrap="square" rtlCol="0">
            <a:spAutoFit/>
          </a:bodyPr>
          <a:lstStyle/>
          <a:p>
            <a:r>
              <a:rPr lang="en-US" sz="1096" b="1" dirty="0"/>
              <a:t>B</a:t>
            </a:r>
            <a:endParaRPr lang="en-US" sz="1408" b="1" dirty="0"/>
          </a:p>
        </p:txBody>
      </p:sp>
      <p:sp>
        <p:nvSpPr>
          <p:cNvPr id="43" name="TextBox 42"/>
          <p:cNvSpPr txBox="1"/>
          <p:nvPr/>
        </p:nvSpPr>
        <p:spPr>
          <a:xfrm>
            <a:off x="18370308" y="8593766"/>
            <a:ext cx="273795" cy="269668"/>
          </a:xfrm>
          <a:prstGeom prst="rect">
            <a:avLst/>
          </a:prstGeom>
          <a:noFill/>
        </p:spPr>
        <p:txBody>
          <a:bodyPr wrap="square" rtlCol="0">
            <a:spAutoFit/>
          </a:bodyPr>
          <a:lstStyle/>
          <a:p>
            <a:r>
              <a:rPr lang="en-US" sz="1096" b="1" dirty="0"/>
              <a:t>A</a:t>
            </a:r>
            <a:endParaRPr lang="en-US" sz="1096" b="1" dirty="0"/>
          </a:p>
        </p:txBody>
      </p:sp>
      <p:sp>
        <p:nvSpPr>
          <p:cNvPr id="44" name="TextBox 43"/>
          <p:cNvSpPr txBox="1"/>
          <p:nvPr/>
        </p:nvSpPr>
        <p:spPr>
          <a:xfrm>
            <a:off x="25370392" y="8623168"/>
            <a:ext cx="308555" cy="269668"/>
          </a:xfrm>
          <a:prstGeom prst="rect">
            <a:avLst/>
          </a:prstGeom>
          <a:noFill/>
        </p:spPr>
        <p:txBody>
          <a:bodyPr wrap="square" rtlCol="0">
            <a:spAutoFit/>
          </a:bodyPr>
          <a:lstStyle/>
          <a:p>
            <a:r>
              <a:rPr lang="en-US" sz="1096" b="1" dirty="0"/>
              <a:t>A</a:t>
            </a:r>
            <a:endParaRPr lang="en-US" sz="1096" b="1" dirty="0"/>
          </a:p>
        </p:txBody>
      </p:sp>
      <p:sp>
        <p:nvSpPr>
          <p:cNvPr id="45" name="TextBox 44"/>
          <p:cNvSpPr txBox="1"/>
          <p:nvPr/>
        </p:nvSpPr>
        <p:spPr>
          <a:xfrm>
            <a:off x="18310503" y="11952396"/>
            <a:ext cx="308555" cy="269668"/>
          </a:xfrm>
          <a:prstGeom prst="rect">
            <a:avLst/>
          </a:prstGeom>
          <a:noFill/>
        </p:spPr>
        <p:txBody>
          <a:bodyPr wrap="square" rtlCol="0">
            <a:spAutoFit/>
          </a:bodyPr>
          <a:lstStyle/>
          <a:p>
            <a:r>
              <a:rPr lang="en-US" sz="1096" b="1" dirty="0"/>
              <a:t>B</a:t>
            </a:r>
            <a:endParaRPr lang="en-US" sz="1408" b="1" dirty="0"/>
          </a:p>
        </p:txBody>
      </p:sp>
      <p:sp>
        <p:nvSpPr>
          <p:cNvPr id="46" name="TextBox 45"/>
          <p:cNvSpPr txBox="1"/>
          <p:nvPr/>
        </p:nvSpPr>
        <p:spPr>
          <a:xfrm>
            <a:off x="21981022" y="9182837"/>
            <a:ext cx="308555" cy="269668"/>
          </a:xfrm>
          <a:prstGeom prst="rect">
            <a:avLst/>
          </a:prstGeom>
          <a:noFill/>
        </p:spPr>
        <p:txBody>
          <a:bodyPr wrap="square" rtlCol="0">
            <a:spAutoFit/>
          </a:bodyPr>
          <a:lstStyle/>
          <a:p>
            <a:r>
              <a:rPr lang="en-US" sz="1096" b="1" dirty="0"/>
              <a:t>B</a:t>
            </a:r>
            <a:endParaRPr lang="en-US" sz="1408" b="1" dirty="0"/>
          </a:p>
        </p:txBody>
      </p:sp>
      <p:sp>
        <p:nvSpPr>
          <p:cNvPr id="3" name="TextBox 2"/>
          <p:cNvSpPr txBox="1"/>
          <p:nvPr/>
        </p:nvSpPr>
        <p:spPr>
          <a:xfrm>
            <a:off x="10345411" y="8020434"/>
            <a:ext cx="190889" cy="325524"/>
          </a:xfrm>
          <a:prstGeom prst="rect">
            <a:avLst/>
          </a:prstGeom>
          <a:noFill/>
        </p:spPr>
        <p:txBody>
          <a:bodyPr wrap="none" rtlCol="0">
            <a:spAutoFit/>
          </a:bodyPr>
          <a:lstStyle/>
          <a:p>
            <a:endParaRPr lang="en-US" sz="1447" dirty="0"/>
          </a:p>
        </p:txBody>
      </p:sp>
      <p:sp>
        <p:nvSpPr>
          <p:cNvPr id="13" name="TextBox 12"/>
          <p:cNvSpPr txBox="1"/>
          <p:nvPr/>
        </p:nvSpPr>
        <p:spPr>
          <a:xfrm>
            <a:off x="556197" y="7910332"/>
            <a:ext cx="6223304" cy="3629776"/>
          </a:xfrm>
          <a:prstGeom prst="rect">
            <a:avLst/>
          </a:prstGeom>
          <a:solidFill>
            <a:schemeClr val="bg1"/>
          </a:solidFill>
        </p:spPr>
        <p:txBody>
          <a:bodyPr wrap="square" rtlCol="0">
            <a:spAutoFit/>
          </a:bodyPr>
          <a:lstStyle/>
          <a:p>
            <a:r>
              <a:rPr lang="en-US" sz="2100" b="1" dirty="0">
                <a:solidFill>
                  <a:srgbClr val="0000FF"/>
                </a:solidFill>
              </a:rPr>
              <a:t>SUBJECTS</a:t>
            </a:r>
          </a:p>
          <a:p>
            <a:pPr marL="223664" indent="-223664" algn="l">
              <a:buFont typeface="Arial" panose="020B0604020202020204" pitchFamily="34" charset="0"/>
              <a:buChar char="•"/>
            </a:pPr>
            <a:r>
              <a:rPr lang="en-US" sz="2100" dirty="0"/>
              <a:t>PD patients (n = 50) ages 57 – 77 years of age</a:t>
            </a:r>
          </a:p>
          <a:p>
            <a:pPr marL="223664" indent="-223664" algn="l">
              <a:buFont typeface="Arial" panose="020B0604020202020204" pitchFamily="34" charset="0"/>
              <a:buChar char="•"/>
            </a:pPr>
            <a:r>
              <a:rPr lang="en-US" sz="2100" dirty="0" smtClean="0"/>
              <a:t>UPDRS </a:t>
            </a:r>
            <a:r>
              <a:rPr lang="en-US" sz="2100" dirty="0"/>
              <a:t>III motor scale and Hoehn &amp; Yahr Ratings &lt;3. </a:t>
            </a:r>
            <a:r>
              <a:rPr lang="en-US" sz="2100" dirty="0"/>
              <a:t>Patients were classified based on side of motor onset (n </a:t>
            </a:r>
            <a:r>
              <a:rPr lang="en-US" sz="2100" baseline="-25000" dirty="0"/>
              <a:t>LMO</a:t>
            </a:r>
            <a:r>
              <a:rPr lang="en-US" sz="2100" dirty="0"/>
              <a:t> = 25; n </a:t>
            </a:r>
            <a:r>
              <a:rPr lang="en-US" sz="2100" baseline="-25000" dirty="0"/>
              <a:t>RMO </a:t>
            </a:r>
            <a:r>
              <a:rPr lang="en-US" sz="2100" dirty="0"/>
              <a:t>= 25).</a:t>
            </a:r>
          </a:p>
          <a:p>
            <a:pPr marL="223664" indent="-223664" algn="l">
              <a:buFont typeface="Arial" panose="020B0604020202020204" pitchFamily="34" charset="0"/>
              <a:buChar char="•"/>
            </a:pPr>
            <a:r>
              <a:rPr lang="en-US" sz="2100" dirty="0" smtClean="0"/>
              <a:t>Neuropsychological </a:t>
            </a:r>
            <a:r>
              <a:rPr lang="en-US" sz="2100" dirty="0"/>
              <a:t>Assessment classified cognitive profiles. </a:t>
            </a:r>
            <a:endParaRPr lang="en-US" sz="2100" dirty="0" smtClean="0"/>
          </a:p>
          <a:p>
            <a:pPr marL="223664" indent="-223664" algn="l">
              <a:buFont typeface="Arial" panose="020B0604020202020204" pitchFamily="34" charset="0"/>
              <a:buChar char="•"/>
            </a:pPr>
            <a:endParaRPr lang="en-US" sz="1600" dirty="0"/>
          </a:p>
          <a:p>
            <a:pPr algn="l">
              <a:tabLst>
                <a:tab pos="469900" algn="l"/>
              </a:tabLst>
            </a:pPr>
            <a:r>
              <a:rPr lang="en-US" sz="2100" b="1" dirty="0" smtClean="0">
                <a:solidFill>
                  <a:schemeClr val="accent2"/>
                </a:solidFill>
              </a:rPr>
              <a:t>	PD Normal Cognition </a:t>
            </a:r>
            <a:r>
              <a:rPr lang="en-US" sz="2100" dirty="0" smtClean="0"/>
              <a:t>(PD-NC, n = 15)</a:t>
            </a:r>
          </a:p>
          <a:p>
            <a:pPr algn="l">
              <a:tabLst>
                <a:tab pos="469900" algn="l"/>
              </a:tabLst>
            </a:pPr>
            <a:r>
              <a:rPr lang="en-US" sz="2100" b="1" dirty="0" smtClean="0">
                <a:solidFill>
                  <a:schemeClr val="accent2"/>
                </a:solidFill>
              </a:rPr>
              <a:t>	PD MCI single domain </a:t>
            </a:r>
            <a:r>
              <a:rPr lang="en-US" sz="2100" dirty="0" smtClean="0"/>
              <a:t>(PD-MCIs, n = 17)</a:t>
            </a:r>
          </a:p>
          <a:p>
            <a:pPr algn="l">
              <a:tabLst>
                <a:tab pos="469900" algn="l"/>
              </a:tabLst>
            </a:pPr>
            <a:r>
              <a:rPr lang="en-US" sz="2100" b="1" dirty="0" smtClean="0">
                <a:solidFill>
                  <a:schemeClr val="accent2"/>
                </a:solidFill>
              </a:rPr>
              <a:t>	PD </a:t>
            </a:r>
            <a:r>
              <a:rPr lang="en-US" sz="2100" b="1" dirty="0">
                <a:solidFill>
                  <a:schemeClr val="accent2"/>
                </a:solidFill>
              </a:rPr>
              <a:t>MCI multiple domains </a:t>
            </a:r>
            <a:r>
              <a:rPr lang="en-US" sz="2100" dirty="0"/>
              <a:t>(</a:t>
            </a:r>
            <a:r>
              <a:rPr lang="en-US" sz="2100" dirty="0" smtClean="0"/>
              <a:t>PD-MCIm</a:t>
            </a:r>
            <a:r>
              <a:rPr lang="en-US" sz="2100" dirty="0"/>
              <a:t>, n = 18)</a:t>
            </a:r>
          </a:p>
          <a:p>
            <a:pPr algn="l"/>
            <a:endParaRPr lang="en-US" sz="587" dirty="0"/>
          </a:p>
        </p:txBody>
      </p:sp>
      <p:sp>
        <p:nvSpPr>
          <p:cNvPr id="47" name="TextBox 46"/>
          <p:cNvSpPr txBox="1"/>
          <p:nvPr/>
        </p:nvSpPr>
        <p:spPr>
          <a:xfrm>
            <a:off x="547257" y="15479737"/>
            <a:ext cx="12737592" cy="1979516"/>
          </a:xfrm>
          <a:prstGeom prst="rect">
            <a:avLst/>
          </a:prstGeom>
          <a:solidFill>
            <a:schemeClr val="bg1"/>
          </a:solidFill>
          <a:effectLst/>
        </p:spPr>
        <p:txBody>
          <a:bodyPr wrap="square" rtlCol="0">
            <a:spAutoFit/>
          </a:bodyPr>
          <a:lstStyle/>
          <a:p>
            <a:r>
              <a:rPr lang="en-US" sz="1408" b="1" dirty="0" smtClean="0">
                <a:solidFill>
                  <a:srgbClr val="3333CC"/>
                </a:solidFill>
              </a:rPr>
              <a:t>ROIs with SIGNIFICANCE</a:t>
            </a:r>
          </a:p>
          <a:p>
            <a:endParaRPr lang="en-US" sz="1000" b="1" dirty="0" smtClean="0">
              <a:solidFill>
                <a:srgbClr val="3333CC"/>
              </a:solidFill>
            </a:endParaRPr>
          </a:p>
          <a:p>
            <a:pPr algn="l" defTabSz="361950">
              <a:tabLst>
                <a:tab pos="330200" algn="l"/>
                <a:tab pos="1371600" algn="l"/>
                <a:tab pos="1709738" algn="l"/>
                <a:tab pos="4114800" algn="l"/>
                <a:tab pos="4521200" algn="l"/>
                <a:tab pos="5722938" algn="l"/>
                <a:tab pos="5892800" algn="l"/>
                <a:tab pos="9194800" algn="l"/>
                <a:tab pos="10464800" algn="l"/>
              </a:tabLst>
            </a:pPr>
            <a:r>
              <a:rPr lang="en-US" sz="1408" b="1" dirty="0" smtClean="0">
                <a:solidFill>
                  <a:srgbClr val="C00000"/>
                </a:solidFill>
              </a:rPr>
              <a:t>  </a:t>
            </a:r>
            <a:r>
              <a:rPr lang="en-US" sz="1408" b="1" dirty="0">
                <a:solidFill>
                  <a:srgbClr val="C00000"/>
                </a:solidFill>
              </a:rPr>
              <a:t>	</a:t>
            </a:r>
            <a:r>
              <a:rPr lang="en-US" sz="1408" b="1" dirty="0">
                <a:solidFill>
                  <a:srgbClr val="FF0000"/>
                </a:solidFill>
              </a:rPr>
              <a:t>PreCG	</a:t>
            </a:r>
            <a:r>
              <a:rPr lang="en-US" sz="1408" b="1" dirty="0" smtClean="0">
                <a:solidFill>
                  <a:srgbClr val="FF0000"/>
                </a:solidFill>
              </a:rPr>
              <a:t>	</a:t>
            </a:r>
            <a:r>
              <a:rPr lang="en-US" sz="1408" dirty="0" smtClean="0"/>
              <a:t>PreCentral</a:t>
            </a:r>
            <a:r>
              <a:rPr lang="en-US" sz="1408" dirty="0" smtClean="0"/>
              <a:t> </a:t>
            </a:r>
            <a:r>
              <a:rPr lang="en-US" sz="1408" dirty="0"/>
              <a:t>Gyrus	</a:t>
            </a:r>
            <a:r>
              <a:rPr lang="en-US" sz="1408" dirty="0" smtClean="0"/>
              <a:t>	</a:t>
            </a:r>
            <a:r>
              <a:rPr lang="en-US" sz="1408" b="1" dirty="0">
                <a:solidFill>
                  <a:srgbClr val="FF0000"/>
                </a:solidFill>
              </a:rPr>
              <a:t>S</a:t>
            </a:r>
            <a:r>
              <a:rPr lang="en-US" sz="1408" b="1" dirty="0" smtClean="0">
                <a:solidFill>
                  <a:srgbClr val="FF0000"/>
                </a:solidFill>
              </a:rPr>
              <a:t>TG</a:t>
            </a:r>
            <a:r>
              <a:rPr lang="en-US" sz="1408" b="1" dirty="0">
                <a:solidFill>
                  <a:srgbClr val="C00000"/>
                </a:solidFill>
              </a:rPr>
              <a:t>	</a:t>
            </a:r>
            <a:r>
              <a:rPr lang="en-US" sz="1408" b="1" dirty="0" smtClean="0">
                <a:solidFill>
                  <a:srgbClr val="C00000"/>
                </a:solidFill>
              </a:rPr>
              <a:t>	</a:t>
            </a:r>
            <a:r>
              <a:rPr lang="en-US" sz="1408" dirty="0" smtClean="0"/>
              <a:t>Superior </a:t>
            </a:r>
            <a:r>
              <a:rPr lang="en-US" sz="1408" dirty="0"/>
              <a:t>Temporal Gyrus </a:t>
            </a:r>
            <a:r>
              <a:rPr lang="en-US" sz="1408" dirty="0" smtClean="0"/>
              <a:t>	</a:t>
            </a:r>
            <a:r>
              <a:rPr lang="en-US" sz="1408" b="1" dirty="0" smtClean="0">
                <a:solidFill>
                  <a:srgbClr val="FF0000"/>
                </a:solidFill>
              </a:rPr>
              <a:t>CB</a:t>
            </a:r>
            <a:r>
              <a:rPr lang="en-US" sz="1408" dirty="0" smtClean="0"/>
              <a:t>	Cerebellum</a:t>
            </a:r>
            <a:endParaRPr lang="en-US" sz="1408" dirty="0">
              <a:solidFill>
                <a:srgbClr val="FF0000"/>
              </a:solidFill>
            </a:endParaRPr>
          </a:p>
          <a:p>
            <a:pPr algn="l" defTabSz="982663">
              <a:tabLst>
                <a:tab pos="331788" algn="l"/>
                <a:tab pos="1371600" algn="l"/>
                <a:tab pos="1709738" algn="l"/>
                <a:tab pos="4114800" algn="l"/>
                <a:tab pos="4521200" algn="l"/>
                <a:tab pos="5892800" algn="l"/>
                <a:tab pos="9194800" algn="l"/>
                <a:tab pos="10464800" algn="l"/>
              </a:tabLst>
            </a:pPr>
            <a:r>
              <a:rPr lang="en-US" sz="1408" b="1" dirty="0">
                <a:solidFill>
                  <a:srgbClr val="C00000"/>
                </a:solidFill>
              </a:rPr>
              <a:t>   	</a:t>
            </a:r>
            <a:r>
              <a:rPr lang="en-US" sz="1408" b="1" dirty="0">
                <a:solidFill>
                  <a:srgbClr val="FF0000"/>
                </a:solidFill>
              </a:rPr>
              <a:t>PostCG</a:t>
            </a:r>
            <a:r>
              <a:rPr lang="en-US" sz="1408" dirty="0">
                <a:solidFill>
                  <a:srgbClr val="FF0000"/>
                </a:solidFill>
              </a:rPr>
              <a:t>	</a:t>
            </a:r>
            <a:r>
              <a:rPr lang="en-US" sz="1408" dirty="0" smtClean="0">
                <a:solidFill>
                  <a:srgbClr val="FF0000"/>
                </a:solidFill>
              </a:rPr>
              <a:t>	</a:t>
            </a:r>
            <a:r>
              <a:rPr lang="en-US" sz="1408" dirty="0" smtClean="0"/>
              <a:t>PostCentral</a:t>
            </a:r>
            <a:r>
              <a:rPr lang="en-US" sz="1408" dirty="0" smtClean="0"/>
              <a:t> Gyrus		</a:t>
            </a:r>
            <a:r>
              <a:rPr lang="en-US" sz="1408" b="1" dirty="0" smtClean="0">
                <a:solidFill>
                  <a:srgbClr val="FF0000"/>
                </a:solidFill>
              </a:rPr>
              <a:t>MTG	</a:t>
            </a:r>
            <a:r>
              <a:rPr lang="en-US" sz="1408" dirty="0" smtClean="0"/>
              <a:t>Middle </a:t>
            </a:r>
            <a:r>
              <a:rPr lang="en-US" sz="1408" dirty="0"/>
              <a:t>Temporal Gyrus </a:t>
            </a:r>
            <a:r>
              <a:rPr lang="en-US" sz="1408" b="1" dirty="0">
                <a:solidFill>
                  <a:srgbClr val="C00000"/>
                </a:solidFill>
              </a:rPr>
              <a:t>	</a:t>
            </a:r>
            <a:r>
              <a:rPr lang="en-US" sz="1408" b="1" dirty="0" smtClean="0">
                <a:solidFill>
                  <a:srgbClr val="FF0000"/>
                </a:solidFill>
              </a:rPr>
              <a:t>FU</a:t>
            </a:r>
            <a:r>
              <a:rPr lang="en-US" sz="1408" b="1" dirty="0">
                <a:solidFill>
                  <a:srgbClr val="FF0000"/>
                </a:solidFill>
              </a:rPr>
              <a:t>	</a:t>
            </a:r>
            <a:r>
              <a:rPr lang="en-US" sz="1408" dirty="0" smtClean="0"/>
              <a:t>Fusiform</a:t>
            </a:r>
            <a:endParaRPr lang="en-US" sz="1408" b="1" dirty="0">
              <a:solidFill>
                <a:srgbClr val="C00000"/>
              </a:solidFill>
            </a:endParaRPr>
          </a:p>
          <a:p>
            <a:pPr algn="l" defTabSz="736600">
              <a:tabLst>
                <a:tab pos="331788" algn="l"/>
                <a:tab pos="1371600" algn="l"/>
                <a:tab pos="1709738" algn="l"/>
                <a:tab pos="4521200" algn="l"/>
                <a:tab pos="5148263" algn="l"/>
                <a:tab pos="5892800" algn="l"/>
                <a:tab pos="9194800" algn="l"/>
                <a:tab pos="10464800" algn="l"/>
              </a:tabLst>
            </a:pPr>
            <a:r>
              <a:rPr lang="en-US" sz="1408" b="1" dirty="0">
                <a:solidFill>
                  <a:srgbClr val="C00000"/>
                </a:solidFill>
              </a:rPr>
              <a:t>	</a:t>
            </a:r>
            <a:r>
              <a:rPr lang="en-US" sz="1408" b="1" dirty="0">
                <a:solidFill>
                  <a:srgbClr val="FF0000"/>
                </a:solidFill>
              </a:rPr>
              <a:t>FP</a:t>
            </a:r>
            <a:r>
              <a:rPr lang="en-US" sz="1408" dirty="0"/>
              <a:t>	</a:t>
            </a:r>
            <a:r>
              <a:rPr lang="en-US" sz="1408" dirty="0" smtClean="0"/>
              <a:t>	Frontal </a:t>
            </a:r>
            <a:r>
              <a:rPr lang="en-US" sz="1408" dirty="0"/>
              <a:t>Pole </a:t>
            </a:r>
            <a:r>
              <a:rPr lang="en-US" sz="1408" dirty="0" smtClean="0"/>
              <a:t>	</a:t>
            </a:r>
            <a:r>
              <a:rPr lang="en-US" sz="1408" b="1" dirty="0" smtClean="0">
                <a:solidFill>
                  <a:srgbClr val="FF0000"/>
                </a:solidFill>
              </a:rPr>
              <a:t>ITG</a:t>
            </a:r>
            <a:r>
              <a:rPr lang="en-US" sz="1408" b="1" dirty="0">
                <a:solidFill>
                  <a:srgbClr val="FF0000"/>
                </a:solidFill>
              </a:rPr>
              <a:t>	</a:t>
            </a:r>
            <a:r>
              <a:rPr lang="en-US" sz="1408" b="1" dirty="0" smtClean="0">
                <a:solidFill>
                  <a:srgbClr val="FF0000"/>
                </a:solidFill>
              </a:rPr>
              <a:t>	</a:t>
            </a:r>
            <a:r>
              <a:rPr lang="en-US" sz="1408" dirty="0" smtClean="0"/>
              <a:t>Inferior </a:t>
            </a:r>
            <a:r>
              <a:rPr lang="en-US" sz="1408" dirty="0"/>
              <a:t>Temporal Gyrus </a:t>
            </a:r>
            <a:r>
              <a:rPr lang="en-US" sz="1408" dirty="0"/>
              <a:t>	</a:t>
            </a:r>
            <a:r>
              <a:rPr lang="en-US" sz="1408" b="1" dirty="0" smtClean="0">
                <a:solidFill>
                  <a:srgbClr val="FF0000"/>
                </a:solidFill>
              </a:rPr>
              <a:t>IC</a:t>
            </a:r>
            <a:r>
              <a:rPr lang="en-US" sz="1408" b="1" dirty="0">
                <a:solidFill>
                  <a:srgbClr val="FF0000"/>
                </a:solidFill>
              </a:rPr>
              <a:t>	</a:t>
            </a:r>
            <a:r>
              <a:rPr lang="en-US" sz="1408" dirty="0" smtClean="0"/>
              <a:t>Insular </a:t>
            </a:r>
            <a:r>
              <a:rPr lang="en-US" sz="1408" dirty="0"/>
              <a:t>Cortex</a:t>
            </a:r>
          </a:p>
          <a:p>
            <a:pPr algn="l" defTabSz="835025">
              <a:tabLst>
                <a:tab pos="330200" algn="l"/>
                <a:tab pos="1371600" algn="l"/>
                <a:tab pos="1709738" algn="l"/>
                <a:tab pos="4114800" algn="l"/>
                <a:tab pos="4521200" algn="l"/>
                <a:tab pos="5148263" algn="l"/>
                <a:tab pos="5892800" algn="l"/>
                <a:tab pos="9194800" algn="l"/>
                <a:tab pos="10464800" algn="l"/>
              </a:tabLst>
            </a:pPr>
            <a:r>
              <a:rPr lang="en-US" sz="1408" dirty="0"/>
              <a:t>	</a:t>
            </a:r>
            <a:r>
              <a:rPr lang="en-US" sz="1408" b="1" dirty="0">
                <a:solidFill>
                  <a:srgbClr val="FF0000"/>
                </a:solidFill>
              </a:rPr>
              <a:t>SFG</a:t>
            </a:r>
            <a:r>
              <a:rPr lang="en-US" sz="1408" dirty="0"/>
              <a:t>	</a:t>
            </a:r>
            <a:r>
              <a:rPr lang="en-US" sz="1408" dirty="0" smtClean="0"/>
              <a:t>	Superior </a:t>
            </a:r>
            <a:r>
              <a:rPr lang="en-US" sz="1408" dirty="0"/>
              <a:t>Frontal Gyrus	</a:t>
            </a:r>
            <a:r>
              <a:rPr lang="en-US" sz="1408" dirty="0" smtClean="0"/>
              <a:t>	</a:t>
            </a:r>
            <a:r>
              <a:rPr lang="en-US" sz="1408" b="1" dirty="0" smtClean="0">
                <a:solidFill>
                  <a:srgbClr val="FF0000"/>
                </a:solidFill>
              </a:rPr>
              <a:t>TP</a:t>
            </a:r>
            <a:r>
              <a:rPr lang="en-US" sz="1408" dirty="0"/>
              <a:t>	</a:t>
            </a:r>
            <a:r>
              <a:rPr lang="en-US" sz="1408" dirty="0"/>
              <a:t>	</a:t>
            </a:r>
            <a:r>
              <a:rPr lang="en-US" sz="1408" dirty="0" smtClean="0"/>
              <a:t>Temporal </a:t>
            </a:r>
            <a:r>
              <a:rPr lang="en-US" sz="1408" dirty="0"/>
              <a:t>Pole </a:t>
            </a:r>
            <a:r>
              <a:rPr lang="en-US" sz="1408" dirty="0" smtClean="0"/>
              <a:t>	</a:t>
            </a:r>
            <a:r>
              <a:rPr lang="en-US" sz="1408" b="1" dirty="0" smtClean="0">
                <a:solidFill>
                  <a:srgbClr val="FF0000"/>
                </a:solidFill>
              </a:rPr>
              <a:t>AMG	</a:t>
            </a:r>
            <a:r>
              <a:rPr lang="en-US" sz="1408" dirty="0" smtClean="0"/>
              <a:t>Amygdala</a:t>
            </a:r>
          </a:p>
          <a:p>
            <a:pPr algn="l" defTabSz="836613">
              <a:tabLst>
                <a:tab pos="330200" algn="l"/>
                <a:tab pos="1371600" algn="l"/>
                <a:tab pos="1709738" algn="l"/>
                <a:tab pos="4114800" algn="l"/>
                <a:tab pos="4521200" algn="l"/>
                <a:tab pos="5148263" algn="l"/>
                <a:tab pos="5892800" algn="l"/>
                <a:tab pos="9194800" algn="l"/>
                <a:tab pos="10464800" algn="l"/>
              </a:tabLst>
            </a:pPr>
            <a:r>
              <a:rPr lang="en-US" sz="1408" dirty="0"/>
              <a:t>	</a:t>
            </a:r>
            <a:r>
              <a:rPr lang="en-US" sz="1408" b="1" dirty="0">
                <a:solidFill>
                  <a:srgbClr val="FF0000"/>
                </a:solidFill>
              </a:rPr>
              <a:t>AG</a:t>
            </a:r>
            <a:r>
              <a:rPr lang="en-US" sz="1408" b="1" dirty="0">
                <a:solidFill>
                  <a:srgbClr val="FF0000"/>
                </a:solidFill>
              </a:rPr>
              <a:t>	</a:t>
            </a:r>
            <a:r>
              <a:rPr lang="en-US" sz="1408" b="1" dirty="0" smtClean="0">
                <a:solidFill>
                  <a:srgbClr val="FF0000"/>
                </a:solidFill>
              </a:rPr>
              <a:t>	</a:t>
            </a:r>
            <a:r>
              <a:rPr lang="en-US" sz="1408" dirty="0" smtClean="0"/>
              <a:t>Angular </a:t>
            </a:r>
            <a:r>
              <a:rPr lang="en-US" sz="1408" dirty="0"/>
              <a:t>Gyrus </a:t>
            </a:r>
            <a:r>
              <a:rPr lang="en-US" sz="1408" b="1" dirty="0">
                <a:solidFill>
                  <a:srgbClr val="C00000"/>
                </a:solidFill>
              </a:rPr>
              <a:t>	</a:t>
            </a:r>
            <a:r>
              <a:rPr lang="en-US" sz="1408" b="1" dirty="0" smtClean="0">
                <a:solidFill>
                  <a:srgbClr val="C00000"/>
                </a:solidFill>
              </a:rPr>
              <a:t>	</a:t>
            </a:r>
            <a:r>
              <a:rPr lang="en-US" sz="1408" b="1" dirty="0" smtClean="0">
                <a:solidFill>
                  <a:srgbClr val="FF0000"/>
                </a:solidFill>
              </a:rPr>
              <a:t>LOC</a:t>
            </a:r>
            <a:r>
              <a:rPr lang="en-US" sz="1408" dirty="0"/>
              <a:t>	</a:t>
            </a:r>
            <a:r>
              <a:rPr lang="en-US" sz="1408" dirty="0" smtClean="0"/>
              <a:t>	Lateral </a:t>
            </a:r>
            <a:r>
              <a:rPr lang="en-US" sz="1408" dirty="0"/>
              <a:t>Occipital Cortex</a:t>
            </a:r>
            <a:r>
              <a:rPr lang="en-US" sz="1408" b="1" dirty="0">
                <a:solidFill>
                  <a:srgbClr val="C00000"/>
                </a:solidFill>
              </a:rPr>
              <a:t> </a:t>
            </a:r>
            <a:r>
              <a:rPr lang="en-US" sz="1408" dirty="0" smtClean="0"/>
              <a:t>	</a:t>
            </a:r>
            <a:r>
              <a:rPr lang="en-US" sz="1408" b="1" dirty="0" smtClean="0">
                <a:solidFill>
                  <a:srgbClr val="FF0000"/>
                </a:solidFill>
              </a:rPr>
              <a:t>I / s</a:t>
            </a:r>
            <a:r>
              <a:rPr lang="en-US" sz="1408" dirty="0" smtClean="0"/>
              <a:t>	Inferior / Superior</a:t>
            </a:r>
          </a:p>
          <a:p>
            <a:pPr algn="l" defTabSz="806450">
              <a:tabLst>
                <a:tab pos="330200" algn="l"/>
                <a:tab pos="1371600" algn="l"/>
                <a:tab pos="1709738" algn="l"/>
                <a:tab pos="4114800" algn="l"/>
                <a:tab pos="4521200" algn="l"/>
                <a:tab pos="5148263" algn="l"/>
                <a:tab pos="5892800" algn="l"/>
                <a:tab pos="9194800" algn="l"/>
              </a:tabLst>
            </a:pPr>
            <a:r>
              <a:rPr lang="en-US" sz="1408" dirty="0" smtClean="0"/>
              <a:t>	</a:t>
            </a:r>
            <a:r>
              <a:rPr lang="en-US" sz="1408" b="1" dirty="0" smtClean="0">
                <a:solidFill>
                  <a:srgbClr val="FF0000"/>
                </a:solidFill>
              </a:rPr>
              <a:t>SMG</a:t>
            </a:r>
            <a:r>
              <a:rPr lang="en-US" sz="1408" b="1" dirty="0">
                <a:solidFill>
                  <a:srgbClr val="C00000"/>
                </a:solidFill>
              </a:rPr>
              <a:t>	</a:t>
            </a:r>
            <a:r>
              <a:rPr lang="en-US" sz="1408" b="1" dirty="0" smtClean="0">
                <a:solidFill>
                  <a:srgbClr val="C00000"/>
                </a:solidFill>
              </a:rPr>
              <a:t>	</a:t>
            </a:r>
            <a:r>
              <a:rPr lang="en-US" sz="1408" dirty="0" smtClean="0"/>
              <a:t>Supramarginal</a:t>
            </a:r>
            <a:r>
              <a:rPr lang="en-US" sz="1408" dirty="0" smtClean="0"/>
              <a:t> </a:t>
            </a:r>
            <a:r>
              <a:rPr lang="en-US" sz="1408" dirty="0"/>
              <a:t>Gyrus </a:t>
            </a:r>
            <a:r>
              <a:rPr lang="en-US" sz="1408" dirty="0"/>
              <a:t>	</a:t>
            </a:r>
            <a:r>
              <a:rPr lang="en-US" sz="1408" dirty="0" smtClean="0"/>
              <a:t>	</a:t>
            </a:r>
            <a:r>
              <a:rPr lang="en-US" sz="1408" b="1" dirty="0" smtClean="0">
                <a:solidFill>
                  <a:srgbClr val="FF0000"/>
                </a:solidFill>
              </a:rPr>
              <a:t>PH</a:t>
            </a:r>
            <a:r>
              <a:rPr lang="en-US" sz="1408" b="1" dirty="0">
                <a:solidFill>
                  <a:srgbClr val="FF0000"/>
                </a:solidFill>
              </a:rPr>
              <a:t>	</a:t>
            </a:r>
            <a:r>
              <a:rPr lang="en-US" sz="1408" b="1" dirty="0" smtClean="0">
                <a:solidFill>
                  <a:srgbClr val="FF0000"/>
                </a:solidFill>
              </a:rPr>
              <a:t>`	</a:t>
            </a:r>
            <a:r>
              <a:rPr lang="en-US" sz="1408" dirty="0" smtClean="0"/>
              <a:t>Parahippocampus</a:t>
            </a:r>
            <a:r>
              <a:rPr lang="en-US" sz="1408" dirty="0" smtClean="0"/>
              <a:t> 	</a:t>
            </a:r>
            <a:r>
              <a:rPr lang="en-US" sz="1408" b="1" dirty="0" smtClean="0">
                <a:solidFill>
                  <a:srgbClr val="FF0000"/>
                </a:solidFill>
              </a:rPr>
              <a:t>R /</a:t>
            </a:r>
            <a:r>
              <a:rPr lang="en-US" sz="1408" b="1" dirty="0" smtClean="0"/>
              <a:t> </a:t>
            </a:r>
            <a:r>
              <a:rPr lang="en-US" sz="1408" b="1" dirty="0" smtClean="0">
                <a:solidFill>
                  <a:srgbClr val="FF0000"/>
                </a:solidFill>
              </a:rPr>
              <a:t>L</a:t>
            </a:r>
            <a:r>
              <a:rPr lang="en-US" sz="1408" b="1" dirty="0">
                <a:solidFill>
                  <a:srgbClr val="FF0000"/>
                </a:solidFill>
              </a:rPr>
              <a:t>	</a:t>
            </a:r>
            <a:r>
              <a:rPr lang="en-US" sz="1408" b="1" dirty="0" smtClean="0">
                <a:solidFill>
                  <a:srgbClr val="FF0000"/>
                </a:solidFill>
              </a:rPr>
              <a:t>	</a:t>
            </a:r>
            <a:r>
              <a:rPr lang="en-US" sz="1408" dirty="0" smtClean="0"/>
              <a:t>Right / Left</a:t>
            </a:r>
            <a:endParaRPr lang="en-US" sz="1408" dirty="0"/>
          </a:p>
          <a:p>
            <a:pPr algn="l">
              <a:tabLst>
                <a:tab pos="330200" algn="l"/>
                <a:tab pos="1371600" algn="l"/>
                <a:tab pos="1709738" algn="l"/>
                <a:tab pos="4521200" algn="l"/>
                <a:tab pos="5148263" algn="l"/>
                <a:tab pos="5892800" algn="l"/>
                <a:tab pos="9194800" algn="l"/>
                <a:tab pos="10464800" algn="l"/>
              </a:tabLst>
            </a:pPr>
            <a:r>
              <a:rPr lang="en-US" sz="1408" b="1" dirty="0">
                <a:solidFill>
                  <a:srgbClr val="C00000"/>
                </a:solidFill>
              </a:rPr>
              <a:t>	</a:t>
            </a:r>
            <a:r>
              <a:rPr lang="en-US" sz="1408" b="1" dirty="0">
                <a:solidFill>
                  <a:srgbClr val="FF0000"/>
                </a:solidFill>
              </a:rPr>
              <a:t>SPL</a:t>
            </a:r>
            <a:r>
              <a:rPr lang="en-US" sz="1408" dirty="0">
                <a:solidFill>
                  <a:srgbClr val="FF0000"/>
                </a:solidFill>
              </a:rPr>
              <a:t>	</a:t>
            </a:r>
            <a:r>
              <a:rPr lang="en-US" sz="1408" dirty="0">
                <a:solidFill>
                  <a:srgbClr val="FF0000"/>
                </a:solidFill>
              </a:rPr>
              <a:t>	</a:t>
            </a:r>
            <a:r>
              <a:rPr lang="en-US" sz="1408" dirty="0" smtClean="0"/>
              <a:t>Superior </a:t>
            </a:r>
            <a:r>
              <a:rPr lang="en-US" sz="1408" dirty="0"/>
              <a:t>Parietal </a:t>
            </a:r>
            <a:r>
              <a:rPr lang="en-US" sz="1408" dirty="0"/>
              <a:t>Lobule	</a:t>
            </a:r>
            <a:r>
              <a:rPr lang="en-US" sz="1408" b="1" dirty="0">
                <a:solidFill>
                  <a:srgbClr val="FF0000"/>
                </a:solidFill>
              </a:rPr>
              <a:t>HI	</a:t>
            </a:r>
            <a:r>
              <a:rPr lang="en-US" sz="1408" b="1" dirty="0" smtClean="0">
                <a:solidFill>
                  <a:srgbClr val="FF0000"/>
                </a:solidFill>
              </a:rPr>
              <a:t>	</a:t>
            </a:r>
            <a:r>
              <a:rPr lang="en-US" sz="1408" dirty="0" smtClean="0"/>
              <a:t>Hippocampus</a:t>
            </a:r>
            <a:r>
              <a:rPr lang="en-US" sz="1408" dirty="0"/>
              <a:t>	</a:t>
            </a:r>
            <a:r>
              <a:rPr lang="en-US" sz="1408" b="1" dirty="0" smtClean="0">
                <a:solidFill>
                  <a:srgbClr val="FF0000"/>
                </a:solidFill>
              </a:rPr>
              <a:t>a </a:t>
            </a:r>
            <a:r>
              <a:rPr lang="en-US" sz="1408" b="1" dirty="0">
                <a:solidFill>
                  <a:srgbClr val="FF0000"/>
                </a:solidFill>
              </a:rPr>
              <a:t>/ p 	</a:t>
            </a:r>
            <a:r>
              <a:rPr lang="en-US" sz="1408" dirty="0"/>
              <a:t>Anterior / Posterior</a:t>
            </a:r>
            <a:endParaRPr lang="en-US" sz="195" dirty="0"/>
          </a:p>
        </p:txBody>
      </p:sp>
      <p:sp>
        <p:nvSpPr>
          <p:cNvPr id="48" name="TextBox 47"/>
          <p:cNvSpPr txBox="1"/>
          <p:nvPr/>
        </p:nvSpPr>
        <p:spPr>
          <a:xfrm>
            <a:off x="6899148" y="7910332"/>
            <a:ext cx="6227064" cy="3647152"/>
          </a:xfrm>
          <a:prstGeom prst="rect">
            <a:avLst/>
          </a:prstGeom>
          <a:solidFill>
            <a:schemeClr val="bg1"/>
          </a:solidFill>
          <a:ln>
            <a:solidFill>
              <a:schemeClr val="tx1">
                <a:lumMod val="50000"/>
                <a:lumOff val="50000"/>
              </a:schemeClr>
            </a:solidFill>
          </a:ln>
        </p:spPr>
        <p:txBody>
          <a:bodyPr wrap="square" lIns="85412" rIns="85412" rtlCol="0">
            <a:spAutoFit/>
          </a:bodyPr>
          <a:lstStyle/>
          <a:p>
            <a:r>
              <a:rPr lang="en-US" sz="2100" b="1" dirty="0">
                <a:solidFill>
                  <a:srgbClr val="3333CC"/>
                </a:solidFill>
              </a:rPr>
              <a:t>FUNCTIONAL </a:t>
            </a:r>
            <a:r>
              <a:rPr lang="en-US" sz="2100" b="1" dirty="0">
                <a:solidFill>
                  <a:srgbClr val="3333CC"/>
                </a:solidFill>
              </a:rPr>
              <a:t>CONNECTIVITY</a:t>
            </a:r>
          </a:p>
          <a:p>
            <a:pPr marL="170720" indent="-170720" algn="l">
              <a:buFont typeface="Arial" panose="020B0604020202020204" pitchFamily="34" charset="0"/>
              <a:buChar char="•"/>
            </a:pPr>
            <a:r>
              <a:rPr lang="en-US" sz="2100" b="1" dirty="0">
                <a:solidFill>
                  <a:srgbClr val="0000CC"/>
                </a:solidFill>
              </a:rPr>
              <a:t>Resting </a:t>
            </a:r>
            <a:r>
              <a:rPr lang="en-US" sz="2100" b="1" dirty="0">
                <a:solidFill>
                  <a:srgbClr val="0000CC"/>
                </a:solidFill>
              </a:rPr>
              <a:t>state fMRI data </a:t>
            </a:r>
            <a:r>
              <a:rPr lang="en-US" sz="2100" dirty="0"/>
              <a:t>were </a:t>
            </a:r>
            <a:r>
              <a:rPr lang="en-US" sz="2100" dirty="0"/>
              <a:t>acquired in a Siemens MRI Prisma 3T Scanner. </a:t>
            </a:r>
            <a:endParaRPr lang="en-US" sz="2100" i="1" dirty="0">
              <a:solidFill>
                <a:srgbClr val="FF0000"/>
              </a:solidFill>
            </a:endParaRPr>
          </a:p>
          <a:p>
            <a:pPr marL="170720" indent="-170720" algn="l">
              <a:buFont typeface="Arial" panose="020B0604020202020204" pitchFamily="34" charset="0"/>
              <a:buChar char="•"/>
            </a:pPr>
            <a:r>
              <a:rPr lang="en-US" sz="2100" b="1" dirty="0">
                <a:solidFill>
                  <a:srgbClr val="0000CC"/>
                </a:solidFill>
              </a:rPr>
              <a:t>Standard procedures </a:t>
            </a:r>
            <a:r>
              <a:rPr lang="en-US" sz="2100" b="1" dirty="0">
                <a:solidFill>
                  <a:srgbClr val="0000FF"/>
                </a:solidFill>
              </a:rPr>
              <a:t>for </a:t>
            </a:r>
            <a:r>
              <a:rPr lang="en-US" sz="2100" b="1" dirty="0">
                <a:solidFill>
                  <a:srgbClr val="0000FF"/>
                </a:solidFill>
              </a:rPr>
              <a:t>rs-fcMRI </a:t>
            </a:r>
            <a:r>
              <a:rPr lang="en-US" sz="2100" dirty="0"/>
              <a:t>data </a:t>
            </a:r>
            <a:r>
              <a:rPr lang="en-US" sz="2100" dirty="0"/>
              <a:t>were processed with</a:t>
            </a:r>
            <a:r>
              <a:rPr lang="en-US" sz="2100" b="1" dirty="0">
                <a:solidFill>
                  <a:srgbClr val="0000FF"/>
                </a:solidFill>
              </a:rPr>
              <a:t> Conn Tool box (v18)</a:t>
            </a:r>
            <a:r>
              <a:rPr lang="en-US" sz="2100" dirty="0"/>
              <a:t>- slice timing, realignment, segmentation, normalization, smoothing, band-pass filtering and </a:t>
            </a:r>
            <a:r>
              <a:rPr lang="en-US" sz="2100" dirty="0"/>
              <a:t>denoising. </a:t>
            </a:r>
          </a:p>
          <a:p>
            <a:pPr marL="170720" indent="-170720" algn="l">
              <a:buFont typeface="Arial" panose="020B0604020202020204" pitchFamily="34" charset="0"/>
              <a:buChar char="•"/>
            </a:pPr>
            <a:r>
              <a:rPr lang="en-US" sz="2100" b="1" dirty="0">
                <a:solidFill>
                  <a:srgbClr val="0000FF"/>
                </a:solidFill>
              </a:rPr>
              <a:t>Group comparisons with the GLM </a:t>
            </a:r>
            <a:r>
              <a:rPr lang="en-US" sz="2100" dirty="0"/>
              <a:t>were conducted with significance levels set at a voxel threshold of p-value of 0.008 (uncorrected) and cluster threshold of FDR p-value of 0.05 (corr</a:t>
            </a:r>
            <a:r>
              <a:rPr lang="en-US" sz="2100" dirty="0"/>
              <a:t>). </a:t>
            </a:r>
            <a:endParaRPr lang="en-US" sz="2100" dirty="0"/>
          </a:p>
        </p:txBody>
      </p:sp>
      <p:graphicFrame>
        <p:nvGraphicFramePr>
          <p:cNvPr id="7" name="Table 6"/>
          <p:cNvGraphicFramePr>
            <a:graphicFrameLocks noGrp="1"/>
          </p:cNvGraphicFramePr>
          <p:nvPr>
            <p:extLst>
              <p:ext uri="{D42A27DB-BD31-4B8C-83A1-F6EECF244321}">
                <p14:modId xmlns:p14="http://schemas.microsoft.com/office/powerpoint/2010/main" val="3203316029"/>
              </p:ext>
            </p:extLst>
          </p:nvPr>
        </p:nvGraphicFramePr>
        <p:xfrm>
          <a:off x="13813615" y="12242900"/>
          <a:ext cx="13106373" cy="5212690"/>
        </p:xfrm>
        <a:graphic>
          <a:graphicData uri="http://schemas.openxmlformats.org/drawingml/2006/table">
            <a:tbl>
              <a:tblPr firstRow="1" bandRow="1">
                <a:tableStyleId>{5C22544A-7EE6-4342-B048-85BDC9FD1C3A}</a:tableStyleId>
              </a:tblPr>
              <a:tblGrid>
                <a:gridCol w="1845957">
                  <a:extLst>
                    <a:ext uri="{9D8B030D-6E8A-4147-A177-3AD203B41FA5}">
                      <a16:colId xmlns="" xmlns:a16="http://schemas.microsoft.com/office/drawing/2014/main" val="20000"/>
                    </a:ext>
                  </a:extLst>
                </a:gridCol>
                <a:gridCol w="904555">
                  <a:extLst>
                    <a:ext uri="{9D8B030D-6E8A-4147-A177-3AD203B41FA5}">
                      <a16:colId xmlns="" xmlns:a16="http://schemas.microsoft.com/office/drawing/2014/main" val="20001"/>
                    </a:ext>
                  </a:extLst>
                </a:gridCol>
                <a:gridCol w="678416">
                  <a:extLst>
                    <a:ext uri="{9D8B030D-6E8A-4147-A177-3AD203B41FA5}">
                      <a16:colId xmlns="" xmlns:a16="http://schemas.microsoft.com/office/drawing/2014/main" val="20002"/>
                    </a:ext>
                  </a:extLst>
                </a:gridCol>
                <a:gridCol w="678416">
                  <a:extLst>
                    <a:ext uri="{9D8B030D-6E8A-4147-A177-3AD203B41FA5}">
                      <a16:colId xmlns="" xmlns:a16="http://schemas.microsoft.com/office/drawing/2014/main" val="20003"/>
                    </a:ext>
                  </a:extLst>
                </a:gridCol>
                <a:gridCol w="603036">
                  <a:extLst>
                    <a:ext uri="{9D8B030D-6E8A-4147-A177-3AD203B41FA5}">
                      <a16:colId xmlns="" xmlns:a16="http://schemas.microsoft.com/office/drawing/2014/main" val="20004"/>
                    </a:ext>
                  </a:extLst>
                </a:gridCol>
                <a:gridCol w="603036">
                  <a:extLst>
                    <a:ext uri="{9D8B030D-6E8A-4147-A177-3AD203B41FA5}">
                      <a16:colId xmlns="" xmlns:a16="http://schemas.microsoft.com/office/drawing/2014/main" val="20005"/>
                    </a:ext>
                  </a:extLst>
                </a:gridCol>
                <a:gridCol w="603036">
                  <a:extLst>
                    <a:ext uri="{9D8B030D-6E8A-4147-A177-3AD203B41FA5}">
                      <a16:colId xmlns="" xmlns:a16="http://schemas.microsoft.com/office/drawing/2014/main" val="20006"/>
                    </a:ext>
                  </a:extLst>
                </a:gridCol>
                <a:gridCol w="452277">
                  <a:extLst>
                    <a:ext uri="{9D8B030D-6E8A-4147-A177-3AD203B41FA5}">
                      <a16:colId xmlns="" xmlns:a16="http://schemas.microsoft.com/office/drawing/2014/main" val="20007"/>
                    </a:ext>
                  </a:extLst>
                </a:gridCol>
                <a:gridCol w="544056">
                  <a:extLst>
                    <a:ext uri="{9D8B030D-6E8A-4147-A177-3AD203B41FA5}">
                      <a16:colId xmlns="" xmlns:a16="http://schemas.microsoft.com/office/drawing/2014/main" val="20008"/>
                    </a:ext>
                  </a:extLst>
                </a:gridCol>
                <a:gridCol w="533400">
                  <a:extLst>
                    <a:ext uri="{9D8B030D-6E8A-4147-A177-3AD203B41FA5}">
                      <a16:colId xmlns="" xmlns:a16="http://schemas.microsoft.com/office/drawing/2014/main" val="20009"/>
                    </a:ext>
                  </a:extLst>
                </a:gridCol>
                <a:gridCol w="609600">
                  <a:extLst>
                    <a:ext uri="{9D8B030D-6E8A-4147-A177-3AD203B41FA5}">
                      <a16:colId xmlns="" xmlns:a16="http://schemas.microsoft.com/office/drawing/2014/main" val="20010"/>
                    </a:ext>
                  </a:extLst>
                </a:gridCol>
                <a:gridCol w="533400">
                  <a:extLst>
                    <a:ext uri="{9D8B030D-6E8A-4147-A177-3AD203B41FA5}">
                      <a16:colId xmlns="" xmlns:a16="http://schemas.microsoft.com/office/drawing/2014/main" val="20011"/>
                    </a:ext>
                  </a:extLst>
                </a:gridCol>
                <a:gridCol w="533400">
                  <a:extLst>
                    <a:ext uri="{9D8B030D-6E8A-4147-A177-3AD203B41FA5}">
                      <a16:colId xmlns="" xmlns:a16="http://schemas.microsoft.com/office/drawing/2014/main" val="20012"/>
                    </a:ext>
                  </a:extLst>
                </a:gridCol>
                <a:gridCol w="609600">
                  <a:extLst>
                    <a:ext uri="{9D8B030D-6E8A-4147-A177-3AD203B41FA5}">
                      <a16:colId xmlns="" xmlns:a16="http://schemas.microsoft.com/office/drawing/2014/main" val="20013"/>
                    </a:ext>
                  </a:extLst>
                </a:gridCol>
                <a:gridCol w="457200">
                  <a:extLst>
                    <a:ext uri="{9D8B030D-6E8A-4147-A177-3AD203B41FA5}">
                      <a16:colId xmlns="" xmlns:a16="http://schemas.microsoft.com/office/drawing/2014/main" val="20014"/>
                    </a:ext>
                  </a:extLst>
                </a:gridCol>
                <a:gridCol w="457200">
                  <a:extLst>
                    <a:ext uri="{9D8B030D-6E8A-4147-A177-3AD203B41FA5}">
                      <a16:colId xmlns="" xmlns:a16="http://schemas.microsoft.com/office/drawing/2014/main" val="20015"/>
                    </a:ext>
                  </a:extLst>
                </a:gridCol>
                <a:gridCol w="381000">
                  <a:extLst>
                    <a:ext uri="{9D8B030D-6E8A-4147-A177-3AD203B41FA5}">
                      <a16:colId xmlns="" xmlns:a16="http://schemas.microsoft.com/office/drawing/2014/main" val="20016"/>
                    </a:ext>
                  </a:extLst>
                </a:gridCol>
                <a:gridCol w="533400">
                  <a:extLst>
                    <a:ext uri="{9D8B030D-6E8A-4147-A177-3AD203B41FA5}">
                      <a16:colId xmlns="" xmlns:a16="http://schemas.microsoft.com/office/drawing/2014/main" val="20017"/>
                    </a:ext>
                  </a:extLst>
                </a:gridCol>
                <a:gridCol w="508148">
                  <a:extLst>
                    <a:ext uri="{9D8B030D-6E8A-4147-A177-3AD203B41FA5}">
                      <a16:colId xmlns="" xmlns:a16="http://schemas.microsoft.com/office/drawing/2014/main" val="20018"/>
                    </a:ext>
                  </a:extLst>
                </a:gridCol>
                <a:gridCol w="556097">
                  <a:extLst>
                    <a:ext uri="{9D8B030D-6E8A-4147-A177-3AD203B41FA5}">
                      <a16:colId xmlns="" xmlns:a16="http://schemas.microsoft.com/office/drawing/2014/main" val="20019"/>
                    </a:ext>
                  </a:extLst>
                </a:gridCol>
                <a:gridCol w="481143"/>
              </a:tblGrid>
              <a:tr h="403423">
                <a:tc>
                  <a:txBody>
                    <a:bodyPr/>
                    <a:lstStyle/>
                    <a:p>
                      <a:pPr algn="ctr"/>
                      <a:r>
                        <a:rPr lang="en-US" sz="1000" dirty="0" smtClean="0">
                          <a:solidFill>
                            <a:schemeClr val="tx1"/>
                          </a:solidFill>
                        </a:rPr>
                        <a:t>Table 1. </a:t>
                      </a:r>
                    </a:p>
                    <a:p>
                      <a:pPr algn="ctr"/>
                      <a:r>
                        <a:rPr lang="en-US" sz="1000" dirty="0" smtClean="0">
                          <a:solidFill>
                            <a:schemeClr val="tx1"/>
                          </a:solidFill>
                        </a:rPr>
                        <a:t>Voxel</a:t>
                      </a:r>
                      <a:r>
                        <a:rPr lang="en-US" sz="1000" baseline="0" dirty="0" smtClean="0">
                          <a:solidFill>
                            <a:schemeClr val="tx1"/>
                          </a:solidFill>
                        </a:rPr>
                        <a:t> Size, Sig. R01</a:t>
                      </a:r>
                      <a:endParaRPr lang="en-US" sz="1000" dirty="0">
                        <a:solidFill>
                          <a:schemeClr val="tx1"/>
                        </a:solidFill>
                      </a:endParaRPr>
                    </a:p>
                  </a:txBody>
                  <a:tcPr marL="35791" marR="35791" marT="17895" marB="17895"/>
                </a:tc>
                <a:tc>
                  <a:txBody>
                    <a:bodyPr/>
                    <a:lstStyle/>
                    <a:p>
                      <a:pPr algn="ctr"/>
                      <a:r>
                        <a:rPr lang="en-US" sz="1000" b="1" dirty="0" smtClean="0">
                          <a:solidFill>
                            <a:schemeClr val="tx1"/>
                          </a:solidFill>
                        </a:rPr>
                        <a:t>(x, y, z)</a:t>
                      </a:r>
                      <a:endParaRPr lang="en-US" sz="1000" b="1" dirty="0">
                        <a:solidFill>
                          <a:schemeClr val="tx1"/>
                        </a:solidFill>
                      </a:endParaRPr>
                    </a:p>
                  </a:txBody>
                  <a:tcPr marL="35791" marR="35791" marT="17895" marB="17895"/>
                </a:tc>
                <a:tc>
                  <a:txBody>
                    <a:bodyPr/>
                    <a:lstStyle/>
                    <a:p>
                      <a:pPr algn="ctr"/>
                      <a:r>
                        <a:rPr lang="en-US" sz="1000" b="1" dirty="0" smtClean="0">
                          <a:solidFill>
                            <a:schemeClr val="tx1"/>
                          </a:solidFill>
                        </a:rPr>
                        <a:t>Voxel Size</a:t>
                      </a:r>
                      <a:endParaRPr lang="en-US" sz="1000" b="1" dirty="0">
                        <a:solidFill>
                          <a:schemeClr val="tx1"/>
                        </a:solidFill>
                      </a:endParaRPr>
                    </a:p>
                  </a:txBody>
                  <a:tcPr marL="35791" marR="35791" marT="17895" marB="17895"/>
                </a:tc>
                <a:tc>
                  <a:txBody>
                    <a:bodyPr/>
                    <a:lstStyle/>
                    <a:p>
                      <a:pPr algn="ctr"/>
                      <a:r>
                        <a:rPr lang="en-US" sz="1000" b="1" i="1" dirty="0" smtClean="0">
                          <a:solidFill>
                            <a:schemeClr val="tx1"/>
                          </a:solidFill>
                        </a:rPr>
                        <a:t>p</a:t>
                      </a:r>
                      <a:endParaRPr lang="en-US" sz="1000" b="1" i="0" dirty="0" smtClean="0">
                        <a:solidFill>
                          <a:schemeClr val="tx1"/>
                        </a:solidFill>
                      </a:endParaRPr>
                    </a:p>
                    <a:p>
                      <a:pPr algn="ctr"/>
                      <a:r>
                        <a:rPr lang="en-US" sz="1000" b="1" i="0" dirty="0" smtClean="0">
                          <a:solidFill>
                            <a:schemeClr val="tx1"/>
                          </a:solidFill>
                        </a:rPr>
                        <a:t>FDR</a:t>
                      </a:r>
                      <a:endParaRPr lang="en-US" sz="1000" b="1" i="0" dirty="0">
                        <a:solidFill>
                          <a:schemeClr val="tx1"/>
                        </a:solidFill>
                      </a:endParaRPr>
                    </a:p>
                  </a:txBody>
                  <a:tcPr marL="35791" marR="35791" marT="17895" marB="17895"/>
                </a:tc>
                <a:tc>
                  <a:txBody>
                    <a:bodyPr/>
                    <a:lstStyle/>
                    <a:p>
                      <a:pPr algn="ctr"/>
                      <a:r>
                        <a:rPr lang="en-US" sz="1000" dirty="0" smtClean="0">
                          <a:solidFill>
                            <a:schemeClr val="tx1"/>
                          </a:solidFill>
                        </a:rPr>
                        <a:t>PreCG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PostCG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FP</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SFG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AG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SMG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SPL</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STG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MTG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ITG</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TP</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LOC</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PH</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HI</a:t>
                      </a:r>
                      <a:endParaRPr lang="en-US" sz="1000" dirty="0">
                        <a:solidFill>
                          <a:schemeClr val="tx1"/>
                        </a:solidFill>
                      </a:endParaRPr>
                    </a:p>
                  </a:txBody>
                  <a:tcPr marL="35791" marR="35791" marT="17895" marB="17895"/>
                </a:tc>
                <a:tc>
                  <a:txBody>
                    <a:bodyPr/>
                    <a:lstStyle/>
                    <a:p>
                      <a:pPr algn="ctr"/>
                      <a:r>
                        <a:rPr lang="en-US" sz="1000" dirty="0" smtClean="0">
                          <a:solidFill>
                            <a:schemeClr val="tx1"/>
                          </a:solidFill>
                        </a:rPr>
                        <a:t>CB</a:t>
                      </a:r>
                      <a:endParaRPr lang="en-US" sz="1000" dirty="0">
                        <a:solidFill>
                          <a:schemeClr val="tx1"/>
                        </a:solidFill>
                      </a:endParaRPr>
                    </a:p>
                  </a:txBody>
                  <a:tcPr marL="35791" marR="35791" marT="17895" marB="17895"/>
                </a:tc>
                <a:tc>
                  <a:txBody>
                    <a:bodyPr/>
                    <a:lstStyle/>
                    <a:p>
                      <a:pPr algn="ctr"/>
                      <a:r>
                        <a:rPr lang="en-US" sz="1000" b="1" dirty="0" smtClean="0">
                          <a:solidFill>
                            <a:schemeClr val="tx1"/>
                          </a:solidFill>
                        </a:rPr>
                        <a:t>FU</a:t>
                      </a:r>
                      <a:endParaRPr lang="en-US" sz="1000" b="1" dirty="0">
                        <a:solidFill>
                          <a:schemeClr val="tx1"/>
                        </a:solidFill>
                      </a:endParaRPr>
                    </a:p>
                  </a:txBody>
                  <a:tcPr marL="35791" marR="35791" marT="17895" marB="17895"/>
                </a:tc>
                <a:tc>
                  <a:txBody>
                    <a:bodyPr/>
                    <a:lstStyle/>
                    <a:p>
                      <a:pPr algn="ctr"/>
                      <a:r>
                        <a:rPr lang="en-US" sz="1000" b="1" dirty="0" smtClean="0">
                          <a:solidFill>
                            <a:schemeClr val="tx1"/>
                          </a:solidFill>
                        </a:rPr>
                        <a:t>AMG</a:t>
                      </a:r>
                      <a:endParaRPr lang="en-US" sz="1000" b="1" dirty="0">
                        <a:solidFill>
                          <a:schemeClr val="tx1"/>
                        </a:solidFill>
                      </a:endParaRPr>
                    </a:p>
                  </a:txBody>
                  <a:tcPr marL="35791" marR="35791" marT="17895" marB="17895"/>
                </a:tc>
                <a:extLst>
                  <a:ext uri="{0D108BD9-81ED-4DB2-BD59-A6C34878D82A}">
                    <a16:rowId xmlns="" xmlns:a16="http://schemas.microsoft.com/office/drawing/2014/main" val="10000"/>
                  </a:ext>
                </a:extLst>
              </a:tr>
              <a:tr h="196098">
                <a:tc>
                  <a:txBody>
                    <a:bodyPr/>
                    <a:lstStyle/>
                    <a:p>
                      <a:pPr algn="l"/>
                      <a:r>
                        <a:rPr lang="en-US" sz="800" b="1" dirty="0" smtClean="0">
                          <a:solidFill>
                            <a:srgbClr val="0000FF"/>
                          </a:solidFill>
                        </a:rPr>
                        <a:t>Left</a:t>
                      </a:r>
                      <a:r>
                        <a:rPr lang="en-US" sz="800" b="1" baseline="0" dirty="0" smtClean="0">
                          <a:solidFill>
                            <a:srgbClr val="0000FF"/>
                          </a:solidFill>
                        </a:rPr>
                        <a:t> Insular Seed</a:t>
                      </a:r>
                      <a:endParaRPr lang="en-US" sz="800" b="1" dirty="0">
                        <a:solidFill>
                          <a:srgbClr val="0000FF"/>
                        </a:solidFill>
                      </a:endParaRPr>
                    </a:p>
                  </a:txBody>
                  <a:tcPr marL="35791" marR="35791" marT="17895" marB="17895"/>
                </a:tc>
                <a:tc>
                  <a:txBody>
                    <a:bodyPr/>
                    <a:lstStyle/>
                    <a:p>
                      <a:pPr algn="ctr"/>
                      <a:endParaRPr lang="en-US" sz="800" dirty="0">
                        <a:solidFill>
                          <a:srgbClr val="0000FF"/>
                        </a:solidFill>
                      </a:endParaRPr>
                    </a:p>
                  </a:txBody>
                  <a:tcPr marL="35791" marR="35791" marT="17895" marB="17895"/>
                </a:tc>
                <a:tc>
                  <a:txBody>
                    <a:bodyPr/>
                    <a:lstStyle/>
                    <a:p>
                      <a:pPr algn="ctr"/>
                      <a:endParaRPr lang="en-US" sz="800" dirty="0">
                        <a:solidFill>
                          <a:srgbClr val="0000FF"/>
                        </a:solidFill>
                      </a:endParaRPr>
                    </a:p>
                  </a:txBody>
                  <a:tcPr marL="35791" marR="35791" marT="17895" marB="17895"/>
                </a:tc>
                <a:tc>
                  <a:txBody>
                    <a:bodyPr/>
                    <a:lstStyle/>
                    <a:p>
                      <a:pPr algn="ctr"/>
                      <a:endParaRPr lang="en-US" sz="800" dirty="0">
                        <a:solidFill>
                          <a:srgbClr val="0000FF"/>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1"/>
                  </a:ext>
                </a:extLst>
              </a:tr>
              <a:tr h="191191">
                <a:tc>
                  <a:txBody>
                    <a:bodyPr/>
                    <a:lstStyle/>
                    <a:p>
                      <a:pPr algn="l"/>
                      <a:r>
                        <a:rPr lang="en-US" sz="800" b="1" dirty="0" smtClean="0"/>
                        <a:t>PD-NC vs PD-MCI     </a:t>
                      </a:r>
                      <a:r>
                        <a:rPr lang="en-US" sz="800" b="1" dirty="0" smtClean="0"/>
                        <a:t>            </a:t>
                      </a:r>
                      <a:r>
                        <a:rPr lang="en-US" sz="800" b="1" i="1" dirty="0" smtClean="0">
                          <a:solidFill>
                            <a:srgbClr val="FF0000"/>
                          </a:solidFill>
                        </a:rPr>
                        <a:t>i</a:t>
                      </a:r>
                      <a:r>
                        <a:rPr lang="en-US" sz="800" b="0" i="1" dirty="0" smtClean="0">
                          <a:solidFill>
                            <a:srgbClr val="FF0000"/>
                          </a:solidFill>
                        </a:rPr>
                        <a:t>ncrease</a:t>
                      </a:r>
                      <a:endParaRPr lang="en-US" sz="800" b="0" dirty="0">
                        <a:solidFill>
                          <a:srgbClr val="FF0000"/>
                        </a:solidFill>
                      </a:endParaRPr>
                    </a:p>
                  </a:txBody>
                  <a:tcPr marL="35791" marR="35791" marT="17895" marB="17895"/>
                </a:tc>
                <a:tc>
                  <a:txBody>
                    <a:bodyPr/>
                    <a:lstStyle/>
                    <a:p>
                      <a:pPr algn="ctr"/>
                      <a:r>
                        <a:rPr lang="en-US" sz="800" i="0" dirty="0" smtClean="0">
                          <a:solidFill>
                            <a:srgbClr val="FF0000"/>
                          </a:solidFill>
                        </a:rPr>
                        <a:t>(-30, -40, +48)</a:t>
                      </a:r>
                      <a:endParaRPr lang="en-US" sz="800" i="0" dirty="0">
                        <a:solidFill>
                          <a:srgbClr val="FF0000"/>
                        </a:solidFill>
                      </a:endParaRPr>
                    </a:p>
                  </a:txBody>
                  <a:tcPr marL="35791" marR="35791" marT="17895" marB="17895"/>
                </a:tc>
                <a:tc>
                  <a:txBody>
                    <a:bodyPr/>
                    <a:lstStyle/>
                    <a:p>
                      <a:pPr algn="ctr"/>
                      <a:r>
                        <a:rPr lang="en-US" sz="800" i="0" dirty="0" smtClean="0">
                          <a:solidFill>
                            <a:srgbClr val="FF0000"/>
                          </a:solidFill>
                        </a:rPr>
                        <a:t>1161</a:t>
                      </a:r>
                      <a:endParaRPr lang="en-US" sz="800" i="0" dirty="0">
                        <a:solidFill>
                          <a:srgbClr val="FF0000"/>
                        </a:solidFill>
                      </a:endParaRPr>
                    </a:p>
                  </a:txBody>
                  <a:tcPr marL="35791" marR="35791" marT="17895" marB="17895"/>
                </a:tc>
                <a:tc>
                  <a:txBody>
                    <a:bodyPr/>
                    <a:lstStyle/>
                    <a:p>
                      <a:pPr algn="ctr" rtl="0" fontAlgn="ctr"/>
                      <a:r>
                        <a:rPr lang="en-US" sz="800" b="0" i="0" u="none" strike="noStrike" dirty="0">
                          <a:solidFill>
                            <a:srgbClr val="FF0000"/>
                          </a:solidFill>
                          <a:effectLst/>
                          <a:latin typeface="Arial" panose="020B0604020202020204" pitchFamily="34" charset="0"/>
                        </a:rPr>
                        <a:t>&lt; 0.0001</a:t>
                      </a:r>
                    </a:p>
                  </a:txBody>
                  <a:tcPr marL="9525" marR="9525" marT="9525" marB="0" anchor="ctr"/>
                </a:tc>
                <a:tc>
                  <a:txBody>
                    <a:bodyPr/>
                    <a:lstStyle/>
                    <a:p>
                      <a:pPr algn="ctr"/>
                      <a:r>
                        <a:rPr lang="en-US" sz="800" dirty="0" smtClean="0">
                          <a:solidFill>
                            <a:srgbClr val="FF0000"/>
                          </a:solidFill>
                        </a:rPr>
                        <a:t>221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422 (L)</a:t>
                      </a: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46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126 (L)</a:t>
                      </a: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100 (L)</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2"/>
                  </a:ext>
                </a:extLst>
              </a:tr>
              <a:tr h="196098">
                <a:tc>
                  <a:txBody>
                    <a:bodyPr/>
                    <a:lstStyle/>
                    <a:p>
                      <a:pPr algn="ctr"/>
                      <a:endParaRPr lang="en-US" sz="800" dirty="0"/>
                    </a:p>
                  </a:txBody>
                  <a:tcPr marL="35791" marR="35791" marT="17895" marB="17895"/>
                </a:tc>
                <a:tc>
                  <a:txBody>
                    <a:bodyPr/>
                    <a:lstStyle/>
                    <a:p>
                      <a:pPr algn="ctr"/>
                      <a:r>
                        <a:rPr lang="en-US" sz="800" dirty="0" smtClean="0">
                          <a:solidFill>
                            <a:srgbClr val="FF0000"/>
                          </a:solidFill>
                        </a:rPr>
                        <a:t>(-52, -14, 22)</a:t>
                      </a:r>
                    </a:p>
                  </a:txBody>
                  <a:tcPr marL="35791" marR="35791" marT="17895" marB="17895"/>
                </a:tc>
                <a:tc>
                  <a:txBody>
                    <a:bodyPr/>
                    <a:lstStyle/>
                    <a:p>
                      <a:pPr algn="ctr"/>
                      <a:r>
                        <a:rPr lang="en-US" sz="800" dirty="0" smtClean="0">
                          <a:solidFill>
                            <a:srgbClr val="FF0000"/>
                          </a:solidFill>
                        </a:rPr>
                        <a:t>1019</a:t>
                      </a:r>
                      <a:endParaRPr lang="en-US" sz="800" dirty="0">
                        <a:solidFill>
                          <a:srgbClr val="FF0000"/>
                        </a:solidFill>
                      </a:endParaRPr>
                    </a:p>
                  </a:txBody>
                  <a:tcPr marL="35791" marR="35791" marT="17895" marB="17895"/>
                </a:tc>
                <a:tc>
                  <a:txBody>
                    <a:bodyPr/>
                    <a:lstStyle/>
                    <a:p>
                      <a:pPr algn="ctr" rtl="0" fontAlgn="ctr"/>
                      <a:r>
                        <a:rPr lang="en-US" sz="800" b="0" i="0" u="none" strike="noStrike" dirty="0">
                          <a:solidFill>
                            <a:srgbClr val="FF0000"/>
                          </a:solidFill>
                          <a:effectLst/>
                          <a:latin typeface="Arial" panose="020B0604020202020204" pitchFamily="34" charset="0"/>
                        </a:rPr>
                        <a:t>&lt; 0.0001</a:t>
                      </a:r>
                    </a:p>
                  </a:txBody>
                  <a:tcPr marL="9525" marR="9525" marT="9525" marB="0" anchor="ctr"/>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FF0000"/>
                          </a:solidFill>
                        </a:rPr>
                        <a:t>20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367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176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33 (L)</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FF0000"/>
                          </a:solidFill>
                        </a:rPr>
                        <a:t>20 (L)</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FF0000"/>
                          </a:solidFill>
                        </a:rPr>
                        <a:t>17 (L)</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3"/>
                  </a:ext>
                </a:extLst>
              </a:tr>
              <a:tr h="196098">
                <a:tc>
                  <a:txBody>
                    <a:bodyPr/>
                    <a:lstStyle/>
                    <a:p>
                      <a:pPr algn="r"/>
                      <a:r>
                        <a:rPr lang="en-US" sz="800" i="1" dirty="0" smtClean="0">
                          <a:solidFill>
                            <a:srgbClr val="0000FF"/>
                          </a:solidFill>
                        </a:rPr>
                        <a:t>decrease</a:t>
                      </a:r>
                      <a:endParaRPr lang="en-US" sz="800" i="1" dirty="0">
                        <a:solidFill>
                          <a:srgbClr val="0000FF"/>
                        </a:solidFill>
                      </a:endParaRPr>
                    </a:p>
                  </a:txBody>
                  <a:tcPr marL="35791" marR="35791" marT="17895" marB="17895"/>
                </a:tc>
                <a:tc>
                  <a:txBody>
                    <a:bodyPr/>
                    <a:lstStyle/>
                    <a:p>
                      <a:pPr algn="ctr"/>
                      <a:r>
                        <a:rPr lang="en-US" sz="800" dirty="0" smtClean="0">
                          <a:solidFill>
                            <a:srgbClr val="0000FF"/>
                          </a:solidFill>
                        </a:rPr>
                        <a:t>(+26, +50,</a:t>
                      </a:r>
                      <a:r>
                        <a:rPr lang="en-US" sz="800" baseline="0" dirty="0" smtClean="0">
                          <a:solidFill>
                            <a:srgbClr val="0000FF"/>
                          </a:solidFill>
                        </a:rPr>
                        <a:t> -14)</a:t>
                      </a:r>
                      <a:endParaRPr lang="en-US" sz="800" dirty="0">
                        <a:solidFill>
                          <a:srgbClr val="0000FF"/>
                        </a:solidFill>
                      </a:endParaRPr>
                    </a:p>
                  </a:txBody>
                  <a:tcPr marL="35791" marR="35791" marT="17895" marB="17895"/>
                </a:tc>
                <a:tc>
                  <a:txBody>
                    <a:bodyPr/>
                    <a:lstStyle/>
                    <a:p>
                      <a:pPr algn="ctr"/>
                      <a:r>
                        <a:rPr lang="en-US" sz="800" dirty="0" smtClean="0">
                          <a:solidFill>
                            <a:srgbClr val="0000FF"/>
                          </a:solidFill>
                        </a:rPr>
                        <a:t>270</a:t>
                      </a:r>
                      <a:endParaRPr lang="en-US" sz="800" dirty="0">
                        <a:solidFill>
                          <a:srgbClr val="0000FF"/>
                        </a:solidFill>
                      </a:endParaRPr>
                    </a:p>
                  </a:txBody>
                  <a:tcPr marL="35791" marR="35791" marT="17895" marB="17895"/>
                </a:tc>
                <a:tc>
                  <a:txBody>
                    <a:bodyPr/>
                    <a:lstStyle/>
                    <a:p>
                      <a:pPr algn="ctr" rtl="0" fontAlgn="ctr"/>
                      <a:r>
                        <a:rPr lang="en-US" sz="800" b="0" i="0" u="none" strike="noStrike" dirty="0">
                          <a:solidFill>
                            <a:srgbClr val="0000FF"/>
                          </a:solidFill>
                          <a:effectLst/>
                          <a:latin typeface="Arial" panose="020B0604020202020204" pitchFamily="34" charset="0"/>
                        </a:rPr>
                        <a:t>0.037</a:t>
                      </a:r>
                    </a:p>
                  </a:txBody>
                  <a:tcPr marL="9525" marR="9525" marT="9525" marB="0" anchor="ctr"/>
                </a:tc>
                <a:tc>
                  <a:txBody>
                    <a:bodyPr/>
                    <a:lstStyle/>
                    <a:p>
                      <a:pPr algn="ctr"/>
                      <a:endParaRPr lang="en-US" sz="800" dirty="0"/>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0000FF"/>
                          </a:solidFill>
                        </a:rPr>
                        <a:t>236 (R)</a:t>
                      </a:r>
                      <a:endParaRPr lang="en-US" sz="800" dirty="0">
                        <a:solidFill>
                          <a:srgbClr val="0000FF"/>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4"/>
                  </a:ext>
                </a:extLst>
              </a:tr>
              <a:tr h="196098">
                <a:tc>
                  <a:txBody>
                    <a:bodyPr/>
                    <a:lstStyle/>
                    <a:p>
                      <a:pPr algn="ctr"/>
                      <a:endParaRPr lang="en-US" sz="800" dirty="0"/>
                    </a:p>
                  </a:txBody>
                  <a:tcPr marL="35791" marR="35791" marT="17895" marB="17895"/>
                </a:tc>
                <a:tc>
                  <a:txBody>
                    <a:bodyPr/>
                    <a:lstStyle/>
                    <a:p>
                      <a:pPr algn="ctr"/>
                      <a:r>
                        <a:rPr lang="en-US" sz="800" dirty="0" smtClean="0">
                          <a:solidFill>
                            <a:srgbClr val="0000FF"/>
                          </a:solidFill>
                        </a:rPr>
                        <a:t>(+38,</a:t>
                      </a:r>
                      <a:r>
                        <a:rPr lang="en-US" sz="800" baseline="0" dirty="0" smtClean="0">
                          <a:solidFill>
                            <a:srgbClr val="0000FF"/>
                          </a:solidFill>
                        </a:rPr>
                        <a:t> +36, -02)</a:t>
                      </a:r>
                      <a:endParaRPr lang="en-US" sz="800" dirty="0">
                        <a:solidFill>
                          <a:srgbClr val="0000FF"/>
                        </a:solidFill>
                      </a:endParaRPr>
                    </a:p>
                  </a:txBody>
                  <a:tcPr marL="35791" marR="35791" marT="17895" marB="17895"/>
                </a:tc>
                <a:tc>
                  <a:txBody>
                    <a:bodyPr/>
                    <a:lstStyle/>
                    <a:p>
                      <a:pPr algn="ctr"/>
                      <a:r>
                        <a:rPr lang="en-US" sz="800" dirty="0" smtClean="0">
                          <a:solidFill>
                            <a:srgbClr val="0000FF"/>
                          </a:solidFill>
                        </a:rPr>
                        <a:t>250</a:t>
                      </a:r>
                      <a:endParaRPr lang="en-US" sz="800" dirty="0">
                        <a:solidFill>
                          <a:srgbClr val="0000FF"/>
                        </a:solidFill>
                      </a:endParaRPr>
                    </a:p>
                  </a:txBody>
                  <a:tcPr marL="35791" marR="35791" marT="17895" marB="17895"/>
                </a:tc>
                <a:tc>
                  <a:txBody>
                    <a:bodyPr/>
                    <a:lstStyle/>
                    <a:p>
                      <a:pPr algn="ctr" rtl="0" fontAlgn="ctr"/>
                      <a:r>
                        <a:rPr lang="en-US" sz="800" b="0" i="0" u="none" strike="noStrike" dirty="0">
                          <a:solidFill>
                            <a:srgbClr val="0000FF"/>
                          </a:solidFill>
                          <a:effectLst/>
                          <a:latin typeface="Arial" panose="020B0604020202020204" pitchFamily="34" charset="0"/>
                        </a:rPr>
                        <a:t>0.041</a:t>
                      </a:r>
                    </a:p>
                  </a:txBody>
                  <a:tcPr marL="9525" marR="9525" marT="9525" marB="0" anchor="ctr"/>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0000FF"/>
                          </a:solidFill>
                        </a:rPr>
                        <a:t>148 (R)</a:t>
                      </a:r>
                      <a:endParaRPr lang="en-US" sz="800" dirty="0">
                        <a:solidFill>
                          <a:srgbClr val="0000FF"/>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extLst>
                  <a:ext uri="{0D108BD9-81ED-4DB2-BD59-A6C34878D82A}">
                    <a16:rowId xmlns="" xmlns:a16="http://schemas.microsoft.com/office/drawing/2014/main" val="10005"/>
                  </a:ext>
                </a:extLst>
              </a:tr>
              <a:tr h="155694">
                <a:tc>
                  <a:txBody>
                    <a:bodyPr/>
                    <a:lstStyle/>
                    <a:p>
                      <a:pPr marL="0" marR="0" lvl="0" indent="0" algn="l" defTabSz="436412"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rPr>
                        <a:t>PD-NC vs </a:t>
                      </a:r>
                      <a:r>
                        <a:rPr lang="en-US" sz="800" b="1" i="0" u="none" strike="noStrike" dirty="0">
                          <a:solidFill>
                            <a:schemeClr val="tx1"/>
                          </a:solidFill>
                          <a:effectLst/>
                          <a:latin typeface="Arial" panose="020B0604020202020204" pitchFamily="34" charset="0"/>
                        </a:rPr>
                        <a:t>PD-MCIs </a:t>
                      </a:r>
                      <a:r>
                        <a:rPr lang="en-US" sz="800" b="1" i="1" u="none" strike="noStrike" dirty="0" smtClean="0">
                          <a:solidFill>
                            <a:srgbClr val="FF0000"/>
                          </a:solidFill>
                          <a:effectLst/>
                          <a:latin typeface="Arial" panose="020B0604020202020204" pitchFamily="34" charset="0"/>
                        </a:rPr>
                        <a:t>                </a:t>
                      </a:r>
                      <a:r>
                        <a:rPr lang="en-US" sz="800" b="0" i="1" dirty="0" smtClean="0">
                          <a:solidFill>
                            <a:srgbClr val="FF0000"/>
                          </a:solidFill>
                        </a:rPr>
                        <a:t>increase</a:t>
                      </a:r>
                      <a:endParaRPr lang="en-US"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800" b="0" i="0" u="none" strike="noStrike" dirty="0">
                          <a:solidFill>
                            <a:srgbClr val="FF0000"/>
                          </a:solidFill>
                          <a:effectLst/>
                          <a:latin typeface="Arial" panose="020B0604020202020204" pitchFamily="34" charset="0"/>
                        </a:rPr>
                        <a:t>(-46, -28, +44)</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407</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0.0097</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229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44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45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algn="r" fontAlgn="b"/>
                      <a:r>
                        <a:rPr lang="en-US" sz="800" b="0" i="0" u="none" strike="noStrike" dirty="0">
                          <a:solidFill>
                            <a:srgbClr val="000000"/>
                          </a:solidFill>
                          <a:effectLst/>
                          <a:latin typeface="Arial" panose="020B0604020202020204" pitchFamily="34" charset="0"/>
                        </a:rPr>
                        <a:t> </a:t>
                      </a: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(-38, -54, +32)</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333</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0.0097</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52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143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algn="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(-46,-62, +02)</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285</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0.0169</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29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25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139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marL="0" marR="0" lvl="0" indent="0" algn="r" defTabSz="436412" rtl="0" eaLnBrk="1" fontAlgn="b" latinLnBrk="0" hangingPunct="1">
                        <a:lnSpc>
                          <a:spcPct val="100000"/>
                        </a:lnSpc>
                        <a:spcBef>
                          <a:spcPts val="0"/>
                        </a:spcBef>
                        <a:spcAft>
                          <a:spcPts val="0"/>
                        </a:spcAft>
                        <a:buClrTx/>
                        <a:buSzTx/>
                        <a:buFontTx/>
                        <a:buNone/>
                        <a:tabLst/>
                        <a:defRPr/>
                      </a:pPr>
                      <a:r>
                        <a:rPr lang="en-US" sz="800" i="1" dirty="0" smtClean="0">
                          <a:solidFill>
                            <a:srgbClr val="0000FF"/>
                          </a:solidFill>
                        </a:rPr>
                        <a:t>decrease</a:t>
                      </a:r>
                    </a:p>
                  </a:txBody>
                  <a:tcPr marL="9525" marR="9525" marT="9525" marB="0" anchor="b"/>
                </a:tc>
                <a:tc>
                  <a:txBody>
                    <a:bodyPr/>
                    <a:lstStyle/>
                    <a:p>
                      <a:pPr algn="ctr" rtl="0" fontAlgn="b"/>
                      <a:r>
                        <a:rPr lang="en-US" sz="800" b="0" i="0" u="none" strike="noStrike" dirty="0">
                          <a:solidFill>
                            <a:srgbClr val="0000FF"/>
                          </a:solidFill>
                          <a:effectLst/>
                          <a:latin typeface="Arial" panose="020B0604020202020204" pitchFamily="34" charset="0"/>
                        </a:rPr>
                        <a:t>(-04, -76, -24)</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463</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0.0036</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smtClean="0">
                          <a:solidFill>
                            <a:srgbClr val="0000FF"/>
                          </a:solidFill>
                          <a:effectLst/>
                          <a:latin typeface="Arial" panose="020B0604020202020204" pitchFamily="34" charset="0"/>
                        </a:rPr>
                        <a:t>370 (L)</a:t>
                      </a:r>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rtl="0" fontAlgn="b"/>
                      <a:endParaRPr lang="en-US" sz="800" b="0" i="0" u="none" strike="noStrike" dirty="0">
                        <a:solidFill>
                          <a:srgbClr val="0000FF"/>
                        </a:solidFill>
                        <a:effectLst/>
                        <a:latin typeface="Arial" panose="020B0604020202020204" pitchFamily="34" charset="0"/>
                      </a:endParaRPr>
                    </a:p>
                  </a:txBody>
                  <a:tcPr marL="9525" marR="9525" marT="9525" marB="0" anchor="b"/>
                </a:tc>
              </a:tr>
              <a:tr h="155694">
                <a:tc>
                  <a:txBody>
                    <a:bodyPr/>
                    <a:lstStyle/>
                    <a:p>
                      <a:pPr marL="0" marR="0" lvl="0" indent="0" algn="l" defTabSz="436412"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rPr>
                        <a:t>PD-NC vs PD-MCIm  </a:t>
                      </a:r>
                      <a:r>
                        <a:rPr lang="en-US" sz="800" b="0" i="1" dirty="0" smtClean="0">
                          <a:solidFill>
                            <a:srgbClr val="FF0000"/>
                          </a:solidFill>
                        </a:rPr>
                        <a:t>            </a:t>
                      </a:r>
                      <a:r>
                        <a:rPr lang="en-US" sz="800" b="0" i="1" baseline="0" dirty="0" smtClean="0">
                          <a:solidFill>
                            <a:srgbClr val="FF0000"/>
                          </a:solidFill>
                        </a:rPr>
                        <a:t> </a:t>
                      </a:r>
                      <a:r>
                        <a:rPr lang="en-US" sz="800" b="0" i="1" dirty="0" smtClean="0">
                          <a:solidFill>
                            <a:srgbClr val="FF0000"/>
                          </a:solidFill>
                        </a:rPr>
                        <a:t> increase</a:t>
                      </a:r>
                      <a:endParaRPr lang="en-US"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800" b="0" i="0" u="none" strike="noStrike" dirty="0">
                          <a:solidFill>
                            <a:srgbClr val="FF0000"/>
                          </a:solidFill>
                          <a:effectLst/>
                          <a:latin typeface="Arial" panose="020B0604020202020204" pitchFamily="34" charset="0"/>
                        </a:rPr>
                        <a:t>(-04, -76, -24)</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463</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0.00356</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312(L)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169(L)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12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14 (L)</a:t>
                      </a: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algn="r" fontAlgn="b"/>
                      <a:r>
                        <a:rPr lang="en-US" sz="800" b="0" i="0" u="none" strike="noStrike" dirty="0">
                          <a:solidFill>
                            <a:srgbClr val="000000"/>
                          </a:solidFill>
                          <a:effectLst/>
                          <a:latin typeface="Arial" panose="020B0604020202020204" pitchFamily="34" charset="0"/>
                        </a:rPr>
                        <a:t> </a:t>
                      </a: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(-46, -28, +44)</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407</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0.00428</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167(L)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192(L)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13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algn="r" fontAlgn="b"/>
                      <a:r>
                        <a:rPr lang="en-US" sz="800" b="0" i="1" u="none" strike="noStrike" dirty="0" smtClean="0">
                          <a:solidFill>
                            <a:srgbClr val="0000FF"/>
                          </a:solidFill>
                          <a:effectLst/>
                          <a:latin typeface="Arial" panose="020B0604020202020204" pitchFamily="34" charset="0"/>
                        </a:rPr>
                        <a:t>decrease</a:t>
                      </a:r>
                      <a:endParaRPr lang="en-US" sz="800" b="0" i="1" u="none" strike="noStrike" dirty="0">
                        <a:solidFill>
                          <a:srgbClr val="0000FF"/>
                        </a:solidFill>
                        <a:effectLst/>
                        <a:latin typeface="Arial" panose="020B0604020202020204" pitchFamily="34" charset="0"/>
                      </a:endParaRPr>
                    </a:p>
                  </a:txBody>
                  <a:tcPr marL="9525" marR="9525" marT="9525" marB="0" anchor="b"/>
                </a:tc>
                <a:tc>
                  <a:txBody>
                    <a:bodyPr/>
                    <a:lstStyle/>
                    <a:p>
                      <a:pPr algn="ctr" rtl="0" fontAlgn="b"/>
                      <a:r>
                        <a:rPr lang="en-US" sz="800" b="0" i="0" u="none" strike="noStrike" dirty="0">
                          <a:solidFill>
                            <a:srgbClr val="0000FF"/>
                          </a:solidFill>
                          <a:effectLst/>
                          <a:latin typeface="Arial" panose="020B0604020202020204" pitchFamily="34" charset="0"/>
                        </a:rPr>
                        <a:t>(-46, -62, +02)</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285</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0.0169</a:t>
                      </a: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235 ( R )</a:t>
                      </a: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rtl="0" fontAlgn="b"/>
                      <a:endParaRPr lang="en-US" sz="800" b="0" i="0" u="none" strike="noStrike" dirty="0">
                        <a:solidFill>
                          <a:srgbClr val="0000FF"/>
                        </a:solidFill>
                        <a:effectLst/>
                        <a:latin typeface="Arial" panose="020B0604020202020204" pitchFamily="34" charset="0"/>
                      </a:endParaRPr>
                    </a:p>
                  </a:txBody>
                  <a:tcPr marL="9525" marR="9525" marT="9525" marB="0" anchor="b"/>
                </a:tc>
              </a:tr>
              <a:tr h="242342">
                <a:tc>
                  <a:txBody>
                    <a:bodyPr/>
                    <a:lstStyle/>
                    <a:p>
                      <a:pPr algn="l" rtl="0" fontAlgn="ctr"/>
                      <a:r>
                        <a:rPr lang="en-US" sz="800" b="1" i="0" u="none" strike="noStrike" dirty="0">
                          <a:solidFill>
                            <a:srgbClr val="000000"/>
                          </a:solidFill>
                          <a:effectLst/>
                          <a:latin typeface="Arial" panose="020B0604020202020204" pitchFamily="34" charset="0"/>
                        </a:rPr>
                        <a:t>PD-NC vs PD-MCIs  </a:t>
                      </a:r>
                      <a:r>
                        <a:rPr lang="en-US" sz="800" b="1" i="0" u="none" strike="noStrike" dirty="0" smtClean="0">
                          <a:solidFill>
                            <a:srgbClr val="000000"/>
                          </a:solidFill>
                          <a:effectLst/>
                          <a:latin typeface="Arial" panose="020B0604020202020204" pitchFamily="34" charset="0"/>
                        </a:rPr>
                        <a:t>              </a:t>
                      </a:r>
                      <a:r>
                        <a:rPr lang="en-US" sz="800" b="0" i="1" u="none" strike="noStrike" dirty="0" smtClean="0">
                          <a:solidFill>
                            <a:srgbClr val="FF0000"/>
                          </a:solidFill>
                          <a:effectLst/>
                          <a:latin typeface="Arial" panose="020B0604020202020204" pitchFamily="34" charset="0"/>
                        </a:rPr>
                        <a:t>increase</a:t>
                      </a:r>
                      <a:endParaRPr lang="en-US" sz="8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rtl="0" fontAlgn="b"/>
                      <a:r>
                        <a:rPr lang="en-US" sz="800" b="0" i="0" u="none" strike="noStrike" dirty="0" smtClean="0">
                          <a:solidFill>
                            <a:srgbClr val="FF0000"/>
                          </a:solidFill>
                          <a:effectLst/>
                          <a:latin typeface="Arial" panose="020B0604020202020204" pitchFamily="34" charset="0"/>
                        </a:rPr>
                        <a:t>(-46, -28, +44)</a:t>
                      </a:r>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407</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0.0097</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229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44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45 (L)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68729">
                <a:tc>
                  <a:txBody>
                    <a:bodyPr/>
                    <a:lstStyle/>
                    <a:p>
                      <a:pPr algn="r" fontAlgn="b"/>
                      <a:r>
                        <a:rPr lang="en-US" sz="800" b="0" i="0" u="none" strike="noStrike" dirty="0">
                          <a:solidFill>
                            <a:srgbClr val="000000"/>
                          </a:solidFill>
                          <a:effectLst/>
                          <a:latin typeface="Arial" panose="020B0604020202020204" pitchFamily="34" charset="0"/>
                        </a:rPr>
                        <a:t> </a:t>
                      </a: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(-38, -54, +32)</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333</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0.0097</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52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143 (L)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rtl="0" fontAlgn="b"/>
                      <a:endParaRPr lang="en-US" sz="800" b="0" i="0" u="none" strike="noStrike" dirty="0">
                        <a:solidFill>
                          <a:srgbClr val="FF0000"/>
                        </a:solidFill>
                        <a:effectLst/>
                        <a:latin typeface="Arial" panose="020B0604020202020204" pitchFamily="34" charset="0"/>
                      </a:endParaRPr>
                    </a:p>
                  </a:txBody>
                  <a:tcPr marL="9525" marR="9525" marT="9525" marB="0" anchor="b"/>
                </a:tc>
              </a:tr>
              <a:tr h="196098">
                <a:tc>
                  <a:txBody>
                    <a:bodyPr/>
                    <a:lstStyle/>
                    <a:p>
                      <a:pPr algn="l"/>
                      <a:r>
                        <a:rPr lang="en-US" sz="800" b="1" dirty="0" smtClean="0">
                          <a:solidFill>
                            <a:srgbClr val="0000FF"/>
                          </a:solidFill>
                        </a:rPr>
                        <a:t>Right Insular Seed</a:t>
                      </a:r>
                      <a:endParaRPr lang="en-US" sz="800" b="1" dirty="0">
                        <a:solidFill>
                          <a:srgbClr val="0000FF"/>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6"/>
                  </a:ext>
                </a:extLst>
              </a:tr>
              <a:tr h="186805">
                <a:tc>
                  <a:txBody>
                    <a:bodyPr/>
                    <a:lstStyle/>
                    <a:p>
                      <a:pPr marL="0" marR="0" lvl="0" indent="0" algn="l" defTabSz="436412" rtl="0" eaLnBrk="1" fontAlgn="auto" latinLnBrk="0" hangingPunct="1">
                        <a:lnSpc>
                          <a:spcPct val="100000"/>
                        </a:lnSpc>
                        <a:spcBef>
                          <a:spcPts val="0"/>
                        </a:spcBef>
                        <a:spcAft>
                          <a:spcPts val="0"/>
                        </a:spcAft>
                        <a:buClrTx/>
                        <a:buSzTx/>
                        <a:buFontTx/>
                        <a:buNone/>
                        <a:tabLst/>
                        <a:defRPr/>
                      </a:pPr>
                      <a:r>
                        <a:rPr lang="en-US" sz="800" b="0" i="1" dirty="0" smtClean="0">
                          <a:solidFill>
                            <a:srgbClr val="FF0000"/>
                          </a:solidFill>
                        </a:rPr>
                        <a:t>i</a:t>
                      </a:r>
                      <a:r>
                        <a:rPr lang="en-US" sz="800" b="1" dirty="0" smtClean="0"/>
                        <a:t>PD-NC vs PD-MCI                </a:t>
                      </a:r>
                      <a:r>
                        <a:rPr lang="en-US" sz="800" b="0" dirty="0" smtClean="0"/>
                        <a:t> </a:t>
                      </a:r>
                      <a:r>
                        <a:rPr lang="en-US" sz="800" b="0" i="1" dirty="0" smtClean="0">
                          <a:solidFill>
                            <a:srgbClr val="FF0000"/>
                          </a:solidFill>
                        </a:rPr>
                        <a:t>increase</a:t>
                      </a:r>
                      <a:endParaRPr lang="en-US" sz="800" dirty="0"/>
                    </a:p>
                  </a:txBody>
                  <a:tcPr marL="35791" marR="35791" marT="17895" marB="17895"/>
                </a:tc>
                <a:tc>
                  <a:txBody>
                    <a:bodyPr/>
                    <a:lstStyle/>
                    <a:p>
                      <a:pPr algn="ctr" rtl="0" fontAlgn="ctr"/>
                      <a:r>
                        <a:rPr lang="en-US" sz="800" b="0" i="0" u="none" strike="noStrike" dirty="0">
                          <a:solidFill>
                            <a:srgbClr val="FF0000"/>
                          </a:solidFill>
                          <a:effectLst/>
                          <a:latin typeface="Arial" panose="020B0604020202020204" pitchFamily="34" charset="0"/>
                        </a:rPr>
                        <a:t>(46, -20, +40)</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467</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0.0029</a:t>
                      </a:r>
                    </a:p>
                  </a:txBody>
                  <a:tcPr marL="9525" marR="9525" marT="9525" marB="0" anchor="ctr"/>
                </a:tc>
                <a:tc>
                  <a:txBody>
                    <a:bodyPr/>
                    <a:lstStyle/>
                    <a:p>
                      <a:pPr algn="ctr"/>
                      <a:endParaRPr lang="en-US" sz="800" dirty="0"/>
                    </a:p>
                  </a:txBody>
                  <a:tcPr marL="35791" marR="35791" marT="17895" marB="17895"/>
                </a:tc>
                <a:tc>
                  <a:txBody>
                    <a:bodyPr/>
                    <a:lstStyle/>
                    <a:p>
                      <a:pPr algn="ctr"/>
                      <a:r>
                        <a:rPr lang="en-US" sz="800" dirty="0" smtClean="0">
                          <a:solidFill>
                            <a:srgbClr val="FF0000"/>
                          </a:solidFill>
                        </a:rPr>
                        <a:t>233 (R)</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FF0000"/>
                          </a:solidFill>
                        </a:rPr>
                        <a:t>15 (R)</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111 (R)</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08"/>
                  </a:ext>
                </a:extLst>
              </a:tr>
              <a:tr h="196098">
                <a:tc>
                  <a:txBody>
                    <a:bodyPr/>
                    <a:lstStyle/>
                    <a:p>
                      <a:pPr algn="ctr"/>
                      <a:endParaRPr lang="en-US" sz="800" dirty="0"/>
                    </a:p>
                  </a:txBody>
                  <a:tcPr marL="35791" marR="35791" marT="17895" marB="17895"/>
                </a:tc>
                <a:tc>
                  <a:txBody>
                    <a:bodyPr/>
                    <a:lstStyle/>
                    <a:p>
                      <a:pPr algn="ctr" rtl="0" fontAlgn="ctr"/>
                      <a:r>
                        <a:rPr lang="en-US" sz="800" b="0" i="0" u="none" strike="noStrike" dirty="0">
                          <a:solidFill>
                            <a:srgbClr val="FF0000"/>
                          </a:solidFill>
                          <a:effectLst/>
                          <a:latin typeface="Arial" panose="020B0604020202020204" pitchFamily="34" charset="0"/>
                        </a:rPr>
                        <a:t>(-18, +42, +52)</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261</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0.035</a:t>
                      </a:r>
                    </a:p>
                  </a:txBody>
                  <a:tcPr marL="9525" marR="9525" marT="9525" marB="0" anchor="ctr"/>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108 (L)</a:t>
                      </a: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87 (L)</a:t>
                      </a: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48 (R)</a:t>
                      </a: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extLst>
                  <a:ext uri="{0D108BD9-81ED-4DB2-BD59-A6C34878D82A}">
                    <a16:rowId xmlns="" xmlns:a16="http://schemas.microsoft.com/office/drawing/2014/main" val="10009"/>
                  </a:ext>
                </a:extLst>
              </a:tr>
              <a:tr h="196098">
                <a:tc>
                  <a:txBody>
                    <a:bodyPr/>
                    <a:lstStyle/>
                    <a:p>
                      <a:pPr algn="ctr"/>
                      <a:endParaRPr lang="en-US" sz="800" dirty="0"/>
                    </a:p>
                  </a:txBody>
                  <a:tcPr marL="35791" marR="35791" marT="17895" marB="17895"/>
                </a:tc>
                <a:tc>
                  <a:txBody>
                    <a:bodyPr/>
                    <a:lstStyle/>
                    <a:p>
                      <a:pPr algn="ctr" rtl="0" fontAlgn="ctr"/>
                      <a:r>
                        <a:rPr lang="en-US" sz="800" b="0" i="0" u="none" strike="noStrike" dirty="0">
                          <a:solidFill>
                            <a:srgbClr val="FF0000"/>
                          </a:solidFill>
                          <a:effectLst/>
                          <a:latin typeface="Arial" panose="020B0604020202020204" pitchFamily="34" charset="0"/>
                        </a:rPr>
                        <a:t>(64, +04, -24)</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231</a:t>
                      </a:r>
                    </a:p>
                  </a:txBody>
                  <a:tcPr marL="9525" marR="9525" marT="9525" marB="0" anchor="ctr"/>
                </a:tc>
                <a:tc>
                  <a:txBody>
                    <a:bodyPr/>
                    <a:lstStyle/>
                    <a:p>
                      <a:pPr algn="ctr" rtl="0" fontAlgn="ctr"/>
                      <a:r>
                        <a:rPr lang="en-US" sz="800" b="0" i="0" u="none" strike="noStrike" dirty="0">
                          <a:solidFill>
                            <a:srgbClr val="FF0000"/>
                          </a:solidFill>
                          <a:effectLst/>
                          <a:latin typeface="Arial" panose="020B0604020202020204" pitchFamily="34" charset="0"/>
                        </a:rPr>
                        <a:t>0.049</a:t>
                      </a:r>
                    </a:p>
                  </a:txBody>
                  <a:tcPr marL="9525" marR="9525" marT="9525" marB="0" anchor="ctr"/>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endParaRPr lang="en-US" sz="800" dirty="0">
                        <a:solidFill>
                          <a:srgbClr val="FF0000"/>
                        </a:solidFill>
                      </a:endParaRPr>
                    </a:p>
                  </a:txBody>
                  <a:tcPr marL="35791" marR="35791" marT="17895" marB="17895"/>
                </a:tc>
                <a:tc>
                  <a:txBody>
                    <a:bodyPr/>
                    <a:lstStyle/>
                    <a:p>
                      <a:pPr algn="ctr"/>
                      <a:r>
                        <a:rPr lang="en-US" sz="800" dirty="0" smtClean="0">
                          <a:solidFill>
                            <a:srgbClr val="FF0000"/>
                          </a:solidFill>
                        </a:rPr>
                        <a:t>146 (R)</a:t>
                      </a:r>
                      <a:endParaRPr lang="en-US" sz="800" dirty="0">
                        <a:solidFill>
                          <a:srgbClr val="FF0000"/>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10"/>
                  </a:ext>
                </a:extLst>
              </a:tr>
              <a:tr h="331217">
                <a:tc>
                  <a:txBody>
                    <a:bodyPr/>
                    <a:lstStyle/>
                    <a:p>
                      <a:pPr marL="0" marR="0" lvl="0" indent="0" algn="r" defTabSz="436412" rtl="0" eaLnBrk="1" fontAlgn="auto" latinLnBrk="0" hangingPunct="1">
                        <a:lnSpc>
                          <a:spcPct val="100000"/>
                        </a:lnSpc>
                        <a:spcBef>
                          <a:spcPts val="0"/>
                        </a:spcBef>
                        <a:spcAft>
                          <a:spcPts val="0"/>
                        </a:spcAft>
                        <a:buClrTx/>
                        <a:buSzTx/>
                        <a:buFontTx/>
                        <a:buNone/>
                        <a:tabLst/>
                        <a:defRPr/>
                      </a:pPr>
                      <a:r>
                        <a:rPr lang="en-US" sz="800" i="1" dirty="0" smtClean="0">
                          <a:solidFill>
                            <a:srgbClr val="0000FF"/>
                          </a:solidFill>
                        </a:rPr>
                        <a:t>decrease</a:t>
                      </a:r>
                    </a:p>
                  </a:txBody>
                  <a:tcPr marL="35791" marR="35791" marT="17895" marB="17895"/>
                </a:tc>
                <a:tc>
                  <a:txBody>
                    <a:bodyPr/>
                    <a:lstStyle/>
                    <a:p>
                      <a:pPr algn="ctr" rtl="0" fontAlgn="ctr"/>
                      <a:r>
                        <a:rPr lang="en-US" sz="800" b="0" i="0" u="none" strike="noStrike" dirty="0">
                          <a:solidFill>
                            <a:srgbClr val="0000FF"/>
                          </a:solidFill>
                          <a:effectLst/>
                          <a:latin typeface="Arial" panose="020B0604020202020204" pitchFamily="34" charset="0"/>
                        </a:rPr>
                        <a:t>(-38, -64, -42)</a:t>
                      </a:r>
                    </a:p>
                  </a:txBody>
                  <a:tcPr marL="9525" marR="9525" marT="9525" marB="0" anchor="ctr"/>
                </a:tc>
                <a:tc>
                  <a:txBody>
                    <a:bodyPr/>
                    <a:lstStyle/>
                    <a:p>
                      <a:pPr algn="ctr" rtl="0" fontAlgn="ctr"/>
                      <a:r>
                        <a:rPr lang="en-US" sz="800" b="0" i="0" u="none" strike="noStrike" dirty="0">
                          <a:solidFill>
                            <a:srgbClr val="0000FF"/>
                          </a:solidFill>
                          <a:effectLst/>
                          <a:latin typeface="Arial" panose="020B0604020202020204" pitchFamily="34" charset="0"/>
                        </a:rPr>
                        <a:t>986</a:t>
                      </a:r>
                    </a:p>
                  </a:txBody>
                  <a:tcPr marL="9525" marR="9525" marT="9525" marB="0" anchor="ctr"/>
                </a:tc>
                <a:tc>
                  <a:txBody>
                    <a:bodyPr/>
                    <a:lstStyle/>
                    <a:p>
                      <a:pPr algn="ctr" rtl="0" fontAlgn="ctr"/>
                      <a:r>
                        <a:rPr lang="en-US" sz="800" b="0" i="0" u="none" strike="noStrike" dirty="0">
                          <a:solidFill>
                            <a:srgbClr val="0000FF"/>
                          </a:solidFill>
                          <a:effectLst/>
                          <a:latin typeface="Arial" panose="020B0604020202020204" pitchFamily="34" charset="0"/>
                        </a:rPr>
                        <a:t>&lt; 0.0001</a:t>
                      </a:r>
                    </a:p>
                  </a:txBody>
                  <a:tcPr marL="9525" marR="9525" marT="9525" marB="0" anchor="ctr"/>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0000FF"/>
                          </a:solidFill>
                        </a:rPr>
                        <a:t>867 (L)</a:t>
                      </a:r>
                      <a:endParaRPr lang="en-US" sz="800" dirty="0">
                        <a:solidFill>
                          <a:srgbClr val="0000FF"/>
                        </a:solidFill>
                      </a:endParaRPr>
                    </a:p>
                  </a:txBody>
                  <a:tcPr marL="35791" marR="35791" marT="17895" marB="17895"/>
                </a:tc>
                <a:tc>
                  <a:txBody>
                    <a:bodyPr/>
                    <a:lstStyle/>
                    <a:p>
                      <a:pPr algn="ctr"/>
                      <a:r>
                        <a:rPr lang="en-US" sz="800" dirty="0" smtClean="0">
                          <a:solidFill>
                            <a:srgbClr val="0000FF"/>
                          </a:solidFill>
                        </a:rPr>
                        <a:t>80 (L)</a:t>
                      </a:r>
                      <a:endParaRPr lang="en-US" sz="800" dirty="0">
                        <a:solidFill>
                          <a:srgbClr val="0000FF"/>
                        </a:solidFill>
                      </a:endParaRPr>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11"/>
                  </a:ext>
                </a:extLst>
              </a:tr>
              <a:tr h="196098">
                <a:tc>
                  <a:txBody>
                    <a:bodyPr/>
                    <a:lstStyle/>
                    <a:p>
                      <a:pPr algn="ctr"/>
                      <a:endParaRPr lang="en-US" sz="800" dirty="0"/>
                    </a:p>
                  </a:txBody>
                  <a:tcPr marL="35791" marR="35791" marT="17895" marB="17895"/>
                </a:tc>
                <a:tc>
                  <a:txBody>
                    <a:bodyPr/>
                    <a:lstStyle/>
                    <a:p>
                      <a:pPr algn="ctr" rtl="0" fontAlgn="ctr"/>
                      <a:r>
                        <a:rPr lang="en-US" sz="800" b="0" i="0" u="none" strike="noStrike" dirty="0">
                          <a:solidFill>
                            <a:srgbClr val="0000FF"/>
                          </a:solidFill>
                          <a:effectLst/>
                          <a:latin typeface="Arial" panose="020B0604020202020204" pitchFamily="34" charset="0"/>
                        </a:rPr>
                        <a:t>(+22, +50, -16)</a:t>
                      </a:r>
                    </a:p>
                  </a:txBody>
                  <a:tcPr marL="9525" marR="9525" marT="9525" marB="0" anchor="ctr"/>
                </a:tc>
                <a:tc>
                  <a:txBody>
                    <a:bodyPr/>
                    <a:lstStyle/>
                    <a:p>
                      <a:pPr algn="ctr" rtl="0" fontAlgn="ctr"/>
                      <a:r>
                        <a:rPr lang="en-US" sz="800" b="0" i="0" u="none" strike="noStrike" dirty="0">
                          <a:solidFill>
                            <a:srgbClr val="0000FF"/>
                          </a:solidFill>
                          <a:effectLst/>
                          <a:latin typeface="Arial" panose="020B0604020202020204" pitchFamily="34" charset="0"/>
                        </a:rPr>
                        <a:t>265</a:t>
                      </a:r>
                    </a:p>
                  </a:txBody>
                  <a:tcPr marL="9525" marR="9525" marT="9525" marB="0" anchor="ctr"/>
                </a:tc>
                <a:tc>
                  <a:txBody>
                    <a:bodyPr/>
                    <a:lstStyle/>
                    <a:p>
                      <a:pPr algn="ctr" rtl="0" fontAlgn="ctr"/>
                      <a:r>
                        <a:rPr lang="en-US" sz="800" b="0" i="0" u="none" strike="noStrike" dirty="0">
                          <a:solidFill>
                            <a:srgbClr val="000000"/>
                          </a:solidFill>
                          <a:effectLst/>
                          <a:latin typeface="Arial" panose="020B0604020202020204" pitchFamily="34" charset="0"/>
                        </a:rPr>
                        <a:t>0.036</a:t>
                      </a:r>
                    </a:p>
                  </a:txBody>
                  <a:tcPr marL="9525" marR="9525" marT="9525" marB="0" anchor="ctr"/>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r>
                        <a:rPr lang="en-US" sz="800" dirty="0" smtClean="0">
                          <a:solidFill>
                            <a:srgbClr val="0000FF"/>
                          </a:solidFill>
                        </a:rPr>
                        <a:t>232 (R)</a:t>
                      </a:r>
                      <a:endParaRPr lang="en-US" sz="800" dirty="0">
                        <a:solidFill>
                          <a:srgbClr val="0000FF"/>
                        </a:solidFill>
                      </a:endParaRPr>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tc>
                  <a:txBody>
                    <a:bodyPr/>
                    <a:lstStyle/>
                    <a:p>
                      <a:pPr algn="ctr"/>
                      <a:endParaRPr lang="en-US" sz="800" dirty="0"/>
                    </a:p>
                  </a:txBody>
                  <a:tcPr marL="35791" marR="35791" marT="17895" marB="17895"/>
                </a:tc>
                <a:extLst>
                  <a:ext uri="{0D108BD9-81ED-4DB2-BD59-A6C34878D82A}">
                    <a16:rowId xmlns="" xmlns:a16="http://schemas.microsoft.com/office/drawing/2014/main" val="10012"/>
                  </a:ext>
                </a:extLst>
              </a:tr>
              <a:tr h="327534">
                <a:tc>
                  <a:txBody>
                    <a:bodyPr/>
                    <a:lstStyle/>
                    <a:p>
                      <a:pPr algn="l" rtl="0" fontAlgn="ctr"/>
                      <a:r>
                        <a:rPr lang="en-US" sz="800" b="1" i="0" u="none" strike="noStrike" dirty="0">
                          <a:solidFill>
                            <a:srgbClr val="000000"/>
                          </a:solidFill>
                          <a:effectLst/>
                          <a:latin typeface="Arial" panose="020B0604020202020204" pitchFamily="34" charset="0"/>
                        </a:rPr>
                        <a:t>PD-NC vs PD-MCIs  </a:t>
                      </a:r>
                      <a:r>
                        <a:rPr lang="en-US" sz="800" b="1" i="0" u="none" strike="noStrike" dirty="0" smtClean="0">
                          <a:solidFill>
                            <a:srgbClr val="000000"/>
                          </a:solidFill>
                          <a:effectLst/>
                          <a:latin typeface="Arial" panose="020B0604020202020204" pitchFamily="34" charset="0"/>
                        </a:rPr>
                        <a:t>               </a:t>
                      </a:r>
                      <a:r>
                        <a:rPr lang="en-US" sz="800" b="0" i="1" u="none" strike="noStrike" dirty="0" smtClean="0">
                          <a:solidFill>
                            <a:srgbClr val="0000FF"/>
                          </a:solidFill>
                          <a:effectLst/>
                          <a:latin typeface="Arial" panose="020B0604020202020204" pitchFamily="34" charset="0"/>
                        </a:rPr>
                        <a:t>increase</a:t>
                      </a:r>
                      <a:endParaRPr lang="en-US"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b"/>
                      <a:r>
                        <a:rPr lang="en-US" sz="800" b="0" i="0" u="none" strike="noStrike" dirty="0">
                          <a:solidFill>
                            <a:srgbClr val="FF0000"/>
                          </a:solidFill>
                          <a:effectLst/>
                          <a:latin typeface="Arial" panose="020B0604020202020204" pitchFamily="34" charset="0"/>
                        </a:rPr>
                        <a:t>(-30, -42, +48)</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694</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&lt; 0.0001</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359(L)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92(L)</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89(L)</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3"/>
                  </a:ext>
                </a:extLst>
              </a:tr>
              <a:tr h="168729">
                <a:tc>
                  <a:txBody>
                    <a:bodyPr/>
                    <a:lstStyle/>
                    <a:p>
                      <a:pPr algn="r" fontAlgn="b"/>
                      <a:r>
                        <a:rPr lang="en-US" sz="800" b="0" i="0" u="none" strike="noStrike" dirty="0">
                          <a:solidFill>
                            <a:srgbClr val="000000"/>
                          </a:solidFill>
                          <a:effectLst/>
                          <a:latin typeface="Arial" panose="020B0604020202020204" pitchFamily="34" charset="0"/>
                        </a:rPr>
                        <a:t> </a:t>
                      </a: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(+30, -34, +46)</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678</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&lt; 0.0001</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191 (R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272 (R)</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18 (R)</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81 (R)</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54 (R)</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 </a:t>
                      </a:r>
                    </a:p>
                  </a:txBody>
                  <a:tcPr marL="9525" marR="9525" marT="9525" marB="0" anchor="b"/>
                </a:tc>
                <a:extLst>
                  <a:ext uri="{0D108BD9-81ED-4DB2-BD59-A6C34878D82A}">
                    <a16:rowId xmlns="" xmlns:a16="http://schemas.microsoft.com/office/drawing/2014/main" val="10014"/>
                  </a:ext>
                </a:extLst>
              </a:tr>
              <a:tr h="168729">
                <a:tc>
                  <a:txBody>
                    <a:bodyPr/>
                    <a:lstStyle/>
                    <a:p>
                      <a:pPr algn="r" fontAlgn="b"/>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rtl="0" fontAlgn="b"/>
                      <a:r>
                        <a:rPr lang="en-US" sz="800" b="0" i="0" u="none" strike="noStrike" dirty="0">
                          <a:solidFill>
                            <a:srgbClr val="FF0000"/>
                          </a:solidFill>
                          <a:effectLst/>
                          <a:latin typeface="Arial" panose="020B0604020202020204" pitchFamily="34" charset="0"/>
                        </a:rPr>
                        <a:t>(+20, -02, -24)</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368</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0.00495</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167 (R)</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smtClean="0">
                          <a:solidFill>
                            <a:srgbClr val="FF0000"/>
                          </a:solidFill>
                          <a:effectLst/>
                          <a:latin typeface="Arial" panose="020B0604020202020204" pitchFamily="34" charset="0"/>
                        </a:rPr>
                        <a:t>56</a:t>
                      </a:r>
                      <a:r>
                        <a:rPr lang="en-US" sz="800" b="0" i="0" u="none" strike="noStrike" baseline="0" dirty="0" smtClean="0">
                          <a:solidFill>
                            <a:srgbClr val="FF0000"/>
                          </a:solidFill>
                          <a:effectLst/>
                          <a:latin typeface="Arial" panose="020B0604020202020204" pitchFamily="34" charset="0"/>
                        </a:rPr>
                        <a:t> (R)</a:t>
                      </a:r>
                      <a:endParaRPr lang="en-US" sz="800" b="0"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015"/>
                  </a:ext>
                </a:extLst>
              </a:tr>
              <a:tr h="168729">
                <a:tc>
                  <a:txBody>
                    <a:bodyPr/>
                    <a:lstStyle/>
                    <a:p>
                      <a:pPr algn="r" fontAlgn="b"/>
                      <a:r>
                        <a:rPr lang="en-US" sz="800" b="0" i="0" u="none" strike="noStrike" dirty="0" smtClean="0">
                          <a:solidFill>
                            <a:srgbClr val="FF0000"/>
                          </a:solidFill>
                          <a:effectLst/>
                          <a:latin typeface="Arial" panose="020B0604020202020204" pitchFamily="34" charset="0"/>
                        </a:rPr>
                        <a:t>decrease</a:t>
                      </a:r>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rtl="0" fontAlgn="b"/>
                      <a:r>
                        <a:rPr lang="en-US" sz="800" b="0" i="0" u="none" strike="noStrike" dirty="0">
                          <a:solidFill>
                            <a:srgbClr val="0000FF"/>
                          </a:solidFill>
                          <a:effectLst/>
                          <a:latin typeface="Arial" panose="020B0604020202020204" pitchFamily="34" charset="0"/>
                        </a:rPr>
                        <a:t>(-06, -76, -26)</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1461</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&lt; 0.0001</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r>
                        <a:rPr lang="en-US" sz="800" b="0" i="0" u="none" strike="noStrike" dirty="0" smtClean="0">
                          <a:solidFill>
                            <a:srgbClr val="0000FF"/>
                          </a:solidFill>
                          <a:effectLst/>
                          <a:latin typeface="Arial" panose="020B0604020202020204" pitchFamily="34" charset="0"/>
                        </a:rPr>
                        <a:t>1048 (L)</a:t>
                      </a:r>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smtClean="0">
                          <a:solidFill>
                            <a:srgbClr val="0000FF"/>
                          </a:solidFill>
                          <a:effectLst/>
                          <a:latin typeface="Arial" panose="020B0604020202020204" pitchFamily="34" charset="0"/>
                        </a:rPr>
                        <a:t>229( R)</a:t>
                      </a:r>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r>
                        <a:rPr lang="en-US" sz="800" b="0" i="0" u="none" strike="noStrike" dirty="0" smtClean="0">
                          <a:solidFill>
                            <a:srgbClr val="0000FF"/>
                          </a:solidFill>
                          <a:effectLst/>
                          <a:latin typeface="Arial" panose="020B0604020202020204" pitchFamily="34" charset="0"/>
                        </a:rPr>
                        <a:t>Ver (54)</a:t>
                      </a:r>
                      <a:endParaRPr lang="en-US" sz="8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800" b="0" i="0" u="none" strike="noStrike" dirty="0">
                          <a:solidFill>
                            <a:srgbClr val="0000FF"/>
                          </a:solidFill>
                          <a:effectLst/>
                          <a:latin typeface="Arial" panose="020B0604020202020204" pitchFamily="34" charset="0"/>
                        </a:rPr>
                        <a:t> </a:t>
                      </a:r>
                    </a:p>
                  </a:txBody>
                  <a:tcPr marL="9525" marR="9525" marT="9525" marB="0" anchor="b"/>
                </a:tc>
              </a:tr>
              <a:tr h="0">
                <a:tc>
                  <a:txBody>
                    <a:bodyPr/>
                    <a:lstStyle/>
                    <a:p>
                      <a:pPr algn="l" rtl="0" fontAlgn="ctr"/>
                      <a:r>
                        <a:rPr lang="en-US" sz="800" b="1" i="0" u="none" strike="noStrike" dirty="0">
                          <a:solidFill>
                            <a:srgbClr val="000000"/>
                          </a:solidFill>
                          <a:effectLst/>
                          <a:latin typeface="Arial" panose="020B0604020202020204" pitchFamily="34" charset="0"/>
                        </a:rPr>
                        <a:t>PD-NC vs PD-MCIm   </a:t>
                      </a:r>
                      <a:r>
                        <a:rPr lang="en-US" sz="800" b="0" i="0" u="none" strike="noStrike" baseline="0" dirty="0" smtClean="0">
                          <a:solidFill>
                            <a:srgbClr val="000000"/>
                          </a:solidFill>
                          <a:effectLst/>
                          <a:latin typeface="Arial" panose="020B0604020202020204" pitchFamily="34" charset="0"/>
                        </a:rPr>
                        <a:t>              </a:t>
                      </a:r>
                      <a:r>
                        <a:rPr lang="en-US" sz="800" b="0" i="0" u="none" strike="noStrike" baseline="0" dirty="0" smtClean="0">
                          <a:solidFill>
                            <a:srgbClr val="0000FF"/>
                          </a:solidFill>
                          <a:effectLst/>
                          <a:latin typeface="Arial" panose="020B0604020202020204" pitchFamily="34" charset="0"/>
                        </a:rPr>
                        <a:t>increase</a:t>
                      </a:r>
                      <a:endParaRPr lang="en-US" sz="800" b="1" i="0" u="none" strike="noStrike" dirty="0">
                        <a:solidFill>
                          <a:srgbClr val="0000FF"/>
                        </a:solidFill>
                        <a:effectLst/>
                        <a:latin typeface="Arial" panose="020B0604020202020204" pitchFamily="34" charset="0"/>
                      </a:endParaRPr>
                    </a:p>
                  </a:txBody>
                  <a:tcPr marL="9525" marR="9525" marT="9525" marB="0" anchor="ctr"/>
                </a:tc>
                <a:tc>
                  <a:txBody>
                    <a:bodyPr/>
                    <a:lstStyle/>
                    <a:p>
                      <a:pPr algn="ctr" rtl="0" fontAlgn="b"/>
                      <a:r>
                        <a:rPr lang="en-US" sz="800" b="0" i="0" u="none" strike="noStrike" dirty="0">
                          <a:solidFill>
                            <a:srgbClr val="FF0000"/>
                          </a:solidFill>
                          <a:effectLst/>
                          <a:latin typeface="Arial" panose="020B0604020202020204" pitchFamily="34" charset="0"/>
                        </a:rPr>
                        <a:t>(+20, -10, -26)</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335</a:t>
                      </a:r>
                    </a:p>
                  </a:txBody>
                  <a:tcPr marL="9525" marR="9525" marT="9525" marB="0" anchor="b"/>
                </a:tc>
                <a:tc>
                  <a:txBody>
                    <a:bodyPr/>
                    <a:lstStyle/>
                    <a:p>
                      <a:pPr algn="ctr" fontAlgn="b"/>
                      <a:r>
                        <a:rPr lang="en-US" sz="800" b="0" i="0" u="none" strike="noStrike" dirty="0">
                          <a:solidFill>
                            <a:srgbClr val="FF0000"/>
                          </a:solidFill>
                          <a:effectLst/>
                          <a:latin typeface="Arial" panose="020B0604020202020204" pitchFamily="34" charset="0"/>
                        </a:rPr>
                        <a:t>0.0396</a:t>
                      </a: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endParaRPr lang="en-US" sz="800" b="0" i="0" u="none" strike="noStrike" dirty="0">
                        <a:solidFill>
                          <a:srgbClr val="FF0000"/>
                        </a:solidFill>
                        <a:effectLst/>
                        <a:latin typeface="Arial" panose="020B0604020202020204" pitchFamily="34" charset="0"/>
                      </a:endParaRPr>
                    </a:p>
                  </a:txBody>
                  <a:tcPr marL="9525" marR="9525" marT="9525" marB="0" anchor="b"/>
                </a:tc>
              </a:tr>
            </a:tbl>
          </a:graphicData>
        </a:graphic>
      </p:graphicFrame>
      <p:cxnSp>
        <p:nvCxnSpPr>
          <p:cNvPr id="16" name="Straight Arrow Connector 15"/>
          <p:cNvCxnSpPr/>
          <p:nvPr/>
        </p:nvCxnSpPr>
        <p:spPr bwMode="auto">
          <a:xfrm>
            <a:off x="14730076" y="11112500"/>
            <a:ext cx="0" cy="0"/>
          </a:xfrm>
          <a:prstGeom prst="straightConnector1">
            <a:avLst/>
          </a:prstGeom>
          <a:solidFill>
            <a:schemeClr val="bg1"/>
          </a:solidFill>
          <a:ln w="38100" cap="flat" cmpd="sng" algn="ctr">
            <a:solidFill>
              <a:schemeClr val="tx1"/>
            </a:solidFill>
            <a:prstDash val="solid"/>
            <a:round/>
            <a:headEnd type="none" w="med" len="med"/>
            <a:tailEnd type="triangle"/>
          </a:ln>
          <a:effectLst>
            <a:outerShdw dist="206741" dir="2550627" algn="ctr" rotWithShape="0">
              <a:schemeClr val="bg1">
                <a:alpha val="50000"/>
              </a:schemeClr>
            </a:outerShdw>
          </a:effectLst>
        </p:spPr>
      </p:cxnSp>
      <p:sp>
        <p:nvSpPr>
          <p:cNvPr id="54" name="TextBox 53"/>
          <p:cNvSpPr txBox="1"/>
          <p:nvPr/>
        </p:nvSpPr>
        <p:spPr>
          <a:xfrm>
            <a:off x="21992280" y="8602332"/>
            <a:ext cx="308555" cy="269668"/>
          </a:xfrm>
          <a:prstGeom prst="rect">
            <a:avLst/>
          </a:prstGeom>
          <a:noFill/>
        </p:spPr>
        <p:txBody>
          <a:bodyPr wrap="square" rtlCol="0">
            <a:spAutoFit/>
          </a:bodyPr>
          <a:lstStyle/>
          <a:p>
            <a:r>
              <a:rPr lang="en-US" sz="1096" b="1" dirty="0"/>
              <a:t>A</a:t>
            </a:r>
            <a:endParaRPr lang="en-US" sz="1096" b="1" dirty="0"/>
          </a:p>
        </p:txBody>
      </p:sp>
      <p:sp>
        <p:nvSpPr>
          <p:cNvPr id="55" name="TextBox 54"/>
          <p:cNvSpPr txBox="1"/>
          <p:nvPr/>
        </p:nvSpPr>
        <p:spPr>
          <a:xfrm>
            <a:off x="21973238" y="5948034"/>
            <a:ext cx="308555" cy="269668"/>
          </a:xfrm>
          <a:prstGeom prst="rect">
            <a:avLst/>
          </a:prstGeom>
          <a:noFill/>
        </p:spPr>
        <p:txBody>
          <a:bodyPr wrap="square" rtlCol="0">
            <a:spAutoFit/>
          </a:bodyPr>
          <a:lstStyle/>
          <a:p>
            <a:r>
              <a:rPr lang="en-US" sz="1096" b="1" dirty="0"/>
              <a:t>A</a:t>
            </a:r>
            <a:endParaRPr lang="en-US" sz="1096" b="1" dirty="0"/>
          </a:p>
        </p:txBody>
      </p:sp>
      <p:sp>
        <p:nvSpPr>
          <p:cNvPr id="56" name="TextBox 55"/>
          <p:cNvSpPr txBox="1"/>
          <p:nvPr/>
        </p:nvSpPr>
        <p:spPr>
          <a:xfrm>
            <a:off x="25370392" y="9182837"/>
            <a:ext cx="308555" cy="269668"/>
          </a:xfrm>
          <a:prstGeom prst="rect">
            <a:avLst/>
          </a:prstGeom>
          <a:noFill/>
        </p:spPr>
        <p:txBody>
          <a:bodyPr wrap="square" rtlCol="0">
            <a:spAutoFit/>
          </a:bodyPr>
          <a:lstStyle/>
          <a:p>
            <a:r>
              <a:rPr lang="en-US" sz="1096" b="1" dirty="0"/>
              <a:t>B</a:t>
            </a:r>
            <a:endParaRPr lang="en-US" sz="1408" b="1" dirty="0"/>
          </a:p>
        </p:txBody>
      </p:sp>
      <p:sp>
        <p:nvSpPr>
          <p:cNvPr id="57" name="TextBox 56"/>
          <p:cNvSpPr txBox="1"/>
          <p:nvPr/>
        </p:nvSpPr>
        <p:spPr>
          <a:xfrm>
            <a:off x="25370392" y="11952396"/>
            <a:ext cx="308555" cy="269668"/>
          </a:xfrm>
          <a:prstGeom prst="rect">
            <a:avLst/>
          </a:prstGeom>
          <a:noFill/>
        </p:spPr>
        <p:txBody>
          <a:bodyPr wrap="square" rtlCol="0">
            <a:spAutoFit/>
          </a:bodyPr>
          <a:lstStyle/>
          <a:p>
            <a:r>
              <a:rPr lang="en-US" sz="1096" b="1" dirty="0"/>
              <a:t>B</a:t>
            </a:r>
            <a:endParaRPr lang="en-US" sz="1408"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outerShdw dist="206741" dir="2550627" algn="ctr" rotWithShape="0">
            <a:schemeClr val="bg1">
              <a:alpha val="50000"/>
            </a:schemeClr>
          </a:outerShdw>
        </a:effectLst>
      </a:spPr>
      <a:bodyPr vert="horz" wrap="none" lIns="91440" tIns="45720" rIns="91440" bIns="45720" numCol="1" anchor="t" anchorCtr="0" compatLnSpc="1">
        <a:prstTxWarp prst="textNoShape">
          <a:avLst/>
        </a:prstTxWarp>
      </a:bodyPr>
      <a:lstStyle>
        <a:defPPr marL="0" marR="0" indent="0" algn="ctr" defTabSz="3970338"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outerShdw dist="206741" dir="2550627" algn="ctr" rotWithShape="0">
            <a:schemeClr val="bg1">
              <a:alpha val="50000"/>
            </a:schemeClr>
          </a:outerShdw>
        </a:effectLst>
      </a:spPr>
      <a:bodyPr vert="horz" wrap="none" lIns="91440" tIns="45720" rIns="91440" bIns="45720" numCol="1" anchor="t" anchorCtr="0" compatLnSpc="1">
        <a:prstTxWarp prst="textNoShape">
          <a:avLst/>
        </a:prstTxWarp>
      </a:bodyPr>
      <a:lstStyle>
        <a:defPPr marL="0" marR="0" indent="0" algn="ctr" defTabSz="3970338"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14694</TotalTime>
  <Words>1222</Words>
  <Application>Microsoft Office PowerPoint</Application>
  <PresentationFormat>Custom</PresentationFormat>
  <Paragraphs>311</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KUMC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KUMC</dc:creator>
  <cp:lastModifiedBy>Hanna-Pladdy, Brenda</cp:lastModifiedBy>
  <cp:revision>756</cp:revision>
  <cp:lastPrinted>2019-03-22T16:17:38Z</cp:lastPrinted>
  <dcterms:created xsi:type="dcterms:W3CDTF">2007-01-29T16:21:31Z</dcterms:created>
  <dcterms:modified xsi:type="dcterms:W3CDTF">2020-03-05T02:39:29Z</dcterms:modified>
</cp:coreProperties>
</file>