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oleObject"/>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handoutMasterIdLst>
    <p:handoutMasterId r:id="rId4"/>
  </p:handoutMasterIdLst>
  <p:sldIdLst>
    <p:sldId id="256" r:id="rId2"/>
  </p:sldIdLst>
  <p:sldSz cx="32918400" cy="25603200"/>
  <p:notesSz cx="6858000" cy="9144000"/>
  <p:defaultTextStyle>
    <a:defPPr>
      <a:defRPr lang="en-US"/>
    </a:defPPr>
    <a:lvl1pPr marL="0" algn="l" defTabSz="2809019" rtl="0" eaLnBrk="1" latinLnBrk="0" hangingPunct="1">
      <a:defRPr sz="5530" kern="1200">
        <a:solidFill>
          <a:schemeClr val="tx1"/>
        </a:solidFill>
        <a:latin typeface="+mn-lt"/>
        <a:ea typeface="+mn-ea"/>
        <a:cs typeface="+mn-cs"/>
      </a:defRPr>
    </a:lvl1pPr>
    <a:lvl2pPr marL="1404509" algn="l" defTabSz="2809019" rtl="0" eaLnBrk="1" latinLnBrk="0" hangingPunct="1">
      <a:defRPr sz="5530" kern="1200">
        <a:solidFill>
          <a:schemeClr val="tx1"/>
        </a:solidFill>
        <a:latin typeface="+mn-lt"/>
        <a:ea typeface="+mn-ea"/>
        <a:cs typeface="+mn-cs"/>
      </a:defRPr>
    </a:lvl2pPr>
    <a:lvl3pPr marL="2809019" algn="l" defTabSz="2809019" rtl="0" eaLnBrk="1" latinLnBrk="0" hangingPunct="1">
      <a:defRPr sz="5530" kern="1200">
        <a:solidFill>
          <a:schemeClr val="tx1"/>
        </a:solidFill>
        <a:latin typeface="+mn-lt"/>
        <a:ea typeface="+mn-ea"/>
        <a:cs typeface="+mn-cs"/>
      </a:defRPr>
    </a:lvl3pPr>
    <a:lvl4pPr marL="4213529" algn="l" defTabSz="2809019" rtl="0" eaLnBrk="1" latinLnBrk="0" hangingPunct="1">
      <a:defRPr sz="5530" kern="1200">
        <a:solidFill>
          <a:schemeClr val="tx1"/>
        </a:solidFill>
        <a:latin typeface="+mn-lt"/>
        <a:ea typeface="+mn-ea"/>
        <a:cs typeface="+mn-cs"/>
      </a:defRPr>
    </a:lvl4pPr>
    <a:lvl5pPr marL="5618039" algn="l" defTabSz="2809019" rtl="0" eaLnBrk="1" latinLnBrk="0" hangingPunct="1">
      <a:defRPr sz="5530" kern="1200">
        <a:solidFill>
          <a:schemeClr val="tx1"/>
        </a:solidFill>
        <a:latin typeface="+mn-lt"/>
        <a:ea typeface="+mn-ea"/>
        <a:cs typeface="+mn-cs"/>
      </a:defRPr>
    </a:lvl5pPr>
    <a:lvl6pPr marL="7022548" algn="l" defTabSz="2809019" rtl="0" eaLnBrk="1" latinLnBrk="0" hangingPunct="1">
      <a:defRPr sz="5530" kern="1200">
        <a:solidFill>
          <a:schemeClr val="tx1"/>
        </a:solidFill>
        <a:latin typeface="+mn-lt"/>
        <a:ea typeface="+mn-ea"/>
        <a:cs typeface="+mn-cs"/>
      </a:defRPr>
    </a:lvl6pPr>
    <a:lvl7pPr marL="8427057" algn="l" defTabSz="2809019" rtl="0" eaLnBrk="1" latinLnBrk="0" hangingPunct="1">
      <a:defRPr sz="5530" kern="1200">
        <a:solidFill>
          <a:schemeClr val="tx1"/>
        </a:solidFill>
        <a:latin typeface="+mn-lt"/>
        <a:ea typeface="+mn-ea"/>
        <a:cs typeface="+mn-cs"/>
      </a:defRPr>
    </a:lvl7pPr>
    <a:lvl8pPr marL="9831568" algn="l" defTabSz="2809019" rtl="0" eaLnBrk="1" latinLnBrk="0" hangingPunct="1">
      <a:defRPr sz="5530" kern="1200">
        <a:solidFill>
          <a:schemeClr val="tx1"/>
        </a:solidFill>
        <a:latin typeface="+mn-lt"/>
        <a:ea typeface="+mn-ea"/>
        <a:cs typeface="+mn-cs"/>
      </a:defRPr>
    </a:lvl8pPr>
    <a:lvl9pPr marL="11236077" algn="l" defTabSz="2809019" rtl="0" eaLnBrk="1" latinLnBrk="0" hangingPunct="1">
      <a:defRPr sz="553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deiros, Alexis A." initials="MA" lastIdx="1" clrIdx="0"/>
  <p:cmAuthor id="2" name="Jenn Segawa" initials="JS" lastIdx="8"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3C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35E63F-F306-19DE-25C7-EE5A576D9E5B}" v="1" dt="2019-02-21T20:57:14.794"/>
    <p1510:client id="{4C724E53-2FF2-5040-1D8F-B501BD392AA9}" v="3" dt="2019-02-21T17:10:21.588"/>
    <p1510:client id="{53D6AB7C-5DE1-B4BE-32B5-6DD9A1CA4BCC}" v="5" dt="2019-02-21T20:58:51.176"/>
    <p1510:client id="{5A6CC9F5-2202-48D3-AC25-4D622C9D176A}" v="14" dt="2019-02-21T05:48:50.107"/>
    <p1510:client id="{644D70B7-C60F-430F-AF42-810F7BF6C782}" v="13" dt="2019-02-21T04:00:17.240"/>
    <p1510:client id="{6F2847AE-BB8A-BE97-987B-4A3C7BB2FB6D}" v="6" dt="2019-02-21T20:59:49.175"/>
    <p1510:client id="{8430F894-599E-FACB-6DD7-C9A9207EA553}" v="5" dt="2019-09-04T18:03:54.639"/>
    <p1510:client id="{FA7050A0-287B-EE80-17DF-F11221A47599}" v="287" dt="2019-02-20T22:21:28.8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3831"/>
    <p:restoredTop sz="94718"/>
  </p:normalViewPr>
  <p:slideViewPr>
    <p:cSldViewPr snapToGrid="0">
      <p:cViewPr>
        <p:scale>
          <a:sx n="22" d="100"/>
          <a:sy n="22" d="100"/>
        </p:scale>
        <p:origin x="864" y="4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commentAuthors" Target="commentAuthors.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0"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embeddings/oleObject4.bin"/></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oleObject" Target="../embeddings/oleObject5.bin"/></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oleObject" Target="../embeddings/oleObject6.bin"/></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oleObject" Target="../embeddings/oleObject7.bin"/></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oleObject" Target="../embeddings/oleObject8.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7F81E1"/>
            </a:solidFill>
            <a:ln cmpd="sng">
              <a:solidFill>
                <a:schemeClr val="bg2"/>
              </a:solidFill>
            </a:ln>
            <a:effectLst/>
          </c:spPr>
          <c:invertIfNegative val="0"/>
          <c:dLbls>
            <c:dLbl>
              <c:idx val="0"/>
              <c:layout/>
              <c:tx>
                <c:rich>
                  <a:bodyPr/>
                  <a:lstStyle/>
                  <a:p>
                    <a:r>
                      <a:rPr lang="en-US" dirty="0">
                        <a:latin typeface="Baskerville Old Face" panose="02020602080505020303" pitchFamily="18" charset="0"/>
                      </a:rPr>
                      <a:t>Left (Fp1)</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6957-420D-9CB3-C6FE3F1418CA}"/>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'[right and left hempi data #2.xlsx]resting'!$F$14</c:f>
              <c:numCache>
                <c:formatCode>General</c:formatCode>
                <c:ptCount val="1"/>
                <c:pt idx="0">
                  <c:v>-10.4161</c:v>
                </c:pt>
              </c:numCache>
            </c:numRef>
          </c:val>
          <c:extLst xmlns:c16r2="http://schemas.microsoft.com/office/drawing/2015/06/chart">
            <c:ext xmlns:c16="http://schemas.microsoft.com/office/drawing/2014/chart" uri="{C3380CC4-5D6E-409C-BE32-E72D297353CC}">
              <c16:uniqueId val="{00000001-6957-420D-9CB3-C6FE3F1418CA}"/>
            </c:ext>
          </c:extLst>
        </c:ser>
        <c:ser>
          <c:idx val="1"/>
          <c:order val="1"/>
          <c:spPr>
            <a:solidFill>
              <a:srgbClr val="7F81E1"/>
            </a:solidFill>
            <a:ln>
              <a:solidFill>
                <a:schemeClr val="bg2"/>
              </a:solidFill>
            </a:ln>
            <a:effectLst/>
          </c:spPr>
          <c:invertIfNegative val="0"/>
          <c:dLbls>
            <c:dLbl>
              <c:idx val="0"/>
              <c:layout/>
              <c:tx>
                <c:rich>
                  <a:bodyPr/>
                  <a:lstStyle/>
                  <a:p>
                    <a:r>
                      <a:rPr lang="en-US" dirty="0">
                        <a:latin typeface="Baskerville Old Face" panose="02020602080505020303" pitchFamily="18" charset="0"/>
                      </a:rPr>
                      <a:t>Right (FP2)</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6957-420D-9CB3-C6FE3F1418CA}"/>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'[right and left hempi data #2.xlsx]resting'!$F$15</c:f>
              <c:numCache>
                <c:formatCode>General</c:formatCode>
                <c:ptCount val="1"/>
                <c:pt idx="0">
                  <c:v>-11.0833</c:v>
                </c:pt>
              </c:numCache>
            </c:numRef>
          </c:val>
          <c:extLst xmlns:c16r2="http://schemas.microsoft.com/office/drawing/2015/06/chart">
            <c:ext xmlns:c16="http://schemas.microsoft.com/office/drawing/2014/chart" uri="{C3380CC4-5D6E-409C-BE32-E72D297353CC}">
              <c16:uniqueId val="{00000003-6957-420D-9CB3-C6FE3F1418CA}"/>
            </c:ext>
          </c:extLst>
        </c:ser>
        <c:dLbls>
          <c:showLegendKey val="0"/>
          <c:showVal val="0"/>
          <c:showCatName val="0"/>
          <c:showSerName val="0"/>
          <c:showPercent val="0"/>
          <c:showBubbleSize val="0"/>
        </c:dLbls>
        <c:gapWidth val="219"/>
        <c:overlap val="-27"/>
        <c:axId val="1434517376"/>
        <c:axId val="1435127600"/>
      </c:barChart>
      <c:catAx>
        <c:axId val="1434517376"/>
        <c:scaling>
          <c:orientation val="minMax"/>
        </c:scaling>
        <c:delete val="1"/>
        <c:axPos val="b"/>
        <c:majorTickMark val="none"/>
        <c:minorTickMark val="none"/>
        <c:tickLblPos val="nextTo"/>
        <c:crossAx val="1435127600"/>
        <c:crosses val="autoZero"/>
        <c:auto val="1"/>
        <c:lblAlgn val="ctr"/>
        <c:lblOffset val="100"/>
        <c:noMultiLvlLbl val="0"/>
      </c:catAx>
      <c:valAx>
        <c:axId val="1435127600"/>
        <c:scaling>
          <c:orientation val="minMax"/>
          <c:max val="0.0"/>
          <c:min val="-14.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baseline="0">
                    <a:solidFill>
                      <a:sysClr val="windowText" lastClr="000000">
                        <a:lumMod val="65000"/>
                        <a:lumOff val="35000"/>
                      </a:sysClr>
                    </a:solidFill>
                    <a:latin typeface="+mn-lt"/>
                    <a:ea typeface="+mn-ea"/>
                    <a:cs typeface="+mn-cs"/>
                  </a:defRPr>
                </a:pPr>
                <a:r>
                  <a:rPr lang="en-US" sz="1400" b="0" i="0" baseline="0" dirty="0">
                    <a:solidFill>
                      <a:sysClr val="windowText" lastClr="000000"/>
                    </a:solidFill>
                    <a:effectLst/>
                    <a:latin typeface="Baskerville Old Face" panose="02020602080505020303" pitchFamily="18" charset="0"/>
                  </a:rPr>
                  <a:t>Power10*log</a:t>
                </a:r>
                <a:r>
                  <a:rPr lang="en-US" sz="1400" b="0" i="0" baseline="-25000" dirty="0">
                    <a:solidFill>
                      <a:sysClr val="windowText" lastClr="000000"/>
                    </a:solidFill>
                    <a:effectLst/>
                    <a:latin typeface="Baskerville Old Face" panose="02020602080505020303" pitchFamily="18" charset="0"/>
                  </a:rPr>
                  <a:t>10 </a:t>
                </a:r>
                <a:r>
                  <a:rPr lang="en-US" sz="1400" b="0" i="0" baseline="0" dirty="0">
                    <a:solidFill>
                      <a:sysClr val="windowText" lastClr="000000"/>
                    </a:solidFill>
                    <a:effectLst/>
                    <a:latin typeface="Baskerville Old Face" panose="02020602080505020303" pitchFamily="18" charset="0"/>
                  </a:rPr>
                  <a:t>(</a:t>
                </a:r>
                <a:r>
                  <a:rPr lang="en-US" sz="1400" b="0" i="0" baseline="0" dirty="0" err="1">
                    <a:solidFill>
                      <a:sysClr val="windowText" lastClr="000000"/>
                    </a:solidFill>
                    <a:effectLst/>
                    <a:latin typeface="Baskerville Old Face" panose="02020602080505020303" pitchFamily="18" charset="0"/>
                  </a:rPr>
                  <a:t>uV</a:t>
                </a:r>
                <a:r>
                  <a:rPr lang="en-US" sz="1400" b="0" i="0" baseline="30000" dirty="0">
                    <a:solidFill>
                      <a:sysClr val="windowText" lastClr="000000"/>
                    </a:solidFill>
                    <a:effectLst/>
                    <a:latin typeface="Baskerville Old Face" panose="02020602080505020303" pitchFamily="18" charset="0"/>
                  </a:rPr>
                  <a:t> 2</a:t>
                </a:r>
                <a:r>
                  <a:rPr lang="en-US" sz="1400" b="0" i="0" baseline="0" dirty="0">
                    <a:solidFill>
                      <a:sysClr val="windowText" lastClr="000000"/>
                    </a:solidFill>
                    <a:effectLst/>
                    <a:latin typeface="Baskerville Old Face" panose="02020602080505020303" pitchFamily="18" charset="0"/>
                  </a:rPr>
                  <a:t>/Hz)</a:t>
                </a:r>
                <a:endParaRPr lang="en-US" sz="1400" dirty="0">
                  <a:solidFill>
                    <a:sysClr val="windowText" lastClr="000000"/>
                  </a:solidFill>
                  <a:effectLst/>
                  <a:latin typeface="Baskerville Old Face" panose="02020602080505020303"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sz="1400">
                    <a:solidFill>
                      <a:sysClr val="windowText" lastClr="000000">
                        <a:lumMod val="65000"/>
                        <a:lumOff val="35000"/>
                      </a:sysClr>
                    </a:solidFill>
                  </a:defRPr>
                </a:pPr>
                <a:endParaRPr lang="en-US" sz="1400" dirty="0"/>
              </a:p>
            </c:rich>
          </c:tx>
          <c:layout>
            <c:manualLayout>
              <c:xMode val="edge"/>
              <c:yMode val="edge"/>
              <c:x val="0.0374414976599064"/>
              <c:y val="0.320555555555556"/>
            </c:manualLayout>
          </c:layout>
          <c:overlay val="0"/>
          <c:spPr>
            <a:noFill/>
            <a:ln>
              <a:noFill/>
            </a:ln>
            <a:effectLst/>
          </c:spPr>
          <c:txPr>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baseline="0">
                  <a:solidFill>
                    <a:sysClr val="windowText" lastClr="000000">
                      <a:lumMod val="65000"/>
                      <a:lumOff val="35000"/>
                    </a:sysClr>
                  </a:solidFill>
                  <a:latin typeface="+mn-lt"/>
                  <a:ea typeface="+mn-ea"/>
                  <a:cs typeface="+mn-cs"/>
                </a:defRPr>
              </a:pPr>
              <a:endParaRPr lang="en-US"/>
            </a:p>
          </c:txPr>
        </c:title>
        <c:numFmt formatCode="General" sourceLinked="1"/>
        <c:majorTickMark val="none"/>
        <c:minorTickMark val="none"/>
        <c:tickLblPos val="nextTo"/>
        <c:spPr>
          <a:solidFill>
            <a:schemeClr val="bg1"/>
          </a:solidFill>
          <a:ln>
            <a:noFill/>
          </a:ln>
          <a:effectLst/>
        </c:spPr>
        <c:txPr>
          <a:bodyPr rot="-60000000" spcFirstLastPara="1" vertOverflow="ellipsis" vert="horz" wrap="square" anchor="ctr" anchorCtr="1"/>
          <a:lstStyle/>
          <a:p>
            <a:pPr>
              <a:defRPr sz="1400" b="0" i="0" u="none" strike="noStrike" kern="1200" baseline="0">
                <a:solidFill>
                  <a:schemeClr val="tx1"/>
                </a:solidFill>
                <a:latin typeface="Baskerville Old Face" charset="0"/>
                <a:ea typeface="Baskerville Old Face" charset="0"/>
                <a:cs typeface="Baskerville Old Face" charset="0"/>
              </a:defRPr>
            </a:pPr>
            <a:endParaRPr lang="en-US"/>
          </a:p>
        </c:txPr>
        <c:crossAx val="1434517376"/>
        <c:crosses val="autoZero"/>
        <c:crossBetween val="between"/>
      </c:valAx>
      <c:spPr>
        <a:noFill/>
        <a:ln cmpd="sng">
          <a:noFill/>
        </a:ln>
        <a:effectLst/>
      </c:spPr>
    </c:plotArea>
    <c:plotVisOnly val="1"/>
    <c:dispBlanksAs val="gap"/>
    <c:showDLblsOverMax val="0"/>
  </c:chart>
  <c:spPr>
    <a:noFill/>
    <a:ln>
      <a:solidFill>
        <a:schemeClr val="bg2"/>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192916913"/>
          <c:y val="0.141568094568835"/>
          <c:w val="0.749822934027277"/>
          <c:h val="0.804255125054513"/>
        </c:manualLayout>
      </c:layout>
      <c:barChart>
        <c:barDir val="col"/>
        <c:grouping val="clustered"/>
        <c:varyColors val="0"/>
        <c:ser>
          <c:idx val="0"/>
          <c:order val="0"/>
          <c:spPr>
            <a:solidFill>
              <a:srgbClr val="7F81E1"/>
            </a:solidFill>
            <a:ln>
              <a:noFill/>
            </a:ln>
            <a:effectLst/>
          </c:spPr>
          <c:invertIfNegative val="0"/>
          <c:dLbls>
            <c:dLbl>
              <c:idx val="0"/>
              <c:layout/>
              <c:tx>
                <c:rich>
                  <a:bodyPr/>
                  <a:lstStyle/>
                  <a:p>
                    <a:r>
                      <a:rPr lang="en-US" dirty="0">
                        <a:latin typeface="Baskerville Old Face" panose="02020602080505020303" pitchFamily="18" charset="0"/>
                      </a:rPr>
                      <a:t>Left (FP1)</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B39F-42FF-8137-12DAA2674F0C}"/>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'[right and left hempi data #2.xlsx]resting'!$B$14</c:f>
              <c:numCache>
                <c:formatCode>General</c:formatCode>
                <c:ptCount val="1"/>
                <c:pt idx="0">
                  <c:v>-4.5583</c:v>
                </c:pt>
              </c:numCache>
            </c:numRef>
          </c:val>
          <c:extLst xmlns:c16r2="http://schemas.microsoft.com/office/drawing/2015/06/chart">
            <c:ext xmlns:c16="http://schemas.microsoft.com/office/drawing/2014/chart" uri="{C3380CC4-5D6E-409C-BE32-E72D297353CC}">
              <c16:uniqueId val="{00000001-B39F-42FF-8137-12DAA2674F0C}"/>
            </c:ext>
          </c:extLst>
        </c:ser>
        <c:ser>
          <c:idx val="1"/>
          <c:order val="1"/>
          <c:spPr>
            <a:solidFill>
              <a:srgbClr val="7F81E1"/>
            </a:solidFill>
            <a:ln>
              <a:noFill/>
            </a:ln>
            <a:effectLst/>
          </c:spPr>
          <c:invertIfNegative val="0"/>
          <c:dLbls>
            <c:dLbl>
              <c:idx val="0"/>
              <c:layout>
                <c:manualLayout>
                  <c:x val="-0.0071134451675203"/>
                  <c:y val="-0.0166694504321837"/>
                </c:manualLayout>
              </c:layout>
              <c:tx>
                <c:rich>
                  <a:bodyPr/>
                  <a:lstStyle/>
                  <a:p>
                    <a:r>
                      <a:rPr lang="en-US" dirty="0">
                        <a:latin typeface="Baskerville Old Face" panose="02020602080505020303" pitchFamily="18" charset="0"/>
                      </a:rPr>
                      <a:t>Right (FP2)</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B39F-42FF-8137-12DAA2674F0C}"/>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trendline>
            <c:spPr>
              <a:ln w="19050" cap="rnd">
                <a:solidFill>
                  <a:schemeClr val="accent2"/>
                </a:solidFill>
                <a:prstDash val="sysDot"/>
              </a:ln>
              <a:effectLst/>
            </c:spPr>
            <c:trendlineType val="linear"/>
            <c:dispRSqr val="0"/>
            <c:dispEq val="0"/>
          </c:trendline>
          <c:val>
            <c:numRef>
              <c:f>'[right and left hempi data #2.xlsx]resting'!$B$15</c:f>
              <c:numCache>
                <c:formatCode>General</c:formatCode>
                <c:ptCount val="1"/>
                <c:pt idx="0">
                  <c:v>-4.4829</c:v>
                </c:pt>
              </c:numCache>
            </c:numRef>
          </c:val>
          <c:extLst xmlns:c16r2="http://schemas.microsoft.com/office/drawing/2015/06/chart">
            <c:ext xmlns:c16="http://schemas.microsoft.com/office/drawing/2014/chart" uri="{C3380CC4-5D6E-409C-BE32-E72D297353CC}">
              <c16:uniqueId val="{00000003-B39F-42FF-8137-12DAA2674F0C}"/>
            </c:ext>
          </c:extLst>
        </c:ser>
        <c:dLbls>
          <c:showLegendKey val="0"/>
          <c:showVal val="0"/>
          <c:showCatName val="0"/>
          <c:showSerName val="0"/>
          <c:showPercent val="0"/>
          <c:showBubbleSize val="0"/>
        </c:dLbls>
        <c:gapWidth val="219"/>
        <c:overlap val="-27"/>
        <c:axId val="1368073152"/>
        <c:axId val="1341389808"/>
      </c:barChart>
      <c:catAx>
        <c:axId val="1368073152"/>
        <c:scaling>
          <c:orientation val="minMax"/>
        </c:scaling>
        <c:delete val="1"/>
        <c:axPos val="b"/>
        <c:majorTickMark val="none"/>
        <c:minorTickMark val="none"/>
        <c:tickLblPos val="nextTo"/>
        <c:crossAx val="1341389808"/>
        <c:crosses val="autoZero"/>
        <c:auto val="1"/>
        <c:lblAlgn val="ctr"/>
        <c:lblOffset val="100"/>
        <c:noMultiLvlLbl val="0"/>
      </c:catAx>
      <c:valAx>
        <c:axId val="1341389808"/>
        <c:scaling>
          <c:orientation val="minMax"/>
          <c:min val="-8.0"/>
        </c:scaling>
        <c:delete val="0"/>
        <c:axPos val="l"/>
        <c:majorGridlines>
          <c:spPr>
            <a:ln w="9525" cap="flat" cmpd="sng" algn="ctr">
              <a:solidFill>
                <a:schemeClr val="bg2"/>
              </a:solidFill>
              <a:round/>
            </a:ln>
            <a:effectLst/>
          </c:spPr>
        </c:majorGridlines>
        <c:title>
          <c:tx>
            <c:rich>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baseline="0">
                    <a:solidFill>
                      <a:sysClr val="windowText" lastClr="000000">
                        <a:lumMod val="65000"/>
                        <a:lumOff val="35000"/>
                      </a:sysClr>
                    </a:solidFill>
                    <a:latin typeface="+mn-lt"/>
                    <a:ea typeface="+mn-ea"/>
                    <a:cs typeface="+mn-cs"/>
                  </a:defRPr>
                </a:pPr>
                <a:r>
                  <a:rPr lang="en-US" sz="1400" b="0" i="0" baseline="0" dirty="0">
                    <a:solidFill>
                      <a:sysClr val="windowText" lastClr="000000"/>
                    </a:solidFill>
                    <a:effectLst/>
                    <a:latin typeface="Baskerville Old Face" panose="02020602080505020303" pitchFamily="18" charset="0"/>
                  </a:rPr>
                  <a:t>Power10*log</a:t>
                </a:r>
                <a:r>
                  <a:rPr lang="en-US" sz="1400" b="0" i="0" baseline="-25000" dirty="0">
                    <a:solidFill>
                      <a:sysClr val="windowText" lastClr="000000"/>
                    </a:solidFill>
                    <a:effectLst/>
                    <a:latin typeface="Baskerville Old Face" panose="02020602080505020303" pitchFamily="18" charset="0"/>
                  </a:rPr>
                  <a:t>10 </a:t>
                </a:r>
                <a:r>
                  <a:rPr lang="en-US" sz="1400" b="0" i="0" baseline="0" dirty="0">
                    <a:solidFill>
                      <a:sysClr val="windowText" lastClr="000000"/>
                    </a:solidFill>
                    <a:effectLst/>
                    <a:latin typeface="Baskerville Old Face" panose="02020602080505020303" pitchFamily="18" charset="0"/>
                  </a:rPr>
                  <a:t>(</a:t>
                </a:r>
                <a:r>
                  <a:rPr lang="en-US" sz="1400" b="0" i="0" baseline="0" dirty="0" err="1">
                    <a:solidFill>
                      <a:sysClr val="windowText" lastClr="000000"/>
                    </a:solidFill>
                    <a:effectLst/>
                    <a:latin typeface="Baskerville Old Face" panose="02020602080505020303" pitchFamily="18" charset="0"/>
                  </a:rPr>
                  <a:t>uV</a:t>
                </a:r>
                <a:r>
                  <a:rPr lang="en-US" sz="1400" b="0" i="0" baseline="30000" dirty="0">
                    <a:solidFill>
                      <a:sysClr val="windowText" lastClr="000000"/>
                    </a:solidFill>
                    <a:effectLst/>
                    <a:latin typeface="Baskerville Old Face" panose="02020602080505020303" pitchFamily="18" charset="0"/>
                  </a:rPr>
                  <a:t> 2</a:t>
                </a:r>
                <a:r>
                  <a:rPr lang="en-US" sz="1400" b="0" i="0" baseline="0" dirty="0">
                    <a:solidFill>
                      <a:sysClr val="windowText" lastClr="000000"/>
                    </a:solidFill>
                    <a:effectLst/>
                    <a:latin typeface="Baskerville Old Face" panose="02020602080505020303" pitchFamily="18" charset="0"/>
                  </a:rPr>
                  <a:t>/Hz)</a:t>
                </a:r>
                <a:endParaRPr lang="en-US" sz="1400" dirty="0">
                  <a:solidFill>
                    <a:sysClr val="windowText" lastClr="000000"/>
                  </a:solidFill>
                  <a:effectLst/>
                  <a:latin typeface="Baskerville Old Face" panose="02020602080505020303"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sz="1400">
                    <a:solidFill>
                      <a:sysClr val="windowText" lastClr="000000">
                        <a:lumMod val="65000"/>
                        <a:lumOff val="35000"/>
                      </a:sysClr>
                    </a:solidFill>
                  </a:defRPr>
                </a:pPr>
                <a:endParaRPr lang="en-US" sz="1400" dirty="0"/>
              </a:p>
            </c:rich>
          </c:tx>
          <c:layout>
            <c:manualLayout>
              <c:xMode val="edge"/>
              <c:yMode val="edge"/>
              <c:x val="0.0476947535771065"/>
              <c:y val="0.306632035578886"/>
            </c:manualLayout>
          </c:layout>
          <c:overlay val="0"/>
          <c:spPr>
            <a:noFill/>
            <a:ln>
              <a:noFill/>
            </a:ln>
            <a:effectLst/>
          </c:spPr>
          <c:txPr>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baseline="0">
                  <a:solidFill>
                    <a:sysClr val="windowText" lastClr="000000">
                      <a:lumMod val="65000"/>
                      <a:lumOff val="35000"/>
                    </a:sys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Baskerville Old Face" charset="0"/>
                <a:ea typeface="Baskerville Old Face" charset="0"/>
                <a:cs typeface="Baskerville Old Face" charset="0"/>
              </a:defRPr>
            </a:pPr>
            <a:endParaRPr lang="en-US"/>
          </a:p>
        </c:txPr>
        <c:crossAx val="1368073152"/>
        <c:crosses val="autoZero"/>
        <c:crossBetween val="between"/>
      </c:valAx>
      <c:spPr>
        <a:noFill/>
        <a:ln>
          <a:noFill/>
        </a:ln>
        <a:effectLst/>
      </c:spPr>
    </c:plotArea>
    <c:plotVisOnly val="1"/>
    <c:dispBlanksAs val="gap"/>
    <c:showDLblsOverMax val="0"/>
  </c:chart>
  <c:spPr>
    <a:noFill/>
    <a:ln>
      <a:solidFill>
        <a:schemeClr val="bg2"/>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tx1"/>
            </a:solidFill>
            <a:ln>
              <a:noFill/>
            </a:ln>
            <a:effectLst/>
          </c:spPr>
          <c:invertIfNegative val="0"/>
          <c:dLbls>
            <c:dLbl>
              <c:idx val="0"/>
              <c:layout/>
              <c:tx>
                <c:rich>
                  <a:bodyPr/>
                  <a:lstStyle/>
                  <a:p>
                    <a:r>
                      <a:rPr lang="nl-NL" dirty="0">
                        <a:latin typeface="Baskerville Old Face" panose="02020602080505020303" pitchFamily="18" charset="0"/>
                      </a:rPr>
                      <a:t>Left (T7</a:t>
                    </a:r>
                    <a:r>
                      <a:rPr lang="nl-NL" dirty="0"/>
                      <a:t>)</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0BC6-4D2A-9258-F9B8770B56E7}"/>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'[right and left hempi data #2.xlsx]resting'!$B$7</c:f>
              <c:numCache>
                <c:formatCode>General</c:formatCode>
                <c:ptCount val="1"/>
                <c:pt idx="0">
                  <c:v>-5.9399</c:v>
                </c:pt>
              </c:numCache>
            </c:numRef>
          </c:val>
          <c:extLst xmlns:c16r2="http://schemas.microsoft.com/office/drawing/2015/06/chart">
            <c:ext xmlns:c16="http://schemas.microsoft.com/office/drawing/2014/chart" uri="{C3380CC4-5D6E-409C-BE32-E72D297353CC}">
              <c16:uniqueId val="{00000001-0BC6-4D2A-9258-F9B8770B56E7}"/>
            </c:ext>
          </c:extLst>
        </c:ser>
        <c:ser>
          <c:idx val="1"/>
          <c:order val="1"/>
          <c:spPr>
            <a:solidFill>
              <a:schemeClr val="tx1"/>
            </a:solidFill>
            <a:ln>
              <a:noFill/>
            </a:ln>
            <a:effectLst/>
          </c:spPr>
          <c:invertIfNegative val="0"/>
          <c:dLbls>
            <c:dLbl>
              <c:idx val="0"/>
              <c:layout>
                <c:manualLayout>
                  <c:x val="-0.00398060099552637"/>
                  <c:y val="-0.0496063523278485"/>
                </c:manualLayout>
              </c:layout>
              <c:tx>
                <c:rich>
                  <a:bodyPr/>
                  <a:lstStyle/>
                  <a:p>
                    <a:r>
                      <a:rPr lang="en-US" dirty="0">
                        <a:latin typeface="Baskerville Old Face" panose="02020602080505020303" pitchFamily="18" charset="0"/>
                      </a:rPr>
                      <a:t>Right</a:t>
                    </a:r>
                    <a:r>
                      <a:rPr lang="en-US" baseline="0" dirty="0">
                        <a:latin typeface="Baskerville Old Face" panose="02020602080505020303" pitchFamily="18" charset="0"/>
                      </a:rPr>
                      <a:t> </a:t>
                    </a:r>
                    <a:r>
                      <a:rPr lang="en-US" dirty="0">
                        <a:latin typeface="Baskerville Old Face" panose="02020602080505020303" pitchFamily="18" charset="0"/>
                      </a:rPr>
                      <a:t>(T8)</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0BC6-4D2A-9258-F9B8770B56E7}"/>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val>
            <c:numRef>
              <c:f>'[right and left hempi data #2.xlsx]resting'!$B$8</c:f>
              <c:numCache>
                <c:formatCode>General</c:formatCode>
                <c:ptCount val="1"/>
                <c:pt idx="0">
                  <c:v>-5.5008</c:v>
                </c:pt>
              </c:numCache>
            </c:numRef>
          </c:val>
          <c:extLst xmlns:c16r2="http://schemas.microsoft.com/office/drawing/2015/06/chart">
            <c:ext xmlns:c16="http://schemas.microsoft.com/office/drawing/2014/chart" uri="{C3380CC4-5D6E-409C-BE32-E72D297353CC}">
              <c16:uniqueId val="{00000003-0BC6-4D2A-9258-F9B8770B56E7}"/>
            </c:ext>
          </c:extLst>
        </c:ser>
        <c:dLbls>
          <c:showLegendKey val="0"/>
          <c:showVal val="0"/>
          <c:showCatName val="0"/>
          <c:showSerName val="0"/>
          <c:showPercent val="0"/>
          <c:showBubbleSize val="0"/>
        </c:dLbls>
        <c:gapWidth val="219"/>
        <c:overlap val="-27"/>
        <c:axId val="1338412288"/>
        <c:axId val="1338014288"/>
      </c:barChart>
      <c:catAx>
        <c:axId val="1338412288"/>
        <c:scaling>
          <c:orientation val="minMax"/>
        </c:scaling>
        <c:delete val="1"/>
        <c:axPos val="b"/>
        <c:majorTickMark val="none"/>
        <c:minorTickMark val="none"/>
        <c:tickLblPos val="nextTo"/>
        <c:crossAx val="1338014288"/>
        <c:crosses val="autoZero"/>
        <c:auto val="1"/>
        <c:lblAlgn val="ctr"/>
        <c:lblOffset val="100"/>
        <c:noMultiLvlLbl val="0"/>
      </c:catAx>
      <c:valAx>
        <c:axId val="1338014288"/>
        <c:scaling>
          <c:orientation val="minMax"/>
          <c:min val="-8.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en-US" sz="1000" b="0" i="0" baseline="0" dirty="0">
                    <a:solidFill>
                      <a:sysClr val="windowText" lastClr="000000"/>
                    </a:solidFill>
                    <a:effectLst/>
                    <a:latin typeface="Baskerville Old Face" panose="02020602080505020303" pitchFamily="18" charset="0"/>
                  </a:rPr>
                  <a:t>Power10*log</a:t>
                </a:r>
                <a:r>
                  <a:rPr lang="en-US" sz="1000" b="0" i="0" baseline="-25000" dirty="0">
                    <a:solidFill>
                      <a:sysClr val="windowText" lastClr="000000"/>
                    </a:solidFill>
                    <a:effectLst/>
                    <a:latin typeface="Baskerville Old Face" panose="02020602080505020303" pitchFamily="18" charset="0"/>
                  </a:rPr>
                  <a:t>10 </a:t>
                </a:r>
                <a:r>
                  <a:rPr lang="en-US" sz="1000" b="0" i="0" baseline="0" dirty="0">
                    <a:solidFill>
                      <a:sysClr val="windowText" lastClr="000000"/>
                    </a:solidFill>
                    <a:effectLst/>
                    <a:latin typeface="Baskerville Old Face" panose="02020602080505020303" pitchFamily="18" charset="0"/>
                  </a:rPr>
                  <a:t>(</a:t>
                </a:r>
                <a:r>
                  <a:rPr lang="en-US" sz="1400" b="0" i="0" baseline="0" dirty="0" err="1">
                    <a:solidFill>
                      <a:sysClr val="windowText" lastClr="000000"/>
                    </a:solidFill>
                    <a:effectLst/>
                    <a:latin typeface="Baskerville Old Face" panose="02020602080505020303" pitchFamily="18" charset="0"/>
                  </a:rPr>
                  <a:t>uV</a:t>
                </a:r>
                <a:r>
                  <a:rPr lang="en-US" sz="1000" b="0" i="0" baseline="30000" dirty="0">
                    <a:solidFill>
                      <a:sysClr val="windowText" lastClr="000000"/>
                    </a:solidFill>
                    <a:effectLst/>
                    <a:latin typeface="Baskerville Old Face" panose="02020602080505020303" pitchFamily="18" charset="0"/>
                  </a:rPr>
                  <a:t> 2</a:t>
                </a:r>
                <a:r>
                  <a:rPr lang="en-US" sz="1000" b="0" i="0" baseline="0" dirty="0">
                    <a:solidFill>
                      <a:sysClr val="windowText" lastClr="000000"/>
                    </a:solidFill>
                    <a:effectLst/>
                    <a:latin typeface="Baskerville Old Face" panose="02020602080505020303" pitchFamily="18" charset="0"/>
                  </a:rPr>
                  <a:t>/Hz)</a:t>
                </a:r>
                <a:endParaRPr lang="en-US" sz="1000" dirty="0">
                  <a:solidFill>
                    <a:sysClr val="windowText" lastClr="000000"/>
                  </a:solidFill>
                  <a:effectLst/>
                  <a:latin typeface="Baskerville Old Face" panose="02020602080505020303"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65000"/>
                        <a:lumOff val="35000"/>
                      </a:sysClr>
                    </a:solidFill>
                  </a:defRPr>
                </a:pPr>
                <a:endParaRPr lang="en-US" dirty="0"/>
              </a:p>
            </c:rich>
          </c:tx>
          <c:layout>
            <c:manualLayout>
              <c:xMode val="edge"/>
              <c:yMode val="edge"/>
              <c:x val="0.043921568627451"/>
              <c:y val="0.274224628171479"/>
            </c:manualLayout>
          </c:layout>
          <c:overlay val="0"/>
          <c:spPr>
            <a:noFill/>
            <a:ln>
              <a:noFill/>
            </a:ln>
            <a:effectLst/>
          </c:spPr>
          <c:txPr>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Baskerville Old Face" charset="0"/>
                <a:ea typeface="Baskerville Old Face" charset="0"/>
                <a:cs typeface="Baskerville Old Face" charset="0"/>
              </a:defRPr>
            </a:pPr>
            <a:endParaRPr lang="en-US"/>
          </a:p>
        </c:txPr>
        <c:crossAx val="1338412288"/>
        <c:crosses val="autoZero"/>
        <c:crossBetween val="between"/>
      </c:valAx>
      <c:spPr>
        <a:noFill/>
        <a:ln>
          <a:noFill/>
        </a:ln>
        <a:effectLst/>
      </c:spPr>
    </c:plotArea>
    <c:plotVisOnly val="1"/>
    <c:dispBlanksAs val="gap"/>
    <c:showDLblsOverMax val="0"/>
  </c:chart>
  <c:spPr>
    <a:noFill/>
    <a:ln>
      <a:solidFill>
        <a:schemeClr val="bg2"/>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1666687530513"/>
          <c:y val="0.172157150523935"/>
          <c:w val="0.773818209130854"/>
          <c:h val="0.782645382811866"/>
        </c:manualLayout>
      </c:layout>
      <c:barChart>
        <c:barDir val="col"/>
        <c:grouping val="clustered"/>
        <c:varyColors val="0"/>
        <c:ser>
          <c:idx val="0"/>
          <c:order val="0"/>
          <c:spPr>
            <a:solidFill>
              <a:schemeClr val="tx1"/>
            </a:solidFill>
            <a:ln>
              <a:noFill/>
            </a:ln>
            <a:effectLst/>
          </c:spPr>
          <c:invertIfNegative val="0"/>
          <c:dLbls>
            <c:dLbl>
              <c:idx val="0"/>
              <c:layout/>
              <c:tx>
                <c:rich>
                  <a:bodyPr/>
                  <a:lstStyle/>
                  <a:p>
                    <a:r>
                      <a:rPr lang="nl-NL" dirty="0">
                        <a:latin typeface="Baskerville Old Face" panose="02020602080505020303" pitchFamily="18" charset="0"/>
                      </a:rPr>
                      <a:t>Left (T7)</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BFAF-441A-86EC-32151164060B}"/>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'[right and left hempi data #2.xlsx]resting'!$F$7</c:f>
              <c:numCache>
                <c:formatCode>General</c:formatCode>
                <c:ptCount val="1"/>
                <c:pt idx="0">
                  <c:v>-5.9778</c:v>
                </c:pt>
              </c:numCache>
            </c:numRef>
          </c:val>
          <c:extLst xmlns:c16r2="http://schemas.microsoft.com/office/drawing/2015/06/chart">
            <c:ext xmlns:c16="http://schemas.microsoft.com/office/drawing/2014/chart" uri="{C3380CC4-5D6E-409C-BE32-E72D297353CC}">
              <c16:uniqueId val="{00000001-BFAF-441A-86EC-32151164060B}"/>
            </c:ext>
          </c:extLst>
        </c:ser>
        <c:ser>
          <c:idx val="1"/>
          <c:order val="1"/>
          <c:spPr>
            <a:solidFill>
              <a:schemeClr val="tx1"/>
            </a:solidFill>
            <a:ln>
              <a:solidFill>
                <a:schemeClr val="bg2"/>
              </a:solidFill>
            </a:ln>
            <a:effectLst/>
          </c:spPr>
          <c:invertIfNegative val="0"/>
          <c:dLbls>
            <c:dLbl>
              <c:idx val="0"/>
              <c:layout/>
              <c:tx>
                <c:rich>
                  <a:bodyPr/>
                  <a:lstStyle/>
                  <a:p>
                    <a:r>
                      <a:rPr lang="en-US" dirty="0">
                        <a:latin typeface="Baskerville Old Face" panose="02020602080505020303" pitchFamily="18" charset="0"/>
                      </a:rPr>
                      <a:t>Right (T8)</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BFAF-441A-86EC-32151164060B}"/>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'[right and left hempi data #2.xlsx]resting'!$F$8</c:f>
              <c:numCache>
                <c:formatCode>General</c:formatCode>
                <c:ptCount val="1"/>
                <c:pt idx="0">
                  <c:v>-7.7323</c:v>
                </c:pt>
              </c:numCache>
            </c:numRef>
          </c:val>
          <c:extLst xmlns:c16r2="http://schemas.microsoft.com/office/drawing/2015/06/chart">
            <c:ext xmlns:c16="http://schemas.microsoft.com/office/drawing/2014/chart" uri="{C3380CC4-5D6E-409C-BE32-E72D297353CC}">
              <c16:uniqueId val="{00000003-BFAF-441A-86EC-32151164060B}"/>
            </c:ext>
          </c:extLst>
        </c:ser>
        <c:dLbls>
          <c:showLegendKey val="0"/>
          <c:showVal val="0"/>
          <c:showCatName val="0"/>
          <c:showSerName val="0"/>
          <c:showPercent val="0"/>
          <c:showBubbleSize val="0"/>
        </c:dLbls>
        <c:gapWidth val="219"/>
        <c:overlap val="-27"/>
        <c:axId val="1470482640"/>
        <c:axId val="1347756944"/>
      </c:barChart>
      <c:catAx>
        <c:axId val="1470482640"/>
        <c:scaling>
          <c:orientation val="minMax"/>
        </c:scaling>
        <c:delete val="1"/>
        <c:axPos val="b"/>
        <c:majorTickMark val="none"/>
        <c:minorTickMark val="none"/>
        <c:tickLblPos val="nextTo"/>
        <c:crossAx val="1347756944"/>
        <c:crosses val="autoZero"/>
        <c:auto val="1"/>
        <c:lblAlgn val="ctr"/>
        <c:lblOffset val="100"/>
        <c:noMultiLvlLbl val="0"/>
      </c:catAx>
      <c:valAx>
        <c:axId val="1347756944"/>
        <c:scaling>
          <c:orientation val="minMax"/>
          <c:min val="-14.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baseline="0">
                    <a:solidFill>
                      <a:sysClr val="windowText" lastClr="000000">
                        <a:lumMod val="65000"/>
                        <a:lumOff val="35000"/>
                      </a:sysClr>
                    </a:solidFill>
                    <a:latin typeface="+mn-lt"/>
                    <a:ea typeface="+mn-ea"/>
                    <a:cs typeface="+mn-cs"/>
                  </a:defRPr>
                </a:pPr>
                <a:r>
                  <a:rPr lang="en-US" sz="1400" b="0" i="0" baseline="0" dirty="0">
                    <a:solidFill>
                      <a:sysClr val="windowText" lastClr="000000"/>
                    </a:solidFill>
                    <a:effectLst/>
                    <a:latin typeface="Baskerville Old Face" panose="02020602080505020303" pitchFamily="18" charset="0"/>
                  </a:rPr>
                  <a:t>Power10*log</a:t>
                </a:r>
                <a:r>
                  <a:rPr lang="en-US" sz="1400" b="0" i="0" baseline="-25000" dirty="0">
                    <a:solidFill>
                      <a:sysClr val="windowText" lastClr="000000"/>
                    </a:solidFill>
                    <a:effectLst/>
                    <a:latin typeface="Baskerville Old Face" panose="02020602080505020303" pitchFamily="18" charset="0"/>
                  </a:rPr>
                  <a:t>10 </a:t>
                </a:r>
                <a:r>
                  <a:rPr lang="en-US" sz="1400" b="0" i="0" baseline="0" dirty="0">
                    <a:solidFill>
                      <a:sysClr val="windowText" lastClr="000000"/>
                    </a:solidFill>
                    <a:effectLst/>
                    <a:latin typeface="Baskerville Old Face" panose="02020602080505020303" pitchFamily="18" charset="0"/>
                  </a:rPr>
                  <a:t>(</a:t>
                </a:r>
                <a:r>
                  <a:rPr lang="en-US" sz="1400" b="0" i="0" baseline="0" dirty="0" err="1">
                    <a:solidFill>
                      <a:sysClr val="windowText" lastClr="000000"/>
                    </a:solidFill>
                    <a:effectLst/>
                    <a:latin typeface="Baskerville Old Face" panose="02020602080505020303" pitchFamily="18" charset="0"/>
                  </a:rPr>
                  <a:t>uV</a:t>
                </a:r>
                <a:r>
                  <a:rPr lang="en-US" sz="1400" b="0" i="0" baseline="30000" dirty="0">
                    <a:solidFill>
                      <a:sysClr val="windowText" lastClr="000000"/>
                    </a:solidFill>
                    <a:effectLst/>
                    <a:latin typeface="Baskerville Old Face" panose="02020602080505020303" pitchFamily="18" charset="0"/>
                  </a:rPr>
                  <a:t> 2</a:t>
                </a:r>
                <a:r>
                  <a:rPr lang="en-US" sz="1400" b="0" i="0" baseline="0" dirty="0">
                    <a:solidFill>
                      <a:sysClr val="windowText" lastClr="000000"/>
                    </a:solidFill>
                    <a:effectLst/>
                    <a:latin typeface="Baskerville Old Face" panose="02020602080505020303" pitchFamily="18" charset="0"/>
                  </a:rPr>
                  <a:t>/Hz)</a:t>
                </a:r>
                <a:endParaRPr lang="en-US" sz="1400" dirty="0">
                  <a:solidFill>
                    <a:sysClr val="windowText" lastClr="000000"/>
                  </a:solidFill>
                  <a:effectLst/>
                  <a:latin typeface="Baskerville Old Face" panose="02020602080505020303"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sz="1400">
                    <a:solidFill>
                      <a:sysClr val="windowText" lastClr="000000">
                        <a:lumMod val="65000"/>
                        <a:lumOff val="35000"/>
                      </a:sysClr>
                    </a:solidFill>
                  </a:defRPr>
                </a:pPr>
                <a:endParaRPr lang="en-US" sz="1400" dirty="0"/>
              </a:p>
            </c:rich>
          </c:tx>
          <c:layout>
            <c:manualLayout>
              <c:xMode val="edge"/>
              <c:yMode val="edge"/>
              <c:x val="0.0476947535771065"/>
              <c:y val="0.302002405949256"/>
            </c:manualLayout>
          </c:layout>
          <c:overlay val="0"/>
          <c:spPr>
            <a:noFill/>
            <a:ln>
              <a:noFill/>
            </a:ln>
            <a:effectLst/>
          </c:spPr>
          <c:txPr>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baseline="0">
                  <a:solidFill>
                    <a:sysClr val="windowText" lastClr="000000">
                      <a:lumMod val="65000"/>
                      <a:lumOff val="35000"/>
                    </a:sys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Baskerville Old Face" charset="0"/>
                <a:ea typeface="Baskerville Old Face" charset="0"/>
                <a:cs typeface="Baskerville Old Face" charset="0"/>
              </a:defRPr>
            </a:pPr>
            <a:endParaRPr lang="en-US"/>
          </a:p>
        </c:txPr>
        <c:crossAx val="1470482640"/>
        <c:crosses val="autoZero"/>
        <c:crossBetween val="between"/>
      </c:valAx>
      <c:spPr>
        <a:solidFill>
          <a:schemeClr val="bg1"/>
        </a:solidFill>
        <a:ln>
          <a:noFill/>
        </a:ln>
        <a:effectLst/>
      </c:spPr>
    </c:plotArea>
    <c:plotVisOnly val="1"/>
    <c:dispBlanksAs val="gap"/>
    <c:showDLblsOverMax val="0"/>
  </c:chart>
  <c:spPr>
    <a:noFill/>
    <a:ln cmpd="sng">
      <a:solidFill>
        <a:schemeClr val="bg2"/>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LEFT</c:v>
          </c:tx>
          <c:spPr>
            <a:solidFill>
              <a:schemeClr val="bg1">
                <a:lumMod val="50000"/>
              </a:schemeClr>
            </a:solidFill>
            <a:ln>
              <a:noFill/>
            </a:ln>
            <a:effectLst/>
          </c:spPr>
          <c:invertIfNegative val="0"/>
          <c:dLbls>
            <c:dLbl>
              <c:idx val="0"/>
              <c:layout/>
              <c:tx>
                <c:rich>
                  <a:bodyPr/>
                  <a:lstStyle/>
                  <a:p>
                    <a:r>
                      <a:rPr lang="nl-NL" dirty="0">
                        <a:solidFill>
                          <a:schemeClr val="tx1"/>
                        </a:solidFill>
                        <a:latin typeface="Baskerville Old Face" panose="02020602080505020303" pitchFamily="18" charset="0"/>
                      </a:rPr>
                      <a:t>Left</a:t>
                    </a:r>
                    <a:r>
                      <a:rPr lang="nl-NL" baseline="0" dirty="0">
                        <a:solidFill>
                          <a:schemeClr val="tx1"/>
                        </a:solidFill>
                        <a:latin typeface="Baskerville Old Face" panose="02020602080505020303" pitchFamily="18" charset="0"/>
                      </a:rPr>
                      <a:t> (F7)</a:t>
                    </a:r>
                    <a:endParaRPr lang="nl-NL" dirty="0">
                      <a:solidFill>
                        <a:schemeClr val="tx1"/>
                      </a:solidFill>
                      <a:latin typeface="Baskerville Old Face" panose="02020602080505020303" pitchFamily="18" charset="0"/>
                    </a:endParaRP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3601-47D5-A7C2-E7212BE4A562}"/>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'[right and left hempi data #2.xlsx]resting'!$B$3</c:f>
              <c:numCache>
                <c:formatCode>General</c:formatCode>
                <c:ptCount val="1"/>
                <c:pt idx="0">
                  <c:v>-4.796</c:v>
                </c:pt>
              </c:numCache>
            </c:numRef>
          </c:val>
          <c:extLst xmlns:c16r2="http://schemas.microsoft.com/office/drawing/2015/06/chart">
            <c:ext xmlns:c16="http://schemas.microsoft.com/office/drawing/2014/chart" uri="{C3380CC4-5D6E-409C-BE32-E72D297353CC}">
              <c16:uniqueId val="{00000001-3601-47D5-A7C2-E7212BE4A562}"/>
            </c:ext>
          </c:extLst>
        </c:ser>
        <c:ser>
          <c:idx val="1"/>
          <c:order val="1"/>
          <c:tx>
            <c:v>RIGHT</c:v>
          </c:tx>
          <c:spPr>
            <a:solidFill>
              <a:schemeClr val="bg1">
                <a:lumMod val="50000"/>
              </a:schemeClr>
            </a:solidFill>
            <a:ln>
              <a:noFill/>
            </a:ln>
            <a:effectLst/>
          </c:spPr>
          <c:invertIfNegative val="0"/>
          <c:dLbls>
            <c:dLbl>
              <c:idx val="0"/>
              <c:layout/>
              <c:tx>
                <c:rich>
                  <a:bodyPr/>
                  <a:lstStyle/>
                  <a:p>
                    <a:r>
                      <a:rPr lang="en-US" dirty="0">
                        <a:solidFill>
                          <a:schemeClr val="tx1"/>
                        </a:solidFill>
                        <a:latin typeface="Baskerville Old Face" panose="02020602080505020303" pitchFamily="18" charset="0"/>
                      </a:rPr>
                      <a:t>Right (F8)</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3601-47D5-A7C2-E7212BE4A562}"/>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'[right and left hempi data #2.xlsx]resting'!$B$4</c:f>
              <c:numCache>
                <c:formatCode>General</c:formatCode>
                <c:ptCount val="1"/>
                <c:pt idx="0">
                  <c:v>-4.887</c:v>
                </c:pt>
              </c:numCache>
            </c:numRef>
          </c:val>
          <c:extLst xmlns:c16r2="http://schemas.microsoft.com/office/drawing/2015/06/chart">
            <c:ext xmlns:c16="http://schemas.microsoft.com/office/drawing/2014/chart" uri="{C3380CC4-5D6E-409C-BE32-E72D297353CC}">
              <c16:uniqueId val="{00000003-3601-47D5-A7C2-E7212BE4A562}"/>
            </c:ext>
          </c:extLst>
        </c:ser>
        <c:dLbls>
          <c:showLegendKey val="0"/>
          <c:showVal val="0"/>
          <c:showCatName val="0"/>
          <c:showSerName val="0"/>
          <c:showPercent val="0"/>
          <c:showBubbleSize val="0"/>
        </c:dLbls>
        <c:gapWidth val="219"/>
        <c:overlap val="-27"/>
        <c:axId val="1045072144"/>
        <c:axId val="1046356464"/>
      </c:barChart>
      <c:catAx>
        <c:axId val="1045072144"/>
        <c:scaling>
          <c:orientation val="minMax"/>
        </c:scaling>
        <c:delete val="1"/>
        <c:axPos val="b"/>
        <c:majorTickMark val="none"/>
        <c:minorTickMark val="none"/>
        <c:tickLblPos val="nextTo"/>
        <c:crossAx val="1046356464"/>
        <c:crosses val="autoZero"/>
        <c:auto val="1"/>
        <c:lblAlgn val="ctr"/>
        <c:lblOffset val="100"/>
        <c:noMultiLvlLbl val="0"/>
      </c:catAx>
      <c:valAx>
        <c:axId val="1046356464"/>
        <c:scaling>
          <c:orientation val="minMax"/>
          <c:min val="-8.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baseline="0">
                    <a:solidFill>
                      <a:sysClr val="windowText" lastClr="000000">
                        <a:lumMod val="65000"/>
                        <a:lumOff val="35000"/>
                      </a:sysClr>
                    </a:solidFill>
                    <a:latin typeface="+mn-lt"/>
                    <a:ea typeface="+mn-ea"/>
                    <a:cs typeface="+mn-cs"/>
                  </a:defRPr>
                </a:pPr>
                <a:r>
                  <a:rPr lang="en-US" sz="1400" b="0" i="0" baseline="0" dirty="0">
                    <a:solidFill>
                      <a:sysClr val="windowText" lastClr="000000"/>
                    </a:solidFill>
                    <a:effectLst/>
                    <a:latin typeface="Baskerville Old Face" panose="02020602080505020303" pitchFamily="18" charset="0"/>
                  </a:rPr>
                  <a:t>Power10*log</a:t>
                </a:r>
                <a:r>
                  <a:rPr lang="en-US" sz="1400" b="0" i="0" baseline="-25000" dirty="0">
                    <a:solidFill>
                      <a:sysClr val="windowText" lastClr="000000"/>
                    </a:solidFill>
                    <a:effectLst/>
                    <a:latin typeface="Baskerville Old Face" panose="02020602080505020303" pitchFamily="18" charset="0"/>
                  </a:rPr>
                  <a:t>10 </a:t>
                </a:r>
                <a:r>
                  <a:rPr lang="en-US" sz="1400" b="0" i="0" baseline="0" dirty="0">
                    <a:solidFill>
                      <a:sysClr val="windowText" lastClr="000000"/>
                    </a:solidFill>
                    <a:effectLst/>
                    <a:latin typeface="Baskerville Old Face" panose="02020602080505020303" pitchFamily="18" charset="0"/>
                  </a:rPr>
                  <a:t>(</a:t>
                </a:r>
                <a:r>
                  <a:rPr lang="en-US" sz="1400" b="0" i="0" baseline="0" dirty="0" err="1">
                    <a:solidFill>
                      <a:sysClr val="windowText" lastClr="000000"/>
                    </a:solidFill>
                    <a:effectLst/>
                    <a:latin typeface="Baskerville Old Face" panose="02020602080505020303" pitchFamily="18" charset="0"/>
                  </a:rPr>
                  <a:t>uV</a:t>
                </a:r>
                <a:r>
                  <a:rPr lang="en-US" sz="1400" b="0" i="0" baseline="30000" dirty="0">
                    <a:solidFill>
                      <a:sysClr val="windowText" lastClr="000000"/>
                    </a:solidFill>
                    <a:effectLst/>
                    <a:latin typeface="Baskerville Old Face" panose="02020602080505020303" pitchFamily="18" charset="0"/>
                  </a:rPr>
                  <a:t> 2</a:t>
                </a:r>
                <a:r>
                  <a:rPr lang="en-US" sz="1400" b="0" i="0" baseline="0" dirty="0">
                    <a:solidFill>
                      <a:sysClr val="windowText" lastClr="000000"/>
                    </a:solidFill>
                    <a:effectLst/>
                    <a:latin typeface="Baskerville Old Face" panose="02020602080505020303" pitchFamily="18" charset="0"/>
                  </a:rPr>
                  <a:t>/Hz)</a:t>
                </a:r>
                <a:endParaRPr lang="en-US" sz="1400" dirty="0">
                  <a:solidFill>
                    <a:sysClr val="windowText" lastClr="000000"/>
                  </a:solidFill>
                  <a:effectLst/>
                  <a:latin typeface="Baskerville Old Face" panose="02020602080505020303"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sz="1400">
                    <a:solidFill>
                      <a:sysClr val="windowText" lastClr="000000">
                        <a:lumMod val="65000"/>
                        <a:lumOff val="35000"/>
                      </a:sysClr>
                    </a:solidFill>
                  </a:defRPr>
                </a:pPr>
                <a:endParaRPr lang="en-US" sz="1400" dirty="0"/>
              </a:p>
            </c:rich>
          </c:tx>
          <c:layout>
            <c:manualLayout>
              <c:xMode val="edge"/>
              <c:yMode val="edge"/>
              <c:x val="0.0386106041799503"/>
              <c:y val="0.337643618463097"/>
            </c:manualLayout>
          </c:layout>
          <c:overlay val="0"/>
          <c:spPr>
            <a:noFill/>
            <a:ln>
              <a:noFill/>
            </a:ln>
            <a:effectLst/>
          </c:spPr>
          <c:txPr>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baseline="0">
                  <a:solidFill>
                    <a:sysClr val="windowText" lastClr="000000">
                      <a:lumMod val="65000"/>
                      <a:lumOff val="35000"/>
                    </a:sys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Baskerville Old Face" charset="0"/>
                <a:ea typeface="Baskerville Old Face" charset="0"/>
                <a:cs typeface="Baskerville Old Face" charset="0"/>
              </a:defRPr>
            </a:pPr>
            <a:endParaRPr lang="en-US"/>
          </a:p>
        </c:txPr>
        <c:crossAx val="1045072144"/>
        <c:crosses val="autoZero"/>
        <c:crossBetween val="between"/>
      </c:valAx>
      <c:spPr>
        <a:noFill/>
        <a:ln>
          <a:noFill/>
        </a:ln>
        <a:effectLst/>
      </c:spPr>
    </c:plotArea>
    <c:plotVisOnly val="1"/>
    <c:dispBlanksAs val="gap"/>
    <c:showDLblsOverMax val="0"/>
  </c:chart>
  <c:spPr>
    <a:noFill/>
    <a:ln>
      <a:solidFill>
        <a:schemeClr val="bg2"/>
      </a:solid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bg1">
                <a:lumMod val="50000"/>
              </a:schemeClr>
            </a:solidFill>
            <a:ln>
              <a:noFill/>
            </a:ln>
            <a:effectLst/>
          </c:spPr>
          <c:invertIfNegative val="0"/>
          <c:dLbls>
            <c:dLbl>
              <c:idx val="0"/>
              <c:layout/>
              <c:tx>
                <c:rich>
                  <a:bodyPr/>
                  <a:lstStyle/>
                  <a:p>
                    <a:r>
                      <a:rPr lang="nl-NL" dirty="0">
                        <a:latin typeface="Baskerville Old Face" panose="02020602080505020303" pitchFamily="18" charset="0"/>
                      </a:rPr>
                      <a:t>Left (F7)</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1C02-48BA-93CF-912930E19045}"/>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'[right and left hempi data #2.xlsx]resting'!$F$3</c:f>
              <c:numCache>
                <c:formatCode>General</c:formatCode>
                <c:ptCount val="1"/>
                <c:pt idx="0">
                  <c:v>-12.124</c:v>
                </c:pt>
              </c:numCache>
            </c:numRef>
          </c:val>
          <c:extLst xmlns:c16r2="http://schemas.microsoft.com/office/drawing/2015/06/chart">
            <c:ext xmlns:c16="http://schemas.microsoft.com/office/drawing/2014/chart" uri="{C3380CC4-5D6E-409C-BE32-E72D297353CC}">
              <c16:uniqueId val="{00000001-1C02-48BA-93CF-912930E19045}"/>
            </c:ext>
          </c:extLst>
        </c:ser>
        <c:ser>
          <c:idx val="1"/>
          <c:order val="1"/>
          <c:spPr>
            <a:solidFill>
              <a:schemeClr val="bg1">
                <a:lumMod val="50000"/>
              </a:schemeClr>
            </a:solidFill>
            <a:ln>
              <a:noFill/>
            </a:ln>
            <a:effectLst/>
          </c:spPr>
          <c:invertIfNegative val="0"/>
          <c:dLbls>
            <c:dLbl>
              <c:idx val="0"/>
              <c:layout>
                <c:manualLayout>
                  <c:x val="0.00380425462445335"/>
                  <c:y val="-0.0211674982921382"/>
                </c:manualLayout>
              </c:layout>
              <c:tx>
                <c:rich>
                  <a:bodyPr/>
                  <a:lstStyle/>
                  <a:p>
                    <a:r>
                      <a:rPr lang="en-US" dirty="0">
                        <a:latin typeface="Baskerville Old Face" panose="02020602080505020303" pitchFamily="18" charset="0"/>
                      </a:rPr>
                      <a:t>Right (F8)</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1C02-48BA-93CF-912930E19045}"/>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val>
            <c:numRef>
              <c:f>'[right and left hempi data #2.xlsx]resting'!$F$4</c:f>
              <c:numCache>
                <c:formatCode>General</c:formatCode>
                <c:ptCount val="1"/>
                <c:pt idx="0">
                  <c:v>-9.493</c:v>
                </c:pt>
              </c:numCache>
            </c:numRef>
          </c:val>
          <c:extLst xmlns:c16r2="http://schemas.microsoft.com/office/drawing/2015/06/chart">
            <c:ext xmlns:c16="http://schemas.microsoft.com/office/drawing/2014/chart" uri="{C3380CC4-5D6E-409C-BE32-E72D297353CC}">
              <c16:uniqueId val="{00000003-1C02-48BA-93CF-912930E19045}"/>
            </c:ext>
          </c:extLst>
        </c:ser>
        <c:dLbls>
          <c:showLegendKey val="0"/>
          <c:showVal val="0"/>
          <c:showCatName val="0"/>
          <c:showSerName val="0"/>
          <c:showPercent val="0"/>
          <c:showBubbleSize val="0"/>
        </c:dLbls>
        <c:gapWidth val="219"/>
        <c:overlap val="-27"/>
        <c:axId val="1304008928"/>
        <c:axId val="1338384112"/>
      </c:barChart>
      <c:catAx>
        <c:axId val="1304008928"/>
        <c:scaling>
          <c:orientation val="minMax"/>
        </c:scaling>
        <c:delete val="1"/>
        <c:axPos val="b"/>
        <c:majorTickMark val="none"/>
        <c:minorTickMark val="none"/>
        <c:tickLblPos val="nextTo"/>
        <c:crossAx val="1338384112"/>
        <c:crosses val="autoZero"/>
        <c:auto val="1"/>
        <c:lblAlgn val="ctr"/>
        <c:lblOffset val="100"/>
        <c:noMultiLvlLbl val="0"/>
      </c:catAx>
      <c:valAx>
        <c:axId val="1338384112"/>
        <c:scaling>
          <c:orientation val="minMax"/>
          <c:min val="-14.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baseline="0">
                    <a:solidFill>
                      <a:sysClr val="windowText" lastClr="000000">
                        <a:lumMod val="65000"/>
                        <a:lumOff val="35000"/>
                      </a:sysClr>
                    </a:solidFill>
                    <a:latin typeface="+mn-lt"/>
                    <a:ea typeface="+mn-ea"/>
                    <a:cs typeface="+mn-cs"/>
                  </a:defRPr>
                </a:pPr>
                <a:r>
                  <a:rPr lang="en-US" sz="1400" b="0" i="0" baseline="0" dirty="0">
                    <a:solidFill>
                      <a:sysClr val="windowText" lastClr="000000"/>
                    </a:solidFill>
                    <a:effectLst/>
                    <a:latin typeface="Baskerville Old Face" panose="02020602080505020303" pitchFamily="18" charset="0"/>
                  </a:rPr>
                  <a:t>Power10*log</a:t>
                </a:r>
                <a:r>
                  <a:rPr lang="en-US" sz="1400" b="0" i="0" baseline="-25000" dirty="0">
                    <a:solidFill>
                      <a:sysClr val="windowText" lastClr="000000"/>
                    </a:solidFill>
                    <a:effectLst/>
                    <a:latin typeface="Baskerville Old Face" panose="02020602080505020303" pitchFamily="18" charset="0"/>
                  </a:rPr>
                  <a:t>10 </a:t>
                </a:r>
                <a:r>
                  <a:rPr lang="en-US" sz="1400" b="0" i="0" baseline="0" dirty="0">
                    <a:solidFill>
                      <a:sysClr val="windowText" lastClr="000000"/>
                    </a:solidFill>
                    <a:effectLst/>
                    <a:latin typeface="Baskerville Old Face" panose="02020602080505020303" pitchFamily="18" charset="0"/>
                  </a:rPr>
                  <a:t>(</a:t>
                </a:r>
                <a:r>
                  <a:rPr lang="en-US" sz="1400" b="0" i="0" baseline="0" dirty="0" err="1">
                    <a:solidFill>
                      <a:sysClr val="windowText" lastClr="000000"/>
                    </a:solidFill>
                    <a:effectLst/>
                    <a:latin typeface="Baskerville Old Face" panose="02020602080505020303" pitchFamily="18" charset="0"/>
                  </a:rPr>
                  <a:t>uV</a:t>
                </a:r>
                <a:r>
                  <a:rPr lang="en-US" sz="1400" b="0" i="0" baseline="30000" dirty="0">
                    <a:solidFill>
                      <a:sysClr val="windowText" lastClr="000000"/>
                    </a:solidFill>
                    <a:effectLst/>
                    <a:latin typeface="Baskerville Old Face" panose="02020602080505020303" pitchFamily="18" charset="0"/>
                  </a:rPr>
                  <a:t> 2</a:t>
                </a:r>
                <a:r>
                  <a:rPr lang="en-US" sz="1400" b="0" i="0" baseline="0" dirty="0">
                    <a:solidFill>
                      <a:sysClr val="windowText" lastClr="000000"/>
                    </a:solidFill>
                    <a:effectLst/>
                    <a:latin typeface="Baskerville Old Face" panose="02020602080505020303" pitchFamily="18" charset="0"/>
                  </a:rPr>
                  <a:t>/Hz)</a:t>
                </a:r>
                <a:endParaRPr lang="en-US" sz="1400" dirty="0">
                  <a:solidFill>
                    <a:sysClr val="windowText" lastClr="000000"/>
                  </a:solidFill>
                  <a:effectLst/>
                  <a:latin typeface="Baskerville Old Face" panose="02020602080505020303"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sz="1400">
                    <a:solidFill>
                      <a:sysClr val="windowText" lastClr="000000">
                        <a:lumMod val="65000"/>
                        <a:lumOff val="35000"/>
                      </a:sysClr>
                    </a:solidFill>
                  </a:defRPr>
                </a:pPr>
                <a:endParaRPr lang="en-US" sz="1400" dirty="0"/>
              </a:p>
            </c:rich>
          </c:tx>
          <c:layout>
            <c:manualLayout>
              <c:xMode val="edge"/>
              <c:yMode val="edge"/>
              <c:x val="0.0445151033386328"/>
              <c:y val="0.306632035578886"/>
            </c:manualLayout>
          </c:layout>
          <c:overlay val="0"/>
          <c:spPr>
            <a:noFill/>
            <a:ln>
              <a:noFill/>
            </a:ln>
            <a:effectLst/>
          </c:spPr>
          <c:txPr>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baseline="0">
                  <a:solidFill>
                    <a:sysClr val="windowText" lastClr="000000">
                      <a:lumMod val="65000"/>
                      <a:lumOff val="35000"/>
                    </a:sys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Baskerville Old Face" charset="0"/>
                <a:ea typeface="Baskerville Old Face" charset="0"/>
                <a:cs typeface="Baskerville Old Face" charset="0"/>
              </a:defRPr>
            </a:pPr>
            <a:endParaRPr lang="en-US"/>
          </a:p>
        </c:txPr>
        <c:crossAx val="1304008928"/>
        <c:crosses val="autoZero"/>
        <c:crossBetween val="between"/>
      </c:valAx>
      <c:spPr>
        <a:noFill/>
        <a:ln>
          <a:noFill/>
        </a:ln>
        <a:effectLst/>
      </c:spPr>
    </c:plotArea>
    <c:plotVisOnly val="1"/>
    <c:dispBlanksAs val="gap"/>
    <c:showDLblsOverMax val="0"/>
  </c:chart>
  <c:spPr>
    <a:noFill/>
    <a:ln>
      <a:solidFill>
        <a:schemeClr val="bg2"/>
      </a:solid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7030A0"/>
            </a:solidFill>
            <a:ln>
              <a:noFill/>
            </a:ln>
            <a:effectLst/>
          </c:spPr>
          <c:invertIfNegative val="0"/>
          <c:dLbls>
            <c:dLbl>
              <c:idx val="0"/>
              <c:layout/>
              <c:tx>
                <c:rich>
                  <a:bodyPr/>
                  <a:lstStyle/>
                  <a:p>
                    <a:r>
                      <a:rPr lang="nl-NL" dirty="0">
                        <a:latin typeface="Baskerville Old Face" panose="02020602080505020303" pitchFamily="18" charset="0"/>
                      </a:rPr>
                      <a:t>Left (F3)</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9499-4F43-8E99-A0766B56FC62}"/>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'[right and left hempi data #2.xlsx]resting'!$B$11</c:f>
              <c:numCache>
                <c:formatCode>General</c:formatCode>
                <c:ptCount val="1"/>
                <c:pt idx="0">
                  <c:v>-5.1419</c:v>
                </c:pt>
              </c:numCache>
            </c:numRef>
          </c:val>
          <c:extLst xmlns:c16r2="http://schemas.microsoft.com/office/drawing/2015/06/chart">
            <c:ext xmlns:c16="http://schemas.microsoft.com/office/drawing/2014/chart" uri="{C3380CC4-5D6E-409C-BE32-E72D297353CC}">
              <c16:uniqueId val="{00000001-9499-4F43-8E99-A0766B56FC62}"/>
            </c:ext>
          </c:extLst>
        </c:ser>
        <c:ser>
          <c:idx val="1"/>
          <c:order val="1"/>
          <c:spPr>
            <a:solidFill>
              <a:srgbClr val="7030A0"/>
            </a:solidFill>
            <a:ln>
              <a:solidFill>
                <a:schemeClr val="bg2"/>
              </a:solidFill>
            </a:ln>
            <a:effectLst/>
          </c:spPr>
          <c:invertIfNegative val="0"/>
          <c:dLbls>
            <c:dLbl>
              <c:idx val="0"/>
              <c:layout>
                <c:manualLayout>
                  <c:x val="0.00707591650529955"/>
                  <c:y val="7.48048818713515E-17"/>
                </c:manualLayout>
              </c:layout>
              <c:tx>
                <c:rich>
                  <a:bodyPr/>
                  <a:lstStyle/>
                  <a:p>
                    <a:r>
                      <a:rPr lang="en-US" dirty="0">
                        <a:latin typeface="Baskerville Old Face" panose="02020602080505020303" pitchFamily="18" charset="0"/>
                      </a:rPr>
                      <a:t>Right (F4)</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9499-4F43-8E99-A0766B56FC62}"/>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'[right and left hempi data #2.xlsx]resting'!$B$12</c:f>
              <c:numCache>
                <c:formatCode>General</c:formatCode>
                <c:ptCount val="1"/>
                <c:pt idx="0">
                  <c:v>-4.3832</c:v>
                </c:pt>
              </c:numCache>
            </c:numRef>
          </c:val>
          <c:extLst xmlns:c16r2="http://schemas.microsoft.com/office/drawing/2015/06/chart">
            <c:ext xmlns:c16="http://schemas.microsoft.com/office/drawing/2014/chart" uri="{C3380CC4-5D6E-409C-BE32-E72D297353CC}">
              <c16:uniqueId val="{00000003-9499-4F43-8E99-A0766B56FC62}"/>
            </c:ext>
          </c:extLst>
        </c:ser>
        <c:dLbls>
          <c:showLegendKey val="0"/>
          <c:showVal val="0"/>
          <c:showCatName val="0"/>
          <c:showSerName val="0"/>
          <c:showPercent val="0"/>
          <c:showBubbleSize val="0"/>
        </c:dLbls>
        <c:gapWidth val="219"/>
        <c:overlap val="-27"/>
        <c:axId val="1434707776"/>
        <c:axId val="1434897008"/>
      </c:barChart>
      <c:catAx>
        <c:axId val="1434707776"/>
        <c:scaling>
          <c:orientation val="minMax"/>
        </c:scaling>
        <c:delete val="1"/>
        <c:axPos val="b"/>
        <c:majorTickMark val="none"/>
        <c:minorTickMark val="none"/>
        <c:tickLblPos val="nextTo"/>
        <c:crossAx val="1434897008"/>
        <c:crosses val="autoZero"/>
        <c:auto val="1"/>
        <c:lblAlgn val="ctr"/>
        <c:lblOffset val="100"/>
        <c:noMultiLvlLbl val="0"/>
      </c:catAx>
      <c:valAx>
        <c:axId val="1434897008"/>
        <c:scaling>
          <c:orientation val="minMax"/>
          <c:min val="-8.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solidFill>
                      <a:sysClr val="windowText" lastClr="000000"/>
                    </a:solidFill>
                    <a:latin typeface="Baskerville Old Face" panose="02020602080505020303" pitchFamily="18" charset="0"/>
                  </a:rPr>
                  <a:t>Power10*log</a:t>
                </a:r>
                <a:r>
                  <a:rPr lang="en-US" sz="1400" baseline="-25000" dirty="0">
                    <a:solidFill>
                      <a:sysClr val="windowText" lastClr="000000"/>
                    </a:solidFill>
                    <a:latin typeface="Baskerville Old Face" panose="02020602080505020303" pitchFamily="18" charset="0"/>
                  </a:rPr>
                  <a:t>10 </a:t>
                </a:r>
                <a:r>
                  <a:rPr lang="en-US" sz="1400" baseline="0" dirty="0">
                    <a:solidFill>
                      <a:sysClr val="windowText" lastClr="000000"/>
                    </a:solidFill>
                    <a:latin typeface="Baskerville Old Face" panose="02020602080505020303" pitchFamily="18" charset="0"/>
                  </a:rPr>
                  <a:t>(</a:t>
                </a:r>
                <a:r>
                  <a:rPr lang="en-US" sz="1400" baseline="0" dirty="0" err="1">
                    <a:solidFill>
                      <a:sysClr val="windowText" lastClr="000000"/>
                    </a:solidFill>
                    <a:latin typeface="Baskerville Old Face" panose="02020602080505020303" pitchFamily="18" charset="0"/>
                  </a:rPr>
                  <a:t>uV</a:t>
                </a:r>
                <a:r>
                  <a:rPr lang="en-US" sz="1400" baseline="30000" dirty="0">
                    <a:solidFill>
                      <a:sysClr val="windowText" lastClr="000000"/>
                    </a:solidFill>
                    <a:latin typeface="Baskerville Old Face" panose="02020602080505020303" pitchFamily="18" charset="0"/>
                  </a:rPr>
                  <a:t> 2</a:t>
                </a:r>
                <a:r>
                  <a:rPr lang="en-US" sz="1400" baseline="0" dirty="0">
                    <a:solidFill>
                      <a:sysClr val="windowText" lastClr="000000"/>
                    </a:solidFill>
                    <a:latin typeface="Baskerville Old Face" panose="02020602080505020303" pitchFamily="18" charset="0"/>
                  </a:rPr>
                  <a:t>/Hz)</a:t>
                </a:r>
                <a:endParaRPr lang="en-US" sz="1400" baseline="-25000" dirty="0">
                  <a:solidFill>
                    <a:sysClr val="windowText" lastClr="000000"/>
                  </a:solidFill>
                  <a:latin typeface="Baskerville Old Face" panose="02020602080505020303" pitchFamily="18" charset="0"/>
                </a:endParaRPr>
              </a:p>
            </c:rich>
          </c:tx>
          <c:layout>
            <c:manualLayout>
              <c:xMode val="edge"/>
              <c:yMode val="edge"/>
              <c:x val="0.0214831352497756"/>
              <c:y val="0.313525759405023"/>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Baskerville Old Face" charset="0"/>
                <a:ea typeface="Baskerville Old Face" charset="0"/>
                <a:cs typeface="Baskerville Old Face" charset="0"/>
              </a:defRPr>
            </a:pPr>
            <a:endParaRPr lang="en-US"/>
          </a:p>
        </c:txPr>
        <c:crossAx val="1434707776"/>
        <c:crosses val="autoZero"/>
        <c:crossBetween val="between"/>
      </c:valAx>
      <c:spPr>
        <a:noFill/>
        <a:ln cmpd="sng">
          <a:noFill/>
        </a:ln>
        <a:effectLst/>
      </c:spPr>
    </c:plotArea>
    <c:plotVisOnly val="1"/>
    <c:dispBlanksAs val="gap"/>
    <c:showDLblsOverMax val="0"/>
  </c:chart>
  <c:spPr>
    <a:noFill/>
    <a:ln>
      <a:solidFill>
        <a:schemeClr val="bg2"/>
      </a:solid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7030A0"/>
            </a:solidFill>
            <a:ln>
              <a:noFill/>
            </a:ln>
            <a:effectLst/>
          </c:spPr>
          <c:invertIfNegative val="0"/>
          <c:dLbls>
            <c:dLbl>
              <c:idx val="0"/>
              <c:layout/>
              <c:tx>
                <c:rich>
                  <a:bodyPr/>
                  <a:lstStyle/>
                  <a:p>
                    <a:r>
                      <a:rPr lang="nl-NL" dirty="0">
                        <a:latin typeface="Baskerville Old Face" panose="02020602080505020303" pitchFamily="18" charset="0"/>
                      </a:rPr>
                      <a:t>Left (F3)</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FD39-4654-96B4-E609BDBCB359}"/>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'[right and left hempi data #2.xlsx]resting'!$F$11</c:f>
              <c:numCache>
                <c:formatCode>General</c:formatCode>
                <c:ptCount val="1"/>
                <c:pt idx="0">
                  <c:v>-4.7987</c:v>
                </c:pt>
              </c:numCache>
            </c:numRef>
          </c:val>
          <c:extLst xmlns:c16r2="http://schemas.microsoft.com/office/drawing/2015/06/chart">
            <c:ext xmlns:c16="http://schemas.microsoft.com/office/drawing/2014/chart" uri="{C3380CC4-5D6E-409C-BE32-E72D297353CC}">
              <c16:uniqueId val="{00000001-FD39-4654-96B4-E609BDBCB359}"/>
            </c:ext>
          </c:extLst>
        </c:ser>
        <c:ser>
          <c:idx val="1"/>
          <c:order val="1"/>
          <c:spPr>
            <a:solidFill>
              <a:srgbClr val="7030A0"/>
            </a:solidFill>
            <a:ln>
              <a:noFill/>
            </a:ln>
            <a:effectLst/>
          </c:spPr>
          <c:invertIfNegative val="0"/>
          <c:dLbls>
            <c:dLbl>
              <c:idx val="0"/>
              <c:layout/>
              <c:tx>
                <c:rich>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r>
                      <a:rPr lang="en-US" sz="1600" dirty="0">
                        <a:latin typeface="Baskerville Old Face" panose="02020602080505020303" pitchFamily="18" charset="0"/>
                      </a:rPr>
                      <a:t>Right (F4)</a:t>
                    </a:r>
                    <a:endParaRPr lang="en-US" sz="1600" dirty="0"/>
                  </a:p>
                </c:rich>
              </c:tx>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FD39-4654-96B4-E609BDBCB359}"/>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'[right and left hempi data #2.xlsx]resting'!$F$12</c:f>
              <c:numCache>
                <c:formatCode>General</c:formatCode>
                <c:ptCount val="1"/>
                <c:pt idx="0">
                  <c:v>-7.9107</c:v>
                </c:pt>
              </c:numCache>
            </c:numRef>
          </c:val>
          <c:extLst xmlns:c16r2="http://schemas.microsoft.com/office/drawing/2015/06/chart">
            <c:ext xmlns:c16="http://schemas.microsoft.com/office/drawing/2014/chart" uri="{C3380CC4-5D6E-409C-BE32-E72D297353CC}">
              <c16:uniqueId val="{00000003-FD39-4654-96B4-E609BDBCB359}"/>
            </c:ext>
          </c:extLst>
        </c:ser>
        <c:dLbls>
          <c:showLegendKey val="0"/>
          <c:showVal val="0"/>
          <c:showCatName val="0"/>
          <c:showSerName val="0"/>
          <c:showPercent val="0"/>
          <c:showBubbleSize val="0"/>
        </c:dLbls>
        <c:gapWidth val="219"/>
        <c:overlap val="-27"/>
        <c:axId val="1434453232"/>
        <c:axId val="1434529072"/>
      </c:barChart>
      <c:catAx>
        <c:axId val="1434453232"/>
        <c:scaling>
          <c:orientation val="minMax"/>
        </c:scaling>
        <c:delete val="1"/>
        <c:axPos val="b"/>
        <c:majorTickMark val="none"/>
        <c:minorTickMark val="none"/>
        <c:tickLblPos val="nextTo"/>
        <c:crossAx val="1434529072"/>
        <c:crosses val="autoZero"/>
        <c:auto val="1"/>
        <c:lblAlgn val="ctr"/>
        <c:lblOffset val="100"/>
        <c:noMultiLvlLbl val="0"/>
      </c:catAx>
      <c:valAx>
        <c:axId val="1434529072"/>
        <c:scaling>
          <c:orientation val="minMax"/>
          <c:min val="-12.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baseline="0">
                    <a:solidFill>
                      <a:sysClr val="windowText" lastClr="000000">
                        <a:lumMod val="65000"/>
                        <a:lumOff val="35000"/>
                      </a:sysClr>
                    </a:solidFill>
                    <a:latin typeface="+mn-lt"/>
                    <a:ea typeface="+mn-ea"/>
                    <a:cs typeface="+mn-cs"/>
                  </a:defRPr>
                </a:pPr>
                <a:r>
                  <a:rPr lang="en-US" sz="1400" b="0" i="0" baseline="0" dirty="0">
                    <a:solidFill>
                      <a:sysClr val="windowText" lastClr="000000"/>
                    </a:solidFill>
                    <a:effectLst/>
                    <a:latin typeface="Baskerville Old Face" panose="02020602080505020303" pitchFamily="18" charset="0"/>
                  </a:rPr>
                  <a:t>Power10*log</a:t>
                </a:r>
                <a:r>
                  <a:rPr lang="en-US" sz="1400" b="0" i="0" baseline="-25000" dirty="0">
                    <a:solidFill>
                      <a:sysClr val="windowText" lastClr="000000"/>
                    </a:solidFill>
                    <a:effectLst/>
                    <a:latin typeface="Baskerville Old Face" panose="02020602080505020303" pitchFamily="18" charset="0"/>
                  </a:rPr>
                  <a:t>10 </a:t>
                </a:r>
                <a:r>
                  <a:rPr lang="en-US" sz="1400" b="0" i="0" baseline="0" dirty="0">
                    <a:solidFill>
                      <a:sysClr val="windowText" lastClr="000000"/>
                    </a:solidFill>
                    <a:effectLst/>
                    <a:latin typeface="Baskerville Old Face" panose="02020602080505020303" pitchFamily="18" charset="0"/>
                  </a:rPr>
                  <a:t>(</a:t>
                </a:r>
                <a:r>
                  <a:rPr lang="en-US" sz="1400" b="0" i="0" baseline="0" dirty="0" err="1">
                    <a:solidFill>
                      <a:sysClr val="windowText" lastClr="000000"/>
                    </a:solidFill>
                    <a:effectLst/>
                    <a:latin typeface="Baskerville Old Face" panose="02020602080505020303" pitchFamily="18" charset="0"/>
                  </a:rPr>
                  <a:t>uV</a:t>
                </a:r>
                <a:r>
                  <a:rPr lang="en-US" sz="1400" b="0" i="0" baseline="30000" dirty="0">
                    <a:solidFill>
                      <a:sysClr val="windowText" lastClr="000000"/>
                    </a:solidFill>
                    <a:effectLst/>
                    <a:latin typeface="Baskerville Old Face" panose="02020602080505020303" pitchFamily="18" charset="0"/>
                  </a:rPr>
                  <a:t> 2</a:t>
                </a:r>
                <a:r>
                  <a:rPr lang="en-US" sz="1400" b="0" i="0" baseline="0" dirty="0">
                    <a:solidFill>
                      <a:sysClr val="windowText" lastClr="000000"/>
                    </a:solidFill>
                    <a:effectLst/>
                    <a:latin typeface="Baskerville Old Face" panose="02020602080505020303" pitchFamily="18" charset="0"/>
                  </a:rPr>
                  <a:t>/Hz</a:t>
                </a:r>
                <a:r>
                  <a:rPr lang="en-US" sz="1400" b="0" i="0" baseline="0" dirty="0">
                    <a:solidFill>
                      <a:sysClr val="windowText" lastClr="000000"/>
                    </a:solidFill>
                    <a:effectLst/>
                    <a:latin typeface="+mn-lt"/>
                  </a:rPr>
                  <a:t>)</a:t>
                </a:r>
                <a:endParaRPr lang="en-US" sz="1400" dirty="0">
                  <a:solidFill>
                    <a:sysClr val="windowText" lastClr="000000"/>
                  </a:solidFill>
                  <a:effectLst/>
                  <a:latin typeface="+mn-lt"/>
                </a:endParaRPr>
              </a:p>
              <a:p>
                <a:pPr marL="0" marR="0" indent="0" algn="ctr" defTabSz="914400" rtl="0" eaLnBrk="1" fontAlgn="auto" latinLnBrk="0" hangingPunct="1">
                  <a:lnSpc>
                    <a:spcPct val="100000"/>
                  </a:lnSpc>
                  <a:spcBef>
                    <a:spcPts val="0"/>
                  </a:spcBef>
                  <a:spcAft>
                    <a:spcPts val="0"/>
                  </a:spcAft>
                  <a:buClrTx/>
                  <a:buSzTx/>
                  <a:buFontTx/>
                  <a:buNone/>
                  <a:tabLst/>
                  <a:defRPr sz="1400">
                    <a:solidFill>
                      <a:sysClr val="windowText" lastClr="000000">
                        <a:lumMod val="65000"/>
                        <a:lumOff val="35000"/>
                      </a:sysClr>
                    </a:solidFill>
                  </a:defRPr>
                </a:pPr>
                <a:endParaRPr lang="en-US" sz="1400" dirty="0"/>
              </a:p>
            </c:rich>
          </c:tx>
          <c:layout>
            <c:manualLayout>
              <c:xMode val="edge"/>
              <c:yMode val="edge"/>
              <c:x val="0.0508744038155803"/>
              <c:y val="0.306632035578886"/>
            </c:manualLayout>
          </c:layout>
          <c:overlay val="0"/>
          <c:spPr>
            <a:noFill/>
            <a:ln>
              <a:noFill/>
            </a:ln>
            <a:effectLst/>
          </c:spPr>
          <c:txPr>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baseline="0">
                  <a:solidFill>
                    <a:sysClr val="windowText" lastClr="000000">
                      <a:lumMod val="65000"/>
                      <a:lumOff val="35000"/>
                    </a:sys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Baskerville Old Face" charset="0"/>
                <a:ea typeface="Baskerville Old Face" charset="0"/>
                <a:cs typeface="Baskerville Old Face" charset="0"/>
              </a:defRPr>
            </a:pPr>
            <a:endParaRPr lang="en-US"/>
          </a:p>
        </c:txPr>
        <c:crossAx val="1434453232"/>
        <c:crosses val="autoZero"/>
        <c:crossBetween val="between"/>
      </c:valAx>
      <c:spPr>
        <a:noFill/>
        <a:ln>
          <a:noFill/>
        </a:ln>
        <a:effectLst/>
      </c:spPr>
    </c:plotArea>
    <c:plotVisOnly val="1"/>
    <c:dispBlanksAs val="gap"/>
    <c:showDLblsOverMax val="0"/>
  </c:chart>
  <c:spPr>
    <a:noFill/>
    <a:ln>
      <a:solidFill>
        <a:schemeClr val="bg2"/>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A94DF9A-8086-FE4A-8F69-BE7AC8457F8B}" type="datetimeFigureOut">
              <a:rPr lang="en-US" smtClean="0"/>
              <a:t>4/21/20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786460A-AAEB-4D4E-8109-D7AD0CE69AF8}" type="slidenum">
              <a:rPr lang="en-US" smtClean="0"/>
              <a:t>‹#›</a:t>
            </a:fld>
            <a:endParaRPr lang="en-US"/>
          </a:p>
        </p:txBody>
      </p:sp>
    </p:spTree>
    <p:extLst>
      <p:ext uri="{BB962C8B-B14F-4D97-AF65-F5344CB8AC3E}">
        <p14:creationId xmlns:p14="http://schemas.microsoft.com/office/powerpoint/2010/main" val="787169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49F728-8A33-3246-A3A5-A1A0063390F4}" type="datetimeFigureOut">
              <a:rPr lang="en-US" smtClean="0"/>
              <a:t>4/21/20</a:t>
            </a:fld>
            <a:endParaRPr lang="en-US"/>
          </a:p>
        </p:txBody>
      </p:sp>
      <p:sp>
        <p:nvSpPr>
          <p:cNvPr id="4" name="Slide Image Placeholder 3"/>
          <p:cNvSpPr>
            <a:spLocks noGrp="1" noRot="1" noChangeAspect="1"/>
          </p:cNvSpPr>
          <p:nvPr>
            <p:ph type="sldImg" idx="2"/>
          </p:nvPr>
        </p:nvSpPr>
        <p:spPr>
          <a:xfrm>
            <a:off x="1444625" y="1143000"/>
            <a:ext cx="39687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9CA051-73DA-E045-B015-6FD8633460DE}" type="slidenum">
              <a:rPr lang="en-US" smtClean="0"/>
              <a:t>‹#›</a:t>
            </a:fld>
            <a:endParaRPr lang="en-US"/>
          </a:p>
        </p:txBody>
      </p:sp>
    </p:spTree>
    <p:extLst>
      <p:ext uri="{BB962C8B-B14F-4D97-AF65-F5344CB8AC3E}">
        <p14:creationId xmlns:p14="http://schemas.microsoft.com/office/powerpoint/2010/main" val="882125720"/>
      </p:ext>
    </p:extLst>
  </p:cSld>
  <p:clrMap bg1="lt1" tx1="dk1" bg2="lt2" tx2="dk2" accent1="accent1" accent2="accent2" accent3="accent3" accent4="accent4" accent5="accent5" accent6="accent6" hlink="hlink" folHlink="folHlink"/>
  <p:notesStyle>
    <a:lvl1pPr marL="0" algn="l" defTabSz="2809019" rtl="0" eaLnBrk="1" latinLnBrk="0" hangingPunct="1">
      <a:defRPr sz="3686" kern="1200">
        <a:solidFill>
          <a:schemeClr val="tx1"/>
        </a:solidFill>
        <a:latin typeface="+mn-lt"/>
        <a:ea typeface="+mn-ea"/>
        <a:cs typeface="+mn-cs"/>
      </a:defRPr>
    </a:lvl1pPr>
    <a:lvl2pPr marL="1404509" algn="l" defTabSz="2809019" rtl="0" eaLnBrk="1" latinLnBrk="0" hangingPunct="1">
      <a:defRPr sz="3686" kern="1200">
        <a:solidFill>
          <a:schemeClr val="tx1"/>
        </a:solidFill>
        <a:latin typeface="+mn-lt"/>
        <a:ea typeface="+mn-ea"/>
        <a:cs typeface="+mn-cs"/>
      </a:defRPr>
    </a:lvl2pPr>
    <a:lvl3pPr marL="2809019" algn="l" defTabSz="2809019" rtl="0" eaLnBrk="1" latinLnBrk="0" hangingPunct="1">
      <a:defRPr sz="3686" kern="1200">
        <a:solidFill>
          <a:schemeClr val="tx1"/>
        </a:solidFill>
        <a:latin typeface="+mn-lt"/>
        <a:ea typeface="+mn-ea"/>
        <a:cs typeface="+mn-cs"/>
      </a:defRPr>
    </a:lvl3pPr>
    <a:lvl4pPr marL="4213529" algn="l" defTabSz="2809019" rtl="0" eaLnBrk="1" latinLnBrk="0" hangingPunct="1">
      <a:defRPr sz="3686" kern="1200">
        <a:solidFill>
          <a:schemeClr val="tx1"/>
        </a:solidFill>
        <a:latin typeface="+mn-lt"/>
        <a:ea typeface="+mn-ea"/>
        <a:cs typeface="+mn-cs"/>
      </a:defRPr>
    </a:lvl4pPr>
    <a:lvl5pPr marL="5618039" algn="l" defTabSz="2809019" rtl="0" eaLnBrk="1" latinLnBrk="0" hangingPunct="1">
      <a:defRPr sz="3686" kern="1200">
        <a:solidFill>
          <a:schemeClr val="tx1"/>
        </a:solidFill>
        <a:latin typeface="+mn-lt"/>
        <a:ea typeface="+mn-ea"/>
        <a:cs typeface="+mn-cs"/>
      </a:defRPr>
    </a:lvl5pPr>
    <a:lvl6pPr marL="7022548" algn="l" defTabSz="2809019" rtl="0" eaLnBrk="1" latinLnBrk="0" hangingPunct="1">
      <a:defRPr sz="3686" kern="1200">
        <a:solidFill>
          <a:schemeClr val="tx1"/>
        </a:solidFill>
        <a:latin typeface="+mn-lt"/>
        <a:ea typeface="+mn-ea"/>
        <a:cs typeface="+mn-cs"/>
      </a:defRPr>
    </a:lvl6pPr>
    <a:lvl7pPr marL="8427057" algn="l" defTabSz="2809019" rtl="0" eaLnBrk="1" latinLnBrk="0" hangingPunct="1">
      <a:defRPr sz="3686" kern="1200">
        <a:solidFill>
          <a:schemeClr val="tx1"/>
        </a:solidFill>
        <a:latin typeface="+mn-lt"/>
        <a:ea typeface="+mn-ea"/>
        <a:cs typeface="+mn-cs"/>
      </a:defRPr>
    </a:lvl7pPr>
    <a:lvl8pPr marL="9831568" algn="l" defTabSz="2809019" rtl="0" eaLnBrk="1" latinLnBrk="0" hangingPunct="1">
      <a:defRPr sz="3686" kern="1200">
        <a:solidFill>
          <a:schemeClr val="tx1"/>
        </a:solidFill>
        <a:latin typeface="+mn-lt"/>
        <a:ea typeface="+mn-ea"/>
        <a:cs typeface="+mn-cs"/>
      </a:defRPr>
    </a:lvl8pPr>
    <a:lvl9pPr marL="11236077" algn="l" defTabSz="2809019" rtl="0" eaLnBrk="1" latinLnBrk="0" hangingPunct="1">
      <a:defRPr sz="368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the length of the</a:t>
            </a:r>
            <a:r>
              <a:rPr lang="en-US" baseline="0" dirty="0"/>
              <a:t> words, timing between words and trials </a:t>
            </a:r>
            <a:r>
              <a:rPr lang="en-US" baseline="0"/>
              <a:t>of words</a:t>
            </a:r>
          </a:p>
          <a:p>
            <a:endParaRPr lang="en-US" baseline="0" dirty="0"/>
          </a:p>
        </p:txBody>
      </p:sp>
      <p:sp>
        <p:nvSpPr>
          <p:cNvPr id="4" name="Slide Number Placeholder 3"/>
          <p:cNvSpPr>
            <a:spLocks noGrp="1"/>
          </p:cNvSpPr>
          <p:nvPr>
            <p:ph type="sldNum" sz="quarter" idx="10"/>
          </p:nvPr>
        </p:nvSpPr>
        <p:spPr/>
        <p:txBody>
          <a:bodyPr/>
          <a:lstStyle/>
          <a:p>
            <a:fld id="{D29CA051-73DA-E045-B015-6FD8633460DE}" type="slidenum">
              <a:rPr lang="en-US" smtClean="0"/>
              <a:t>1</a:t>
            </a:fld>
            <a:endParaRPr lang="en-US"/>
          </a:p>
        </p:txBody>
      </p:sp>
    </p:spTree>
    <p:extLst>
      <p:ext uri="{BB962C8B-B14F-4D97-AF65-F5344CB8AC3E}">
        <p14:creationId xmlns:p14="http://schemas.microsoft.com/office/powerpoint/2010/main" val="1430295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4190155"/>
            <a:ext cx="27980640" cy="8913707"/>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4114800" y="13447609"/>
            <a:ext cx="24688800" cy="6181511"/>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75DE2A-1F53-2A48-A0A3-24CC928E0A0D}" type="datetimeFigureOut">
              <a:rPr lang="en-US" smtClean="0"/>
              <a:t>4/21/20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3673B8-5C46-9843-8D5C-E3D797841564}" type="slidenum">
              <a:rPr lang="en-US" smtClean="0"/>
              <a:t>‹#›</a:t>
            </a:fld>
            <a:endParaRPr lang="en-US"/>
          </a:p>
        </p:txBody>
      </p:sp>
    </p:spTree>
    <p:extLst>
      <p:ext uri="{BB962C8B-B14F-4D97-AF65-F5344CB8AC3E}">
        <p14:creationId xmlns:p14="http://schemas.microsoft.com/office/powerpoint/2010/main" val="378747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75DE2A-1F53-2A48-A0A3-24CC928E0A0D}" type="datetimeFigureOut">
              <a:rPr lang="en-US" smtClean="0"/>
              <a:t>4/21/20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3673B8-5C46-9843-8D5C-E3D7978415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363133"/>
            <a:ext cx="7098030" cy="216975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63142" y="1363133"/>
            <a:ext cx="20882610" cy="216975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75DE2A-1F53-2A48-A0A3-24CC928E0A0D}" type="datetimeFigureOut">
              <a:rPr lang="en-US" smtClean="0"/>
              <a:t>4/21/20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3673B8-5C46-9843-8D5C-E3D79784156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75DE2A-1F53-2A48-A0A3-24CC928E0A0D}" type="datetimeFigureOut">
              <a:rPr lang="en-US" smtClean="0"/>
              <a:t>4/21/20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3673B8-5C46-9843-8D5C-E3D79784156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6383027"/>
            <a:ext cx="28392120" cy="10650218"/>
          </a:xfrm>
        </p:spPr>
        <p:txBody>
          <a:bodyPr anchor="b"/>
          <a:lstStyle>
            <a:lvl1pPr>
              <a:defRPr sz="21600"/>
            </a:lvl1pPr>
          </a:lstStyle>
          <a:p>
            <a:r>
              <a:rPr lang="en-US"/>
              <a:t>Click to edit Master title style</a:t>
            </a:r>
          </a:p>
        </p:txBody>
      </p:sp>
      <p:sp>
        <p:nvSpPr>
          <p:cNvPr id="3" name="Text Placeholder 2"/>
          <p:cNvSpPr>
            <a:spLocks noGrp="1"/>
          </p:cNvSpPr>
          <p:nvPr>
            <p:ph type="body" idx="1"/>
          </p:nvPr>
        </p:nvSpPr>
        <p:spPr>
          <a:xfrm>
            <a:off x="2245997" y="17134001"/>
            <a:ext cx="28392120" cy="5600698"/>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75DE2A-1F53-2A48-A0A3-24CC928E0A0D}" type="datetimeFigureOut">
              <a:rPr lang="en-US" smtClean="0"/>
              <a:t>4/21/20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3673B8-5C46-9843-8D5C-E3D79784156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63140" y="6815667"/>
            <a:ext cx="13990320" cy="162449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664940" y="6815667"/>
            <a:ext cx="13990320" cy="162449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75DE2A-1F53-2A48-A0A3-24CC928E0A0D}" type="datetimeFigureOut">
              <a:rPr lang="en-US" smtClean="0"/>
              <a:t>4/21/20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3673B8-5C46-9843-8D5C-E3D79784156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363139"/>
            <a:ext cx="28392120" cy="4948768"/>
          </a:xfrm>
        </p:spPr>
        <p:txBody>
          <a:bodyPr/>
          <a:lstStyle/>
          <a:p>
            <a:r>
              <a:rPr lang="en-US"/>
              <a:t>Click to edit Master title style</a:t>
            </a:r>
          </a:p>
        </p:txBody>
      </p:sp>
      <p:sp>
        <p:nvSpPr>
          <p:cNvPr id="3" name="Text Placeholder 2"/>
          <p:cNvSpPr>
            <a:spLocks noGrp="1"/>
          </p:cNvSpPr>
          <p:nvPr>
            <p:ph type="body" idx="1"/>
          </p:nvPr>
        </p:nvSpPr>
        <p:spPr>
          <a:xfrm>
            <a:off x="2267432" y="6276342"/>
            <a:ext cx="13926024" cy="307593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2267432" y="9352280"/>
            <a:ext cx="13926024" cy="13755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664942" y="6276342"/>
            <a:ext cx="13994608" cy="307593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6664942" y="9352280"/>
            <a:ext cx="13994608" cy="13755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75DE2A-1F53-2A48-A0A3-24CC928E0A0D}" type="datetimeFigureOut">
              <a:rPr lang="en-US" smtClean="0"/>
              <a:t>4/21/20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3673B8-5C46-9843-8D5C-E3D79784156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75DE2A-1F53-2A48-A0A3-24CC928E0A0D}" type="datetimeFigureOut">
              <a:rPr lang="en-US" smtClean="0"/>
              <a:t>4/21/20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3673B8-5C46-9843-8D5C-E3D79784156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75DE2A-1F53-2A48-A0A3-24CC928E0A0D}" type="datetimeFigureOut">
              <a:rPr lang="en-US" smtClean="0"/>
              <a:t>4/21/20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3673B8-5C46-9843-8D5C-E3D7978415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706880"/>
            <a:ext cx="10617041" cy="5974080"/>
          </a:xfrm>
        </p:spPr>
        <p:txBody>
          <a:bodyPr anchor="b"/>
          <a:lstStyle>
            <a:lvl1pPr>
              <a:defRPr sz="11520"/>
            </a:lvl1pPr>
          </a:lstStyle>
          <a:p>
            <a:r>
              <a:rPr lang="en-US"/>
              <a:t>Click to edit Master title style</a:t>
            </a:r>
          </a:p>
        </p:txBody>
      </p:sp>
      <p:sp>
        <p:nvSpPr>
          <p:cNvPr id="3" name="Content Placeholder 2"/>
          <p:cNvSpPr>
            <a:spLocks noGrp="1"/>
          </p:cNvSpPr>
          <p:nvPr>
            <p:ph idx="1"/>
          </p:nvPr>
        </p:nvSpPr>
        <p:spPr>
          <a:xfrm>
            <a:off x="13994608" y="3686392"/>
            <a:ext cx="16664940" cy="18194867"/>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67428" y="7680960"/>
            <a:ext cx="10617041" cy="14229928"/>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6675DE2A-1F53-2A48-A0A3-24CC928E0A0D}" type="datetimeFigureOut">
              <a:rPr lang="en-US" smtClean="0"/>
              <a:t>4/21/20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3673B8-5C46-9843-8D5C-E3D79784156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706880"/>
            <a:ext cx="10617041" cy="5974080"/>
          </a:xfrm>
        </p:spPr>
        <p:txBody>
          <a:bodyPr anchor="b"/>
          <a:lstStyle>
            <a:lvl1pPr>
              <a:defRPr sz="11520"/>
            </a:lvl1pPr>
          </a:lstStyle>
          <a:p>
            <a:r>
              <a:rPr lang="en-US"/>
              <a:t>Click to edit Master title style</a:t>
            </a:r>
          </a:p>
        </p:txBody>
      </p:sp>
      <p:sp>
        <p:nvSpPr>
          <p:cNvPr id="3" name="Picture Placeholder 2"/>
          <p:cNvSpPr>
            <a:spLocks noGrp="1" noChangeAspect="1"/>
          </p:cNvSpPr>
          <p:nvPr>
            <p:ph type="pic" idx="1"/>
          </p:nvPr>
        </p:nvSpPr>
        <p:spPr>
          <a:xfrm>
            <a:off x="13994608" y="3686392"/>
            <a:ext cx="16664940" cy="18194867"/>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Drag picture to placeholder or click icon to add</a:t>
            </a:r>
          </a:p>
        </p:txBody>
      </p:sp>
      <p:sp>
        <p:nvSpPr>
          <p:cNvPr id="4" name="Text Placeholder 3"/>
          <p:cNvSpPr>
            <a:spLocks noGrp="1"/>
          </p:cNvSpPr>
          <p:nvPr>
            <p:ph type="body" sz="half" idx="2"/>
          </p:nvPr>
        </p:nvSpPr>
        <p:spPr>
          <a:xfrm>
            <a:off x="2267428" y="7680960"/>
            <a:ext cx="10617041" cy="14229928"/>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6675DE2A-1F53-2A48-A0A3-24CC928E0A0D}" type="datetimeFigureOut">
              <a:rPr lang="en-US" smtClean="0"/>
              <a:t>4/21/20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3673B8-5C46-9843-8D5C-E3D79784156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363139"/>
            <a:ext cx="28392120" cy="494876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263140" y="6815667"/>
            <a:ext cx="28392120" cy="1624499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263140" y="23730379"/>
            <a:ext cx="7406640" cy="1363133"/>
          </a:xfrm>
          <a:prstGeom prst="rect">
            <a:avLst/>
          </a:prstGeom>
        </p:spPr>
        <p:txBody>
          <a:bodyPr vert="horz" lIns="91440" tIns="45720" rIns="91440" bIns="45720" rtlCol="0" anchor="ctr"/>
          <a:lstStyle>
            <a:lvl1pPr algn="l">
              <a:defRPr sz="4320">
                <a:solidFill>
                  <a:schemeClr val="tx1">
                    <a:tint val="75000"/>
                  </a:schemeClr>
                </a:solidFill>
              </a:defRPr>
            </a:lvl1pPr>
          </a:lstStyle>
          <a:p>
            <a:fld id="{6675DE2A-1F53-2A48-A0A3-24CC928E0A0D}" type="datetimeFigureOut">
              <a:rPr lang="en-US" smtClean="0"/>
              <a:t>4/21/20</a:t>
            </a:fld>
            <a:endParaRPr lang="en-US"/>
          </a:p>
        </p:txBody>
      </p:sp>
      <p:sp>
        <p:nvSpPr>
          <p:cNvPr id="5" name="Footer Placeholder 4"/>
          <p:cNvSpPr>
            <a:spLocks noGrp="1"/>
          </p:cNvSpPr>
          <p:nvPr>
            <p:ph type="ftr" sz="quarter" idx="3"/>
          </p:nvPr>
        </p:nvSpPr>
        <p:spPr>
          <a:xfrm>
            <a:off x="10904220" y="23730379"/>
            <a:ext cx="11109960" cy="1363133"/>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3730379"/>
            <a:ext cx="7406640" cy="1363133"/>
          </a:xfrm>
          <a:prstGeom prst="rect">
            <a:avLst/>
          </a:prstGeom>
        </p:spPr>
        <p:txBody>
          <a:bodyPr vert="horz" lIns="91440" tIns="45720" rIns="91440" bIns="45720" rtlCol="0" anchor="ctr"/>
          <a:lstStyle>
            <a:lvl1pPr algn="r">
              <a:defRPr sz="4320">
                <a:solidFill>
                  <a:schemeClr val="tx1">
                    <a:tint val="75000"/>
                  </a:schemeClr>
                </a:solidFill>
              </a:defRPr>
            </a:lvl1pPr>
          </a:lstStyle>
          <a:p>
            <a:fld id="{EF3673B8-5C46-9843-8D5C-E3D797841564}" type="slidenum">
              <a:rPr lang="en-US" smtClean="0"/>
              <a:t>‹#›</a:t>
            </a:fld>
            <a:endParaRPr lang="en-US"/>
          </a:p>
        </p:txBody>
      </p:sp>
    </p:spTree>
    <p:extLst>
      <p:ext uri="{BB962C8B-B14F-4D97-AF65-F5344CB8AC3E}">
        <p14:creationId xmlns:p14="http://schemas.microsoft.com/office/powerpoint/2010/main" val="281512864"/>
      </p:ext>
    </p:extLst>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7.xml"/><Relationship Id="rId12" Type="http://schemas.openxmlformats.org/officeDocument/2006/relationships/chart" Target="../charts/chart8.xm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chart" Target="../charts/chart1.xml"/><Relationship Id="rId6" Type="http://schemas.openxmlformats.org/officeDocument/2006/relationships/chart" Target="../charts/chart2.xml"/><Relationship Id="rId7" Type="http://schemas.openxmlformats.org/officeDocument/2006/relationships/chart" Target="../charts/chart3.xml"/><Relationship Id="rId8" Type="http://schemas.openxmlformats.org/officeDocument/2006/relationships/chart" Target="../charts/chart4.xml"/><Relationship Id="rId9" Type="http://schemas.openxmlformats.org/officeDocument/2006/relationships/chart" Target="../charts/chart5.xml"/><Relationship Id="rId10"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7033"/>
            <a:ext cx="32918400" cy="2592066"/>
          </a:xfrm>
          <a:prstGeom prst="rect">
            <a:avLst/>
          </a:prstGeom>
          <a:solidFill>
            <a:srgbClr val="863CB4">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6888" tIns="123444" rIns="246888" bIns="123444" numCol="1" spcCol="0" rtlCol="0" fromWordArt="0" anchor="ctr" anchorCtr="0" forceAA="0" compatLnSpc="1">
            <a:prstTxWarp prst="textNoShape">
              <a:avLst/>
            </a:prstTxWarp>
            <a:noAutofit/>
          </a:bodyPr>
          <a:lstStyle/>
          <a:p>
            <a:pPr algn="ctr"/>
            <a:endParaRPr lang="en-US" sz="19595">
              <a:latin typeface="Baskerville" charset="0"/>
              <a:ea typeface="Baskerville" charset="0"/>
              <a:cs typeface="Baskerville" charset="0"/>
            </a:endParaRPr>
          </a:p>
        </p:txBody>
      </p:sp>
      <p:sp>
        <p:nvSpPr>
          <p:cNvPr id="8" name="Rectangle 7"/>
          <p:cNvSpPr/>
          <p:nvPr/>
        </p:nvSpPr>
        <p:spPr>
          <a:xfrm>
            <a:off x="171147" y="2939144"/>
            <a:ext cx="8698374" cy="22541840"/>
          </a:xfrm>
          <a:prstGeom prst="rect">
            <a:avLst/>
          </a:prstGeom>
          <a:solidFill>
            <a:srgbClr val="863CB4">
              <a:alpha val="56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6888" tIns="123444" rIns="246888" bIns="123444" numCol="1" spcCol="0" rtlCol="0" fromWordArt="0" anchor="ctr" anchorCtr="0" forceAA="0" compatLnSpc="1">
            <a:prstTxWarp prst="textNoShape">
              <a:avLst/>
            </a:prstTxWarp>
            <a:noAutofit/>
          </a:bodyPr>
          <a:lstStyle/>
          <a:p>
            <a:endParaRPr lang="en-US" sz="5999" u="sng" dirty="0">
              <a:solidFill>
                <a:schemeClr val="tx1"/>
              </a:solidFill>
              <a:latin typeface="Baskerville" charset="0"/>
              <a:ea typeface="Baskerville" charset="0"/>
              <a:cs typeface="Baskerville" charset="0"/>
            </a:endParaRPr>
          </a:p>
        </p:txBody>
      </p:sp>
      <p:sp>
        <p:nvSpPr>
          <p:cNvPr id="11" name="Rectangle 10"/>
          <p:cNvSpPr/>
          <p:nvPr/>
        </p:nvSpPr>
        <p:spPr>
          <a:xfrm>
            <a:off x="9102892" y="2939144"/>
            <a:ext cx="14598299" cy="22541840"/>
          </a:xfrm>
          <a:prstGeom prst="rect">
            <a:avLst/>
          </a:prstGeom>
          <a:solidFill>
            <a:srgbClr val="863CB4">
              <a:alpha val="56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6888" tIns="123444" rIns="246888" bIns="123444" numCol="1" spcCol="0" rtlCol="0" fromWordArt="0" anchor="ctr" anchorCtr="0" forceAA="0" compatLnSpc="1">
            <a:prstTxWarp prst="textNoShape">
              <a:avLst/>
            </a:prstTxWarp>
            <a:noAutofit/>
          </a:bodyPr>
          <a:lstStyle/>
          <a:p>
            <a:pPr algn="ctr"/>
            <a:endParaRPr lang="en-US" sz="19595">
              <a:latin typeface="Baskerville" charset="0"/>
              <a:ea typeface="Baskerville" charset="0"/>
              <a:cs typeface="Baskerville" charset="0"/>
            </a:endParaRPr>
          </a:p>
        </p:txBody>
      </p:sp>
      <p:sp>
        <p:nvSpPr>
          <p:cNvPr id="12" name="Rectangle 11"/>
          <p:cNvSpPr/>
          <p:nvPr/>
        </p:nvSpPr>
        <p:spPr>
          <a:xfrm>
            <a:off x="24037507" y="2939144"/>
            <a:ext cx="8601770" cy="22541840"/>
          </a:xfrm>
          <a:prstGeom prst="rect">
            <a:avLst/>
          </a:prstGeom>
          <a:solidFill>
            <a:srgbClr val="863CB4">
              <a:alpha val="56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6888" tIns="123444" rIns="246888" bIns="123444" numCol="1" spcCol="0" rtlCol="0" fromWordArt="0" anchor="ctr" anchorCtr="0" forceAA="0" compatLnSpc="1">
            <a:prstTxWarp prst="textNoShape">
              <a:avLst/>
            </a:prstTxWarp>
            <a:noAutofit/>
          </a:bodyPr>
          <a:lstStyle/>
          <a:p>
            <a:pPr algn="ctr"/>
            <a:endParaRPr lang="en-US" sz="19595">
              <a:latin typeface="Baskerville" charset="0"/>
              <a:ea typeface="Baskerville" charset="0"/>
              <a:cs typeface="Baskerville" charset="0"/>
            </a:endParaRPr>
          </a:p>
        </p:txBody>
      </p:sp>
      <p:sp>
        <p:nvSpPr>
          <p:cNvPr id="13" name="Rectangle 12"/>
          <p:cNvSpPr/>
          <p:nvPr/>
        </p:nvSpPr>
        <p:spPr>
          <a:xfrm>
            <a:off x="394927" y="3108840"/>
            <a:ext cx="8324861" cy="13009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6888" tIns="123444" rIns="246888" bIns="123444" numCol="1" spcCol="0" rtlCol="0" fromWordArt="0" anchor="ctr" anchorCtr="0" forceAA="0" compatLnSpc="1">
            <a:prstTxWarp prst="textNoShape">
              <a:avLst/>
            </a:prstTxWarp>
            <a:noAutofit/>
          </a:bodyPr>
          <a:lstStyle/>
          <a:p>
            <a:pPr algn="ctr"/>
            <a:endParaRPr lang="en-US" sz="19595">
              <a:solidFill>
                <a:schemeClr val="tx1"/>
              </a:solidFill>
              <a:latin typeface="Baskerville" charset="0"/>
              <a:ea typeface="Baskerville" charset="0"/>
              <a:cs typeface="Baskerville" charset="0"/>
            </a:endParaRPr>
          </a:p>
        </p:txBody>
      </p:sp>
      <p:sp>
        <p:nvSpPr>
          <p:cNvPr id="14" name="Rectangle 13"/>
          <p:cNvSpPr/>
          <p:nvPr/>
        </p:nvSpPr>
        <p:spPr>
          <a:xfrm>
            <a:off x="394927" y="16268759"/>
            <a:ext cx="8324861" cy="90773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6888" tIns="123444" rIns="246888" bIns="123444" numCol="1" spcCol="0" rtlCol="0" fromWordArt="0" anchor="ctr" anchorCtr="0" forceAA="0" compatLnSpc="1">
            <a:prstTxWarp prst="textNoShape">
              <a:avLst/>
            </a:prstTxWarp>
            <a:noAutofit/>
          </a:bodyPr>
          <a:lstStyle/>
          <a:p>
            <a:pPr algn="ctr"/>
            <a:endParaRPr lang="en-US" sz="19595">
              <a:latin typeface="Baskerville" charset="0"/>
              <a:ea typeface="Baskerville" charset="0"/>
              <a:cs typeface="Baskerville" charset="0"/>
            </a:endParaRPr>
          </a:p>
        </p:txBody>
      </p:sp>
      <p:sp>
        <p:nvSpPr>
          <p:cNvPr id="16" name="Rectangle 15"/>
          <p:cNvSpPr/>
          <p:nvPr/>
        </p:nvSpPr>
        <p:spPr>
          <a:xfrm>
            <a:off x="9309362" y="3115773"/>
            <a:ext cx="14168270" cy="222372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6888" tIns="123444" rIns="246888" bIns="123444" numCol="1" spcCol="0" rtlCol="0" fromWordArt="0" anchor="ctr" anchorCtr="0" forceAA="0" compatLnSpc="1">
            <a:prstTxWarp prst="textNoShape">
              <a:avLst/>
            </a:prstTxWarp>
            <a:noAutofit/>
          </a:bodyPr>
          <a:lstStyle/>
          <a:p>
            <a:pPr fontAlgn="base"/>
            <a:endParaRPr lang="en-US" sz="5400" dirty="0"/>
          </a:p>
        </p:txBody>
      </p:sp>
      <p:sp>
        <p:nvSpPr>
          <p:cNvPr id="17" name="Rectangle 16"/>
          <p:cNvSpPr/>
          <p:nvPr/>
        </p:nvSpPr>
        <p:spPr>
          <a:xfrm>
            <a:off x="24331960" y="3108839"/>
            <a:ext cx="8104595" cy="111882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6888" tIns="123444" rIns="246888" bIns="123444" numCol="1" spcCol="0" rtlCol="0" fromWordArt="0" anchor="ctr" anchorCtr="0" forceAA="0" compatLnSpc="1">
            <a:prstTxWarp prst="textNoShape">
              <a:avLst/>
            </a:prstTxWarp>
            <a:noAutofit/>
          </a:bodyPr>
          <a:lstStyle/>
          <a:p>
            <a:pPr algn="ctr"/>
            <a:endParaRPr lang="en-US" sz="19595">
              <a:latin typeface="Baskerville" charset="0"/>
              <a:ea typeface="Baskerville" charset="0"/>
              <a:cs typeface="Baskerville" charset="0"/>
            </a:endParaRPr>
          </a:p>
        </p:txBody>
      </p:sp>
      <p:sp>
        <p:nvSpPr>
          <p:cNvPr id="19" name="Rectangle 18"/>
          <p:cNvSpPr/>
          <p:nvPr/>
        </p:nvSpPr>
        <p:spPr>
          <a:xfrm>
            <a:off x="24331960" y="14489974"/>
            <a:ext cx="8106577" cy="82935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6888" tIns="123444" rIns="246888" bIns="123444" numCol="1" spcCol="0" rtlCol="0" fromWordArt="0" anchor="ctr" anchorCtr="0" forceAA="0" compatLnSpc="1">
            <a:prstTxWarp prst="textNoShape">
              <a:avLst/>
            </a:prstTxWarp>
            <a:noAutofit/>
          </a:bodyPr>
          <a:lstStyle/>
          <a:p>
            <a:pPr algn="ctr"/>
            <a:r>
              <a:rPr lang="en-US" sz="1800" err="1">
                <a:cs typeface="Calibri"/>
              </a:rPr>
              <a:t>nj</a:t>
            </a:r>
            <a:endParaRPr lang="en-US" sz="19595">
              <a:latin typeface="Baskerville" charset="0"/>
              <a:ea typeface="Baskerville" charset="0"/>
              <a:cs typeface="Baskerville" charset="0"/>
            </a:endParaRPr>
          </a:p>
        </p:txBody>
      </p:sp>
      <p:sp>
        <p:nvSpPr>
          <p:cNvPr id="20" name="TextBox 19"/>
          <p:cNvSpPr txBox="1"/>
          <p:nvPr/>
        </p:nvSpPr>
        <p:spPr>
          <a:xfrm>
            <a:off x="5141868" y="1194029"/>
            <a:ext cx="19678220" cy="1338828"/>
          </a:xfrm>
          <a:prstGeom prst="rect">
            <a:avLst/>
          </a:prstGeom>
          <a:noFill/>
        </p:spPr>
        <p:txBody>
          <a:bodyPr wrap="square" rtlCol="0">
            <a:spAutoFit/>
          </a:bodyPr>
          <a:lstStyle/>
          <a:p>
            <a:pPr algn="ctr"/>
            <a:r>
              <a:rPr lang="en-US" sz="4050" dirty="0">
                <a:latin typeface="Baskerville Old Face" panose="02020602080505020303" pitchFamily="18" charset="0"/>
                <a:ea typeface="Baskerville" charset="0"/>
                <a:cs typeface="Baskerville" charset="0"/>
              </a:rPr>
              <a:t>Alexis Medeiros, Meredith Adams, Michaela Ta,  &amp; Jenn Segawa</a:t>
            </a:r>
            <a:endParaRPr lang="en-US" sz="4050" dirty="0">
              <a:latin typeface="Baskerville" charset="0"/>
              <a:ea typeface="Baskerville" charset="0"/>
              <a:cs typeface="Baskerville" charset="0"/>
            </a:endParaRPr>
          </a:p>
          <a:p>
            <a:pPr algn="ctr"/>
            <a:r>
              <a:rPr lang="en-US" sz="4050" dirty="0">
                <a:latin typeface="Baskerville Old Face" panose="02020602080505020303" pitchFamily="18" charset="0"/>
                <a:ea typeface="Baskerville" charset="0"/>
                <a:cs typeface="Baskerville" charset="0"/>
              </a:rPr>
              <a:t>Stonehill College, Department of Neuroscience</a:t>
            </a:r>
            <a:endParaRPr lang="en-US" sz="4050" dirty="0">
              <a:latin typeface="Baskerville" charset="0"/>
              <a:ea typeface="Baskerville" charset="0"/>
              <a:cs typeface="Baskerville" charset="0"/>
            </a:endParaRPr>
          </a:p>
        </p:txBody>
      </p:sp>
      <p:sp>
        <p:nvSpPr>
          <p:cNvPr id="21" name="TextBox 20"/>
          <p:cNvSpPr txBox="1"/>
          <p:nvPr/>
        </p:nvSpPr>
        <p:spPr>
          <a:xfrm>
            <a:off x="2825802" y="3259199"/>
            <a:ext cx="3724977" cy="784830"/>
          </a:xfrm>
          <a:prstGeom prst="rect">
            <a:avLst/>
          </a:prstGeom>
          <a:noFill/>
        </p:spPr>
        <p:txBody>
          <a:bodyPr wrap="square" rtlCol="0">
            <a:spAutoFit/>
          </a:bodyPr>
          <a:lstStyle/>
          <a:p>
            <a:r>
              <a:rPr lang="en-US" sz="4500" u="sng" dirty="0">
                <a:latin typeface="Baskerville Old Face" panose="02020602080505020303" pitchFamily="18" charset="0"/>
                <a:ea typeface="Baskerville" charset="0"/>
                <a:cs typeface="Baskerville" charset="0"/>
              </a:rPr>
              <a:t>Background</a:t>
            </a:r>
            <a:endParaRPr lang="en-US" sz="6000" u="sng" dirty="0">
              <a:latin typeface="Baskerville" charset="0"/>
              <a:ea typeface="Baskerville" charset="0"/>
              <a:cs typeface="Baskerville" charset="0"/>
            </a:endParaRPr>
          </a:p>
        </p:txBody>
      </p:sp>
      <p:sp>
        <p:nvSpPr>
          <p:cNvPr id="23" name="TextBox 22"/>
          <p:cNvSpPr txBox="1"/>
          <p:nvPr/>
        </p:nvSpPr>
        <p:spPr>
          <a:xfrm>
            <a:off x="3396750" y="16202739"/>
            <a:ext cx="2315367" cy="784830"/>
          </a:xfrm>
          <a:prstGeom prst="rect">
            <a:avLst/>
          </a:prstGeom>
          <a:noFill/>
        </p:spPr>
        <p:txBody>
          <a:bodyPr wrap="square" rtlCol="0">
            <a:spAutoFit/>
          </a:bodyPr>
          <a:lstStyle/>
          <a:p>
            <a:r>
              <a:rPr lang="en-US" sz="4500" u="sng" dirty="0">
                <a:latin typeface="Baskerville Old Face" panose="02020602080505020303" pitchFamily="18" charset="0"/>
                <a:ea typeface="Baskerville" charset="0"/>
                <a:cs typeface="Baskerville" charset="0"/>
              </a:rPr>
              <a:t>Methods</a:t>
            </a:r>
            <a:endParaRPr lang="en-US" sz="4050" u="sng" dirty="0">
              <a:latin typeface="Baskerville" charset="0"/>
              <a:ea typeface="Baskerville" charset="0"/>
              <a:cs typeface="Baskerville" charset="0"/>
            </a:endParaRPr>
          </a:p>
        </p:txBody>
      </p:sp>
      <p:sp>
        <p:nvSpPr>
          <p:cNvPr id="24" name="TextBox 23"/>
          <p:cNvSpPr txBox="1"/>
          <p:nvPr/>
        </p:nvSpPr>
        <p:spPr>
          <a:xfrm>
            <a:off x="15021994" y="3321286"/>
            <a:ext cx="2547257" cy="784830"/>
          </a:xfrm>
          <a:prstGeom prst="rect">
            <a:avLst/>
          </a:prstGeom>
          <a:noFill/>
        </p:spPr>
        <p:txBody>
          <a:bodyPr wrap="square" rtlCol="0" anchor="t">
            <a:spAutoFit/>
          </a:bodyPr>
          <a:lstStyle/>
          <a:p>
            <a:r>
              <a:rPr lang="en-US" sz="4500" u="sng" dirty="0">
                <a:latin typeface="Baskerville Old Face" panose="02020602080505020303" pitchFamily="18" charset="0"/>
                <a:ea typeface="Baskerville" charset="0"/>
                <a:cs typeface="Baskerville" charset="0"/>
              </a:rPr>
              <a:t>Results</a:t>
            </a:r>
            <a:endParaRPr lang="en-US" sz="4500" u="sng" dirty="0">
              <a:latin typeface="Baskerville" charset="0"/>
              <a:ea typeface="Baskerville" charset="0"/>
              <a:cs typeface="Baskerville" charset="0"/>
            </a:endParaRPr>
          </a:p>
        </p:txBody>
      </p:sp>
      <p:sp>
        <p:nvSpPr>
          <p:cNvPr id="26" name="TextBox 25"/>
          <p:cNvSpPr txBox="1"/>
          <p:nvPr/>
        </p:nvSpPr>
        <p:spPr>
          <a:xfrm>
            <a:off x="26889860" y="14651863"/>
            <a:ext cx="2695173" cy="784830"/>
          </a:xfrm>
          <a:prstGeom prst="rect">
            <a:avLst/>
          </a:prstGeom>
          <a:noFill/>
        </p:spPr>
        <p:txBody>
          <a:bodyPr wrap="square" rtlCol="0">
            <a:spAutoFit/>
          </a:bodyPr>
          <a:lstStyle/>
          <a:p>
            <a:r>
              <a:rPr lang="en-US" sz="4500" u="sng" dirty="0">
                <a:latin typeface="Baskerville Old Face" panose="02020602080505020303" pitchFamily="18" charset="0"/>
                <a:ea typeface="Baskerville" charset="0"/>
                <a:cs typeface="Baskerville" charset="0"/>
              </a:rPr>
              <a:t>Discussion</a:t>
            </a:r>
            <a:endParaRPr lang="en-US" sz="4950" u="sng" dirty="0">
              <a:latin typeface="Baskerville" charset="0"/>
              <a:ea typeface="Baskerville" charset="0"/>
              <a:cs typeface="Baskerville" charset="0"/>
            </a:endParaRPr>
          </a:p>
        </p:txBody>
      </p:sp>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85033" y="-104160"/>
            <a:ext cx="3333367" cy="2691842"/>
          </a:xfrm>
          <a:prstGeom prst="rect">
            <a:avLst/>
          </a:prstGeom>
        </p:spPr>
      </p:pic>
      <p:sp>
        <p:nvSpPr>
          <p:cNvPr id="28" name="TextBox 27"/>
          <p:cNvSpPr txBox="1"/>
          <p:nvPr/>
        </p:nvSpPr>
        <p:spPr>
          <a:xfrm>
            <a:off x="7915688" y="71692"/>
            <a:ext cx="16759871" cy="1107867"/>
          </a:xfrm>
          <a:prstGeom prst="rect">
            <a:avLst/>
          </a:prstGeom>
          <a:noFill/>
        </p:spPr>
        <p:txBody>
          <a:bodyPr wrap="square" rtlCol="0" anchor="t">
            <a:spAutoFit/>
          </a:bodyPr>
          <a:lstStyle/>
          <a:p>
            <a:r>
              <a:rPr lang="en-US" sz="6599" dirty="0">
                <a:latin typeface="Baskerville Old Face" panose="02020602080505020303" pitchFamily="18" charset="0"/>
                <a:ea typeface="Baskerville" charset="0"/>
                <a:cs typeface="Baskerville" charset="0"/>
              </a:rPr>
              <a:t>An EEG Study of Aphasia Recovery </a:t>
            </a:r>
            <a:r>
              <a:rPr lang="en-US" sz="6599">
                <a:latin typeface="Baskerville Old Face" panose="02020602080505020303" pitchFamily="18" charset="0"/>
                <a:ea typeface="Baskerville" charset="0"/>
                <a:cs typeface="Baskerville" charset="0"/>
              </a:rPr>
              <a:t>in Bilinguals </a:t>
            </a:r>
            <a:endParaRPr lang="en-US" sz="6600" dirty="0">
              <a:latin typeface="Baskerville" charset="0"/>
              <a:ea typeface="Baskerville" charset="0"/>
              <a:cs typeface="Baskerville" charset="0"/>
            </a:endParaRPr>
          </a:p>
        </p:txBody>
      </p:sp>
      <p:sp>
        <p:nvSpPr>
          <p:cNvPr id="32" name="TextBox 36">
            <a:extLst>
              <a:ext uri="{FF2B5EF4-FFF2-40B4-BE49-F238E27FC236}">
                <a16:creationId xmlns:a16="http://schemas.microsoft.com/office/drawing/2014/main" xmlns="" id="{D3D2A89E-3C7F-41B7-BFE5-F92A6CA86C31}"/>
              </a:ext>
            </a:extLst>
          </p:cNvPr>
          <p:cNvSpPr txBox="1"/>
          <p:nvPr/>
        </p:nvSpPr>
        <p:spPr>
          <a:xfrm>
            <a:off x="24932718" y="6012534"/>
            <a:ext cx="6935772" cy="905954"/>
          </a:xfrm>
          <a:prstGeom prst="rect">
            <a:avLst/>
          </a:prstGeom>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endParaRPr lang="en-US" sz="5437">
              <a:latin typeface="Baskerville"/>
            </a:endParaRPr>
          </a:p>
        </p:txBody>
      </p:sp>
      <p:sp>
        <p:nvSpPr>
          <p:cNvPr id="33" name="TextBox 38">
            <a:extLst>
              <a:ext uri="{FF2B5EF4-FFF2-40B4-BE49-F238E27FC236}">
                <a16:creationId xmlns:a16="http://schemas.microsoft.com/office/drawing/2014/main" xmlns="" id="{DB1F45F4-E483-41F4-8171-C1598425D51B}"/>
              </a:ext>
            </a:extLst>
          </p:cNvPr>
          <p:cNvSpPr txBox="1"/>
          <p:nvPr/>
        </p:nvSpPr>
        <p:spPr>
          <a:xfrm>
            <a:off x="562914" y="3937301"/>
            <a:ext cx="7983041" cy="9933489"/>
          </a:xfrm>
          <a:prstGeom prst="rect">
            <a:avLst/>
          </a:prstGeom>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marL="322400" indent="-322400">
              <a:spcBef>
                <a:spcPct val="50000"/>
              </a:spcBef>
            </a:pPr>
            <a:r>
              <a:rPr lang="en-US" sz="3200" u="sng" dirty="0">
                <a:latin typeface="Baskerville Old Face" charset="0"/>
                <a:ea typeface="Baskerville Old Face" charset="0"/>
                <a:cs typeface="Baskerville Old Face" charset="0"/>
              </a:rPr>
              <a:t>Stroke </a:t>
            </a:r>
            <a:r>
              <a:rPr lang="en-US" sz="3200" dirty="0">
                <a:latin typeface="Baskerville Old Face" charset="0"/>
                <a:ea typeface="Baskerville Old Face" charset="0"/>
                <a:cs typeface="Baskerville Old Face" charset="0"/>
              </a:rPr>
              <a:t>is the fourth leading cause of death and </a:t>
            </a:r>
            <a:r>
              <a:rPr lang="en-US" sz="3200" dirty="0">
                <a:solidFill>
                  <a:srgbClr val="863CB4"/>
                </a:solidFill>
                <a:latin typeface="Baskerville Old Face" charset="0"/>
                <a:ea typeface="Baskerville Old Face" charset="0"/>
                <a:cs typeface="Baskerville Old Face" charset="0"/>
              </a:rPr>
              <a:t>the leading cause of long-term disability </a:t>
            </a:r>
            <a:r>
              <a:rPr lang="en-US" sz="3200" dirty="0">
                <a:latin typeface="Baskerville Old Face" charset="0"/>
                <a:ea typeface="Baskerville Old Face" charset="0"/>
                <a:cs typeface="Baskerville Old Face" charset="0"/>
              </a:rPr>
              <a:t>in the United States. </a:t>
            </a:r>
          </a:p>
          <a:p>
            <a:pPr marL="322400" indent="-322400">
              <a:spcBef>
                <a:spcPct val="50000"/>
              </a:spcBef>
            </a:pPr>
            <a:r>
              <a:rPr lang="en-US" sz="3200" u="sng" dirty="0">
                <a:latin typeface="Baskerville Old Face" charset="0"/>
                <a:ea typeface="Baskerville Old Face" charset="0"/>
                <a:cs typeface="Baskerville Old Face" charset="0"/>
              </a:rPr>
              <a:t>Aphasia</a:t>
            </a:r>
            <a:r>
              <a:rPr lang="en-US" sz="3200" dirty="0">
                <a:latin typeface="Baskerville Old Face" charset="0"/>
                <a:ea typeface="Baskerville Old Face" charset="0"/>
                <a:cs typeface="Baskerville Old Face" charset="0"/>
              </a:rPr>
              <a:t> is a communication disability that often can occur as the result of a stroke. Aphasia is characterized as </a:t>
            </a:r>
            <a:r>
              <a:rPr lang="en-US" sz="3200" dirty="0">
                <a:solidFill>
                  <a:srgbClr val="863CB4"/>
                </a:solidFill>
                <a:latin typeface="Baskerville Old Face" charset="0"/>
                <a:ea typeface="Baskerville Old Face" charset="0"/>
                <a:cs typeface="Baskerville Old Face" charset="0"/>
              </a:rPr>
              <a:t>the loss of ability to express or understand speech</a:t>
            </a:r>
            <a:r>
              <a:rPr lang="en-US" sz="3200" dirty="0">
                <a:latin typeface="Baskerville Old Face" charset="0"/>
                <a:ea typeface="Baskerville Old Face" charset="0"/>
                <a:cs typeface="Baskerville Old Face" charset="0"/>
              </a:rPr>
              <a:t>. 25% of stroke survivors experience aphasia (PWA). </a:t>
            </a:r>
          </a:p>
          <a:p>
            <a:pPr marL="322400" indent="-322400">
              <a:spcBef>
                <a:spcPct val="50000"/>
              </a:spcBef>
            </a:pPr>
            <a:r>
              <a:rPr lang="en-US" sz="3200" u="sng" dirty="0">
                <a:latin typeface="Baskerville Old Face" charset="0"/>
                <a:ea typeface="Baskerville Old Face" charset="0"/>
                <a:cs typeface="Baskerville Old Face" charset="0"/>
              </a:rPr>
              <a:t>Past Research: </a:t>
            </a:r>
            <a:r>
              <a:rPr lang="en-US" sz="3200" dirty="0">
                <a:latin typeface="Baskerville Old Face" charset="0"/>
                <a:ea typeface="Baskerville Old Face" charset="0"/>
                <a:cs typeface="Baskerville Old Face" charset="0"/>
              </a:rPr>
              <a:t>has shown that healthy bilinguals have </a:t>
            </a:r>
            <a:r>
              <a:rPr lang="en-US" sz="3200" dirty="0">
                <a:solidFill>
                  <a:srgbClr val="863CB4"/>
                </a:solidFill>
                <a:latin typeface="Baskerville Old Face" charset="0"/>
                <a:ea typeface="Baskerville Old Face" charset="0"/>
                <a:cs typeface="Baskerville Old Face" charset="0"/>
              </a:rPr>
              <a:t>increased cerebral connectivity</a:t>
            </a:r>
            <a:r>
              <a:rPr lang="en-US" sz="3200" dirty="0">
                <a:latin typeface="Baskerville Old Face" charset="0"/>
                <a:ea typeface="Baskerville Old Face" charset="0"/>
                <a:cs typeface="Baskerville Old Face" charset="0"/>
              </a:rPr>
              <a:t>, particularly between the left and right hemispheres, which is thought to be due to the increased executive function of language required to speak multiple languages. In addition, these regions and their connectivity appear to play an important role in </a:t>
            </a:r>
            <a:r>
              <a:rPr lang="en-US" sz="3200" dirty="0">
                <a:solidFill>
                  <a:srgbClr val="863CB4"/>
                </a:solidFill>
                <a:latin typeface="Baskerville Old Face" charset="0"/>
                <a:ea typeface="Baskerville Old Face" charset="0"/>
                <a:cs typeface="Baskerville Old Face" charset="0"/>
              </a:rPr>
              <a:t>recovery of language of language processes lost due to stroke-induced </a:t>
            </a:r>
            <a:r>
              <a:rPr lang="en-US" sz="3200" dirty="0" smtClean="0">
                <a:solidFill>
                  <a:srgbClr val="863CB4"/>
                </a:solidFill>
                <a:latin typeface="Baskerville Old Face" charset="0"/>
                <a:ea typeface="Baskerville Old Face" charset="0"/>
                <a:cs typeface="Baskerville Old Face" charset="0"/>
              </a:rPr>
              <a:t>aphasia.</a:t>
            </a:r>
            <a:endParaRPr lang="en-US" sz="3200" dirty="0">
              <a:latin typeface="Baskerville Old Face" charset="0"/>
              <a:ea typeface="Baskerville Old Face" charset="0"/>
              <a:cs typeface="Baskerville Old Face" charset="0"/>
            </a:endParaRPr>
          </a:p>
          <a:p>
            <a:endParaRPr lang="en-US" sz="3300" dirty="0"/>
          </a:p>
        </p:txBody>
      </p:sp>
      <p:sp>
        <p:nvSpPr>
          <p:cNvPr id="6" name="TextBox 39">
            <a:extLst>
              <a:ext uri="{FF2B5EF4-FFF2-40B4-BE49-F238E27FC236}">
                <a16:creationId xmlns:a16="http://schemas.microsoft.com/office/drawing/2014/main" xmlns="" id="{ACA91A8E-FA33-4724-92C1-B1FDDA92B618}"/>
              </a:ext>
            </a:extLst>
          </p:cNvPr>
          <p:cNvSpPr txBox="1"/>
          <p:nvPr/>
        </p:nvSpPr>
        <p:spPr>
          <a:xfrm flipH="1" flipV="1">
            <a:off x="17487901" y="15212445"/>
            <a:ext cx="4315265" cy="905954"/>
          </a:xfrm>
          <a:prstGeom prst="rect">
            <a:avLst/>
          </a:prstGeom>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endParaRPr lang="en-US" sz="5437">
              <a:cs typeface="Calibri"/>
            </a:endParaRPr>
          </a:p>
        </p:txBody>
      </p:sp>
      <p:sp>
        <p:nvSpPr>
          <p:cNvPr id="37" name="TextBox 36"/>
          <p:cNvSpPr txBox="1"/>
          <p:nvPr/>
        </p:nvSpPr>
        <p:spPr>
          <a:xfrm flipH="1">
            <a:off x="24068733" y="3939267"/>
            <a:ext cx="8686699" cy="3180358"/>
          </a:xfrm>
          <a:prstGeom prst="rect">
            <a:avLst/>
          </a:prstGeom>
          <a:noFill/>
        </p:spPr>
        <p:txBody>
          <a:bodyPr wrap="square" rtlCol="0" anchor="t">
            <a:spAutoFit/>
          </a:bodyPr>
          <a:lstStyle/>
          <a:p>
            <a:pPr marL="450026" lvl="1">
              <a:spcAft>
                <a:spcPts val="357"/>
              </a:spcAft>
            </a:pPr>
            <a:r>
              <a:rPr lang="en-US" sz="3400" b="1" u="sng" dirty="0">
                <a:solidFill>
                  <a:prstClr val="black"/>
                </a:solidFill>
                <a:latin typeface="Baskerville Old Face" charset="0"/>
                <a:ea typeface="Baskerville Old Face" charset="0"/>
                <a:cs typeface="Baskerville Old Face" charset="0"/>
              </a:rPr>
              <a:t>Behavioral Testing</a:t>
            </a:r>
          </a:p>
          <a:p>
            <a:pPr marL="792903" lvl="1" indent="-342877">
              <a:spcAft>
                <a:spcPts val="357"/>
              </a:spcAft>
              <a:buFont typeface="Arial" panose="020B0604020202020204" pitchFamily="34" charset="0"/>
              <a:buChar char="•"/>
            </a:pPr>
            <a:r>
              <a:rPr lang="en-US" sz="3200" dirty="0">
                <a:solidFill>
                  <a:prstClr val="black"/>
                </a:solidFill>
                <a:latin typeface="Baskerville Old Face" charset="0"/>
                <a:ea typeface="Baskerville Old Face" charset="0"/>
                <a:cs typeface="Baskerville Old Face" charset="0"/>
              </a:rPr>
              <a:t>Edinburgh Handiness Inventory, Self Assessment of Language Proficiency, Digit Span Short Term Memory and Bilingual Aphasia Test </a:t>
            </a:r>
          </a:p>
          <a:p>
            <a:pPr marL="386688" indent="-386688"/>
            <a:r>
              <a:rPr lang="en-US" sz="3200" dirty="0">
                <a:latin typeface="Baskerville Old Face" charset="0"/>
                <a:ea typeface="Baskerville Old Face" charset="0"/>
                <a:cs typeface="Baskerville Old Face" charset="0"/>
              </a:rPr>
              <a:t>	</a:t>
            </a:r>
            <a:endParaRPr lang="en-US" sz="3200" b="1" u="sng" dirty="0">
              <a:latin typeface="Baskerville Old Face" charset="0"/>
              <a:ea typeface="Baskerville Old Face" charset="0"/>
              <a:cs typeface="Baskerville Old Face" charset="0"/>
            </a:endParaRPr>
          </a:p>
        </p:txBody>
      </p:sp>
      <p:sp>
        <p:nvSpPr>
          <p:cNvPr id="41" name="TextBox 40"/>
          <p:cNvSpPr txBox="1"/>
          <p:nvPr/>
        </p:nvSpPr>
        <p:spPr>
          <a:xfrm>
            <a:off x="24418500" y="15436693"/>
            <a:ext cx="8131418" cy="11087651"/>
          </a:xfrm>
          <a:prstGeom prst="rect">
            <a:avLst/>
          </a:prstGeom>
          <a:noFill/>
        </p:spPr>
        <p:txBody>
          <a:bodyPr wrap="square" rtlCol="0">
            <a:spAutoFit/>
          </a:bodyPr>
          <a:lstStyle/>
          <a:p>
            <a:r>
              <a:rPr lang="en-US" sz="3400" dirty="0">
                <a:latin typeface="Baskerville Old Face" charset="0"/>
                <a:ea typeface="Baskerville" charset="0"/>
                <a:cs typeface="Baskerville" charset="0"/>
              </a:rPr>
              <a:t>In the PWA participant, there gamma power was more similar across hemispheres than for the matched healthy control. Past literature suggests that this may be due to R hemisphere was compensating for the L hemisphere during the resting state. Interestingly, electrodes F7 and F8 – approximately over </a:t>
            </a:r>
            <a:r>
              <a:rPr lang="en-US" sz="3400" dirty="0" err="1">
                <a:latin typeface="Baskerville Old Face" charset="0"/>
                <a:ea typeface="Baskerville" charset="0"/>
                <a:cs typeface="Baskerville" charset="0"/>
              </a:rPr>
              <a:t>Broca’s</a:t>
            </a:r>
            <a:r>
              <a:rPr lang="en-US" sz="3400" dirty="0">
                <a:latin typeface="Baskerville Old Face" charset="0"/>
                <a:ea typeface="Baskerville" charset="0"/>
                <a:cs typeface="Baskerville" charset="0"/>
              </a:rPr>
              <a:t> area – showed the largest discrepancy for the healthy control compared to the PWA.</a:t>
            </a:r>
          </a:p>
          <a:p>
            <a:endParaRPr lang="en-US" sz="3400" dirty="0">
              <a:latin typeface="Baskerville Old Face" charset="0"/>
              <a:ea typeface="Baskerville" charset="0"/>
              <a:cs typeface="Baskerville" charset="0"/>
            </a:endParaRPr>
          </a:p>
          <a:p>
            <a:r>
              <a:rPr lang="en-US" sz="3400" dirty="0">
                <a:latin typeface="Baskerville Old Face" charset="0"/>
                <a:ea typeface="Baskerville" charset="0"/>
                <a:cs typeface="Baskerville" charset="0"/>
              </a:rPr>
              <a:t>We will continue to analyze our data, particularly for the bilingual participants.</a:t>
            </a:r>
          </a:p>
          <a:p>
            <a:endParaRPr lang="en-US" sz="3500" dirty="0">
              <a:latin typeface="Baskerville" charset="0"/>
              <a:ea typeface="Baskerville" charset="0"/>
              <a:cs typeface="Baskerville" charset="0"/>
            </a:endParaRPr>
          </a:p>
          <a:p>
            <a:endParaRPr lang="en-US" sz="3500" dirty="0">
              <a:latin typeface="Baskerville" charset="0"/>
              <a:ea typeface="Baskerville" charset="0"/>
              <a:cs typeface="Baskerville" charset="0"/>
            </a:endParaRPr>
          </a:p>
          <a:p>
            <a:endParaRPr lang="en-US" sz="4050" dirty="0">
              <a:latin typeface="Baskerville" charset="0"/>
              <a:ea typeface="Baskerville" charset="0"/>
              <a:cs typeface="Baskerville" charset="0"/>
            </a:endParaRPr>
          </a:p>
          <a:p>
            <a:endParaRPr lang="en-US" sz="4050" dirty="0">
              <a:latin typeface="Baskerville" charset="0"/>
              <a:ea typeface="Baskerville" charset="0"/>
              <a:cs typeface="Baskerville" charset="0"/>
            </a:endParaRPr>
          </a:p>
          <a:p>
            <a:endParaRPr lang="en-US" sz="4050" dirty="0">
              <a:latin typeface="Baskerville" charset="0"/>
              <a:ea typeface="Baskerville" charset="0"/>
              <a:cs typeface="Baskerville" charset="0"/>
            </a:endParaRPr>
          </a:p>
          <a:p>
            <a:endParaRPr lang="en-US" sz="4050" dirty="0">
              <a:latin typeface="Baskerville" charset="0"/>
              <a:ea typeface="Baskerville" charset="0"/>
              <a:cs typeface="Baskerville" charset="0"/>
            </a:endParaRPr>
          </a:p>
          <a:p>
            <a:endParaRPr lang="en-US" sz="4050" dirty="0">
              <a:latin typeface="Baskerville" charset="0"/>
              <a:ea typeface="Baskerville" charset="0"/>
              <a:cs typeface="Baskerville" charset="0"/>
            </a:endParaRPr>
          </a:p>
        </p:txBody>
      </p:sp>
      <p:pic>
        <p:nvPicPr>
          <p:cNvPr id="52" name="Picture 52" descr="A close up of a logo&#10;&#10;Description generated with high confidence">
            <a:extLst>
              <a:ext uri="{FF2B5EF4-FFF2-40B4-BE49-F238E27FC236}">
                <a16:creationId xmlns:a16="http://schemas.microsoft.com/office/drawing/2014/main" xmlns="" id="{90F8D970-C20C-4FC8-A8DE-91C0827B50DA}"/>
              </a:ext>
            </a:extLst>
          </p:cNvPr>
          <p:cNvPicPr>
            <a:picLocks noChangeAspect="1"/>
          </p:cNvPicPr>
          <p:nvPr/>
        </p:nvPicPr>
        <p:blipFill>
          <a:blip r:embed="rId4"/>
          <a:stretch>
            <a:fillRect/>
          </a:stretch>
        </p:blipFill>
        <p:spPr>
          <a:xfrm>
            <a:off x="17042471" y="3617693"/>
            <a:ext cx="5927781" cy="5997046"/>
          </a:xfrm>
          <a:prstGeom prst="rect">
            <a:avLst/>
          </a:prstGeom>
        </p:spPr>
      </p:pic>
      <p:sp>
        <p:nvSpPr>
          <p:cNvPr id="56" name="TextBox 64">
            <a:extLst>
              <a:ext uri="{FF2B5EF4-FFF2-40B4-BE49-F238E27FC236}">
                <a16:creationId xmlns:a16="http://schemas.microsoft.com/office/drawing/2014/main" xmlns="" id="{3924EE10-D96B-42A3-B155-33E2456FC942}"/>
              </a:ext>
            </a:extLst>
          </p:cNvPr>
          <p:cNvSpPr txBox="1"/>
          <p:nvPr/>
        </p:nvSpPr>
        <p:spPr>
          <a:xfrm>
            <a:off x="24471757" y="7020714"/>
            <a:ext cx="7851826" cy="6963445"/>
          </a:xfrm>
          <a:prstGeom prst="rect">
            <a:avLst/>
          </a:prstGeom>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sz="3400" b="1" u="sng" dirty="0">
                <a:latin typeface="Baskerville Old Face" charset="0"/>
                <a:ea typeface="Baskerville Old Face" charset="0"/>
                <a:cs typeface="Baskerville Old Face" charset="0"/>
              </a:rPr>
              <a:t>Tasks</a:t>
            </a:r>
            <a:endParaRPr lang="en-US" sz="3400" dirty="0">
              <a:latin typeface="Baskerville Old Face" charset="0"/>
              <a:ea typeface="Baskerville Old Face" charset="0"/>
              <a:cs typeface="Baskerville Old Face" charset="0"/>
            </a:endParaRPr>
          </a:p>
          <a:p>
            <a:pPr marL="428596" indent="-428596">
              <a:buFont typeface="Arial"/>
              <a:buChar char="•"/>
            </a:pPr>
            <a:r>
              <a:rPr lang="en-US" sz="3200" dirty="0">
                <a:latin typeface="Baskerville Old Face" charset="0"/>
                <a:ea typeface="Baskerville Old Face" charset="0"/>
                <a:cs typeface="Baskerville Old Face" charset="0"/>
              </a:rPr>
              <a:t>Resting Task: (5 runs)</a:t>
            </a:r>
          </a:p>
          <a:p>
            <a:pPr marL="930275" lvl="1" indent="-457200">
              <a:buFont typeface="Arial"/>
              <a:buChar char="•"/>
            </a:pPr>
            <a:r>
              <a:rPr lang="en-US" sz="3200" dirty="0">
                <a:latin typeface="Baskerville Old Face" charset="0"/>
                <a:ea typeface="Baskerville Old Face" charset="0"/>
                <a:cs typeface="Baskerville Old Face" charset="0"/>
              </a:rPr>
              <a:t>2 minutes of silence with the presence of a white cross</a:t>
            </a:r>
          </a:p>
          <a:p>
            <a:pPr marL="428596" indent="-428596">
              <a:buFont typeface="Arial"/>
              <a:buChar char="•"/>
            </a:pPr>
            <a:r>
              <a:rPr lang="en-US" sz="3200" dirty="0">
                <a:latin typeface="Baskerville Old Face" charset="0"/>
                <a:ea typeface="Baskerville Old Face" charset="0"/>
                <a:cs typeface="Baskerville Old Face" charset="0"/>
              </a:rPr>
              <a:t>Passive Task: (4 runs)</a:t>
            </a:r>
          </a:p>
          <a:p>
            <a:pPr marL="930275" lvl="1" indent="-457200">
              <a:buFont typeface="Arial"/>
              <a:buChar char="•"/>
            </a:pPr>
            <a:r>
              <a:rPr lang="en-US" sz="3200" dirty="0">
                <a:latin typeface="Baskerville Old Face" charset="0"/>
                <a:ea typeface="Baskerville Old Face" charset="0"/>
                <a:cs typeface="Baskerville Old Face" charset="0"/>
              </a:rPr>
              <a:t>3 minutes of 15 words that are in either English or a second language (Spanish, Tamil, or Russian)</a:t>
            </a:r>
          </a:p>
          <a:p>
            <a:pPr marL="930275" lvl="1" indent="-457200">
              <a:buFont typeface="Arial"/>
              <a:buChar char="•"/>
            </a:pPr>
            <a:r>
              <a:rPr lang="en-US" sz="3200" dirty="0">
                <a:latin typeface="Baskerville Old Face" charset="0"/>
                <a:ea typeface="Baskerville Old Face" charset="0"/>
                <a:cs typeface="Baskerville Old Face" charset="0"/>
              </a:rPr>
              <a:t>Words presented for </a:t>
            </a:r>
            <a:r>
              <a:rPr lang="en-US" sz="3200" dirty="0" smtClean="0">
                <a:latin typeface="Baskerville Old Face" charset="0"/>
                <a:ea typeface="Baskerville Old Face" charset="0"/>
                <a:cs typeface="Baskerville Old Face" charset="0"/>
              </a:rPr>
              <a:t>0.5 seconds  </a:t>
            </a:r>
            <a:r>
              <a:rPr lang="en-US" sz="3200" dirty="0">
                <a:latin typeface="Baskerville Old Face" charset="0"/>
                <a:ea typeface="Baskerville Old Face" charset="0"/>
                <a:cs typeface="Baskerville Old Face" charset="0"/>
              </a:rPr>
              <a:t>with a </a:t>
            </a:r>
            <a:r>
              <a:rPr lang="en-US" sz="3200" dirty="0" smtClean="0">
                <a:latin typeface="Baskerville Old Face" charset="0"/>
                <a:ea typeface="Baskerville Old Face" charset="0"/>
                <a:cs typeface="Baskerville Old Face" charset="0"/>
              </a:rPr>
              <a:t>1.0 second </a:t>
            </a:r>
            <a:r>
              <a:rPr lang="en-US" sz="3200" dirty="0">
                <a:latin typeface="Baskerville Old Face" charset="0"/>
                <a:ea typeface="Baskerville Old Face" charset="0"/>
                <a:cs typeface="Baskerville Old Face" charset="0"/>
              </a:rPr>
              <a:t>break successive word</a:t>
            </a:r>
          </a:p>
          <a:p>
            <a:pPr marL="930275" lvl="1" indent="-457200">
              <a:buFont typeface="Arial"/>
              <a:buChar char="•"/>
            </a:pPr>
            <a:r>
              <a:rPr lang="en-US" sz="3200" dirty="0">
                <a:latin typeface="Baskerville Old Face" charset="0"/>
                <a:ea typeface="Baskerville Old Face" charset="0"/>
                <a:cs typeface="Baskerville Old Face" charset="0"/>
              </a:rPr>
              <a:t>English and second language versions of the words had the same number of syllables but were not cognates. </a:t>
            </a:r>
          </a:p>
          <a:p>
            <a:pPr marL="930275" lvl="1" indent="-457200">
              <a:buFont typeface="Arial"/>
              <a:buChar char="•"/>
            </a:pPr>
            <a:endParaRPr lang="en-US" sz="3200" dirty="0">
              <a:latin typeface="Baskerville Old Face" charset="0"/>
              <a:ea typeface="Baskerville Old Face" charset="0"/>
              <a:cs typeface="Baskerville Old Face" charset="0"/>
            </a:endParaRPr>
          </a:p>
        </p:txBody>
      </p:sp>
      <p:sp>
        <p:nvSpPr>
          <p:cNvPr id="58" name="TextBox 66">
            <a:extLst>
              <a:ext uri="{FF2B5EF4-FFF2-40B4-BE49-F238E27FC236}">
                <a16:creationId xmlns:a16="http://schemas.microsoft.com/office/drawing/2014/main" xmlns="" id="{B4C4C906-DA40-4597-92B4-1E98A11D249A}"/>
              </a:ext>
            </a:extLst>
          </p:cNvPr>
          <p:cNvSpPr txBox="1"/>
          <p:nvPr/>
        </p:nvSpPr>
        <p:spPr>
          <a:xfrm>
            <a:off x="13837403" y="9621601"/>
            <a:ext cx="5112188" cy="623248"/>
          </a:xfrm>
          <a:prstGeom prst="rect">
            <a:avLst/>
          </a:prstGeom>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sz="3600">
                <a:latin typeface="Baskerville Old Face" panose="02020602080505020303" pitchFamily="18" charset="0"/>
              </a:rPr>
              <a:t>Power</a:t>
            </a:r>
            <a:r>
              <a:rPr lang="en-US" sz="3600" dirty="0">
                <a:latin typeface="Baskerville Old Face" panose="02020602080505020303" pitchFamily="18" charset="0"/>
              </a:rPr>
              <a:t>:</a:t>
            </a:r>
            <a:r>
              <a:rPr lang="en-US" sz="3600">
                <a:latin typeface="Baskerville Old Face" panose="02020602080505020303" pitchFamily="18" charset="0"/>
              </a:rPr>
              <a:t> Gamma (30-45Hz)</a:t>
            </a:r>
            <a:endParaRPr lang="en-US" sz="4050">
              <a:latin typeface="Baskerville"/>
            </a:endParaRPr>
          </a:p>
        </p:txBody>
      </p:sp>
      <p:graphicFrame>
        <p:nvGraphicFramePr>
          <p:cNvPr id="60" name="Chart 4">
            <a:extLst>
              <a:ext uri="{FF2B5EF4-FFF2-40B4-BE49-F238E27FC236}">
                <a16:creationId xmlns:a16="http://schemas.microsoft.com/office/drawing/2014/main" xmlns="" id="{00000000-0008-0000-0100-000009000000}"/>
              </a:ext>
            </a:extLst>
          </p:cNvPr>
          <p:cNvGraphicFramePr>
            <a:graphicFrameLocks/>
          </p:cNvGraphicFramePr>
          <p:nvPr>
            <p:extLst>
              <p:ext uri="{D42A27DB-BD31-4B8C-83A1-F6EECF244321}">
                <p14:modId xmlns:p14="http://schemas.microsoft.com/office/powerpoint/2010/main" val="1952494823"/>
              </p:ext>
            </p:extLst>
          </p:nvPr>
        </p:nvGraphicFramePr>
        <p:xfrm>
          <a:off x="16482449" y="21507423"/>
          <a:ext cx="6680841" cy="363106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1" name="Chart 21">
            <a:extLst>
              <a:ext uri="{FF2B5EF4-FFF2-40B4-BE49-F238E27FC236}">
                <a16:creationId xmlns:a16="http://schemas.microsoft.com/office/drawing/2014/main" xmlns="" id="{00000000-0008-0000-0100-000006000000}"/>
              </a:ext>
            </a:extLst>
          </p:cNvPr>
          <p:cNvGraphicFramePr>
            <a:graphicFrameLocks/>
          </p:cNvGraphicFramePr>
          <p:nvPr>
            <p:extLst>
              <p:ext uri="{D42A27DB-BD31-4B8C-83A1-F6EECF244321}">
                <p14:modId xmlns:p14="http://schemas.microsoft.com/office/powerpoint/2010/main" val="222553322"/>
              </p:ext>
            </p:extLst>
          </p:nvPr>
        </p:nvGraphicFramePr>
        <p:xfrm>
          <a:off x="9542747" y="21507423"/>
          <a:ext cx="6380946" cy="362621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62" name="Chart 33">
            <a:extLst>
              <a:ext uri="{FF2B5EF4-FFF2-40B4-BE49-F238E27FC236}">
                <a16:creationId xmlns:a16="http://schemas.microsoft.com/office/drawing/2014/main" xmlns="" id="{00000000-0008-0000-0100-000002000000}"/>
              </a:ext>
            </a:extLst>
          </p:cNvPr>
          <p:cNvGraphicFramePr>
            <a:graphicFrameLocks/>
          </p:cNvGraphicFramePr>
          <p:nvPr>
            <p:extLst>
              <p:ext uri="{D42A27DB-BD31-4B8C-83A1-F6EECF244321}">
                <p14:modId xmlns:p14="http://schemas.microsoft.com/office/powerpoint/2010/main" val="1952459854"/>
              </p:ext>
            </p:extLst>
          </p:nvPr>
        </p:nvGraphicFramePr>
        <p:xfrm>
          <a:off x="9542747" y="17977757"/>
          <a:ext cx="6380946" cy="339478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63" name="Chart 35">
            <a:extLst>
              <a:ext uri="{FF2B5EF4-FFF2-40B4-BE49-F238E27FC236}">
                <a16:creationId xmlns:a16="http://schemas.microsoft.com/office/drawing/2014/main" xmlns="" id="{00000000-0008-0000-0100-000007000000}"/>
              </a:ext>
              <a:ext uri="{147F2762-F138-4A5C-976F-8EAC2B608ADB}">
                <a16:predDERef xmlns:a16="http://schemas.microsoft.com/office/drawing/2014/main" xmlns="" pred="{00000000-0008-0000-0100-000006000000}"/>
              </a:ext>
            </a:extLst>
          </p:cNvPr>
          <p:cNvGraphicFramePr>
            <a:graphicFrameLocks/>
          </p:cNvGraphicFramePr>
          <p:nvPr>
            <p:extLst>
              <p:ext uri="{D42A27DB-BD31-4B8C-83A1-F6EECF244321}">
                <p14:modId xmlns:p14="http://schemas.microsoft.com/office/powerpoint/2010/main" val="1726530028"/>
              </p:ext>
            </p:extLst>
          </p:nvPr>
        </p:nvGraphicFramePr>
        <p:xfrm>
          <a:off x="16456528" y="17984691"/>
          <a:ext cx="6680841" cy="3394787"/>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64" name="Chart 42">
            <a:extLst>
              <a:ext uri="{FF2B5EF4-FFF2-40B4-BE49-F238E27FC236}">
                <a16:creationId xmlns:a16="http://schemas.microsoft.com/office/drawing/2014/main" xmlns="" id="{00000000-0008-0000-0100-000003000000}"/>
              </a:ext>
            </a:extLst>
          </p:cNvPr>
          <p:cNvGraphicFramePr>
            <a:graphicFrameLocks/>
          </p:cNvGraphicFramePr>
          <p:nvPr>
            <p:extLst>
              <p:ext uri="{D42A27DB-BD31-4B8C-83A1-F6EECF244321}">
                <p14:modId xmlns:p14="http://schemas.microsoft.com/office/powerpoint/2010/main" val="1133825674"/>
              </p:ext>
            </p:extLst>
          </p:nvPr>
        </p:nvGraphicFramePr>
        <p:xfrm>
          <a:off x="9542747" y="14297104"/>
          <a:ext cx="6380946" cy="3468185"/>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65" name="Chart 44">
            <a:extLst>
              <a:ext uri="{FF2B5EF4-FFF2-40B4-BE49-F238E27FC236}">
                <a16:creationId xmlns:a16="http://schemas.microsoft.com/office/drawing/2014/main" xmlns="" id="{00000000-0008-0000-0100-000004000000}"/>
              </a:ext>
            </a:extLst>
          </p:cNvPr>
          <p:cNvGraphicFramePr>
            <a:graphicFrameLocks/>
          </p:cNvGraphicFramePr>
          <p:nvPr>
            <p:extLst>
              <p:ext uri="{D42A27DB-BD31-4B8C-83A1-F6EECF244321}">
                <p14:modId xmlns:p14="http://schemas.microsoft.com/office/powerpoint/2010/main" val="1486700673"/>
              </p:ext>
            </p:extLst>
          </p:nvPr>
        </p:nvGraphicFramePr>
        <p:xfrm>
          <a:off x="16501627" y="14371042"/>
          <a:ext cx="6661663" cy="3431594"/>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66" name="Chart 46">
            <a:extLst>
              <a:ext uri="{FF2B5EF4-FFF2-40B4-BE49-F238E27FC236}">
                <a16:creationId xmlns:a16="http://schemas.microsoft.com/office/drawing/2014/main" xmlns="" id="{00000000-0008-0000-0100-000005000000}"/>
              </a:ext>
            </a:extLst>
          </p:cNvPr>
          <p:cNvGraphicFramePr>
            <a:graphicFrameLocks/>
          </p:cNvGraphicFramePr>
          <p:nvPr>
            <p:extLst>
              <p:ext uri="{D42A27DB-BD31-4B8C-83A1-F6EECF244321}">
                <p14:modId xmlns:p14="http://schemas.microsoft.com/office/powerpoint/2010/main" val="394037001"/>
              </p:ext>
            </p:extLst>
          </p:nvPr>
        </p:nvGraphicFramePr>
        <p:xfrm>
          <a:off x="9533797" y="10349903"/>
          <a:ext cx="6389896" cy="3734733"/>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67" name="Chart 48">
            <a:extLst>
              <a:ext uri="{FF2B5EF4-FFF2-40B4-BE49-F238E27FC236}">
                <a16:creationId xmlns:a16="http://schemas.microsoft.com/office/drawing/2014/main" xmlns="" id="{00000000-0008-0000-0100-000008000000}"/>
              </a:ext>
            </a:extLst>
          </p:cNvPr>
          <p:cNvGraphicFramePr>
            <a:graphicFrameLocks/>
          </p:cNvGraphicFramePr>
          <p:nvPr>
            <p:extLst>
              <p:ext uri="{D42A27DB-BD31-4B8C-83A1-F6EECF244321}">
                <p14:modId xmlns:p14="http://schemas.microsoft.com/office/powerpoint/2010/main" val="1713522787"/>
              </p:ext>
            </p:extLst>
          </p:nvPr>
        </p:nvGraphicFramePr>
        <p:xfrm>
          <a:off x="16456528" y="10385651"/>
          <a:ext cx="6735393" cy="3693231"/>
        </p:xfrm>
        <a:graphic>
          <a:graphicData uri="http://schemas.openxmlformats.org/drawingml/2006/chart">
            <c:chart xmlns:c="http://schemas.openxmlformats.org/drawingml/2006/chart" xmlns:r="http://schemas.openxmlformats.org/officeDocument/2006/relationships" r:id="rId12"/>
          </a:graphicData>
        </a:graphic>
      </p:graphicFrame>
      <p:sp>
        <p:nvSpPr>
          <p:cNvPr id="55" name="Rectangle 54"/>
          <p:cNvSpPr/>
          <p:nvPr/>
        </p:nvSpPr>
        <p:spPr>
          <a:xfrm>
            <a:off x="24256564" y="22918356"/>
            <a:ext cx="8149342" cy="2427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6888" tIns="123444" rIns="246888" bIns="123444" numCol="1" spcCol="0" rtlCol="0" fromWordArt="0" anchor="ctr" anchorCtr="0" forceAA="0" compatLnSpc="1">
            <a:prstTxWarp prst="textNoShape">
              <a:avLst/>
            </a:prstTxWarp>
            <a:noAutofit/>
          </a:bodyPr>
          <a:lstStyle/>
          <a:p>
            <a:pPr algn="ctr"/>
            <a:r>
              <a:rPr lang="en-US" sz="1800" err="1">
                <a:cs typeface="Calibri"/>
              </a:rPr>
              <a:t>nj</a:t>
            </a:r>
            <a:endParaRPr lang="en-US" sz="19595">
              <a:latin typeface="Baskerville" charset="0"/>
              <a:ea typeface="Baskerville" charset="0"/>
              <a:cs typeface="Baskerville" charset="0"/>
            </a:endParaRPr>
          </a:p>
        </p:txBody>
      </p:sp>
      <p:sp>
        <p:nvSpPr>
          <p:cNvPr id="5" name="TextBox 4"/>
          <p:cNvSpPr txBox="1"/>
          <p:nvPr/>
        </p:nvSpPr>
        <p:spPr>
          <a:xfrm>
            <a:off x="24405719" y="23784539"/>
            <a:ext cx="7851032" cy="1138773"/>
          </a:xfrm>
          <a:prstGeom prst="rect">
            <a:avLst/>
          </a:prstGeom>
          <a:noFill/>
        </p:spPr>
        <p:txBody>
          <a:bodyPr wrap="square" rtlCol="0">
            <a:spAutoFit/>
          </a:bodyPr>
          <a:lstStyle/>
          <a:p>
            <a:r>
              <a:rPr lang="en-US" sz="3400" dirty="0">
                <a:latin typeface="Baskerville Old Face" charset="0"/>
                <a:ea typeface="Baskerville Old Face" charset="0"/>
                <a:cs typeface="Baskerville Old Face" charset="0"/>
              </a:rPr>
              <a:t>Thank you to </a:t>
            </a:r>
            <a:r>
              <a:rPr lang="en-US" sz="3400">
                <a:latin typeface="Baskerville Old Face" charset="0"/>
                <a:ea typeface="Baskerville Old Face" charset="0"/>
                <a:cs typeface="Baskerville Old Face" charset="0"/>
              </a:rPr>
              <a:t>NSF </a:t>
            </a:r>
            <a:r>
              <a:rPr lang="en-US" sz="3400" smtClean="0">
                <a:latin typeface="Baskerville Old Face" charset="0"/>
                <a:ea typeface="Baskerville Old Face" charset="0"/>
                <a:cs typeface="Baskerville Old Face" charset="0"/>
              </a:rPr>
              <a:t>(Award </a:t>
            </a:r>
            <a:r>
              <a:rPr lang="en-US" sz="3400" dirty="0">
                <a:latin typeface="Baskerville Old Face" charset="0"/>
                <a:ea typeface="Baskerville Old Face" charset="0"/>
                <a:cs typeface="Baskerville Old Face" charset="0"/>
              </a:rPr>
              <a:t>#’s</a:t>
            </a:r>
            <a:r>
              <a:rPr lang="en-US" sz="3400">
                <a:latin typeface="Baskerville Old Face" charset="0"/>
                <a:ea typeface="Baskerville Old Face" charset="0"/>
                <a:cs typeface="Baskerville Old Face" charset="0"/>
              </a:rPr>
              <a:t>: </a:t>
            </a:r>
            <a:r>
              <a:rPr lang="en-US" sz="3400" smtClean="0">
                <a:latin typeface="Baskerville Old Face" charset="0"/>
                <a:ea typeface="Baskerville Old Face" charset="0"/>
                <a:cs typeface="Baskerville Old Face" charset="0"/>
              </a:rPr>
              <a:t>1643763) </a:t>
            </a:r>
            <a:r>
              <a:rPr lang="en-US" sz="3400" dirty="0">
                <a:latin typeface="Baskerville Old Face" charset="0"/>
                <a:ea typeface="Baskerville Old Face" charset="0"/>
                <a:cs typeface="Baskerville Old Face" charset="0"/>
              </a:rPr>
              <a:t>and Stonehill College for funding this work. </a:t>
            </a:r>
          </a:p>
        </p:txBody>
      </p:sp>
      <p:sp>
        <p:nvSpPr>
          <p:cNvPr id="10" name="TextBox 9"/>
          <p:cNvSpPr txBox="1"/>
          <p:nvPr/>
        </p:nvSpPr>
        <p:spPr>
          <a:xfrm>
            <a:off x="25967677" y="22918356"/>
            <a:ext cx="4539540" cy="769441"/>
          </a:xfrm>
          <a:prstGeom prst="rect">
            <a:avLst/>
          </a:prstGeom>
          <a:noFill/>
        </p:spPr>
        <p:txBody>
          <a:bodyPr wrap="square" rtlCol="0">
            <a:spAutoFit/>
          </a:bodyPr>
          <a:lstStyle/>
          <a:p>
            <a:r>
              <a:rPr lang="en-US" sz="4400" u="sng" dirty="0">
                <a:latin typeface="Baskerville Old Face" charset="0"/>
                <a:ea typeface="Baskerville Old Face" charset="0"/>
                <a:cs typeface="Baskerville Old Face" charset="0"/>
              </a:rPr>
              <a:t>Acknowledgements</a:t>
            </a:r>
          </a:p>
        </p:txBody>
      </p:sp>
      <p:sp>
        <p:nvSpPr>
          <p:cNvPr id="50" name="TextBox 49"/>
          <p:cNvSpPr txBox="1"/>
          <p:nvPr/>
        </p:nvSpPr>
        <p:spPr>
          <a:xfrm>
            <a:off x="26593028" y="3115773"/>
            <a:ext cx="3609285" cy="784830"/>
          </a:xfrm>
          <a:prstGeom prst="rect">
            <a:avLst/>
          </a:prstGeom>
          <a:noFill/>
        </p:spPr>
        <p:txBody>
          <a:bodyPr wrap="square" rtlCol="0">
            <a:spAutoFit/>
          </a:bodyPr>
          <a:lstStyle/>
          <a:p>
            <a:r>
              <a:rPr lang="en-US" sz="4500" u="sng" dirty="0">
                <a:latin typeface="Baskerville Old Face" panose="02020602080505020303" pitchFamily="18" charset="0"/>
                <a:ea typeface="Baskerville" charset="0"/>
                <a:cs typeface="Baskerville" charset="0"/>
              </a:rPr>
              <a:t>Methods Cont.</a:t>
            </a:r>
            <a:endParaRPr lang="en-US" sz="4950" u="sng" dirty="0">
              <a:latin typeface="Baskerville" charset="0"/>
              <a:ea typeface="Baskerville" charset="0"/>
              <a:cs typeface="Baskerville"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353780492"/>
              </p:ext>
            </p:extLst>
          </p:nvPr>
        </p:nvGraphicFramePr>
        <p:xfrm>
          <a:off x="504423" y="18858610"/>
          <a:ext cx="8065634" cy="6439381"/>
        </p:xfrm>
        <a:graphic>
          <a:graphicData uri="http://schemas.openxmlformats.org/drawingml/2006/table">
            <a:tbl>
              <a:tblPr>
                <a:tableStyleId>{5C22544A-7EE6-4342-B048-85BDC9FD1C3A}</a:tableStyleId>
              </a:tblPr>
              <a:tblGrid>
                <a:gridCol w="1366873">
                  <a:extLst>
                    <a:ext uri="{9D8B030D-6E8A-4147-A177-3AD203B41FA5}">
                      <a16:colId xmlns:a16="http://schemas.microsoft.com/office/drawing/2014/main" xmlns="" val="20000"/>
                    </a:ext>
                  </a:extLst>
                </a:gridCol>
                <a:gridCol w="516115">
                  <a:extLst>
                    <a:ext uri="{9D8B030D-6E8A-4147-A177-3AD203B41FA5}">
                      <a16:colId xmlns:a16="http://schemas.microsoft.com/office/drawing/2014/main" xmlns="" val="20001"/>
                    </a:ext>
                  </a:extLst>
                </a:gridCol>
                <a:gridCol w="1774145">
                  <a:extLst>
                    <a:ext uri="{9D8B030D-6E8A-4147-A177-3AD203B41FA5}">
                      <a16:colId xmlns:a16="http://schemas.microsoft.com/office/drawing/2014/main" xmlns="" val="20002"/>
                    </a:ext>
                  </a:extLst>
                </a:gridCol>
                <a:gridCol w="1010156">
                  <a:extLst>
                    <a:ext uri="{9D8B030D-6E8A-4147-A177-3AD203B41FA5}">
                      <a16:colId xmlns:a16="http://schemas.microsoft.com/office/drawing/2014/main" xmlns="" val="20003"/>
                    </a:ext>
                  </a:extLst>
                </a:gridCol>
                <a:gridCol w="2257676">
                  <a:extLst>
                    <a:ext uri="{9D8B030D-6E8A-4147-A177-3AD203B41FA5}">
                      <a16:colId xmlns:a16="http://schemas.microsoft.com/office/drawing/2014/main" xmlns="" val="20004"/>
                    </a:ext>
                  </a:extLst>
                </a:gridCol>
                <a:gridCol w="1140669">
                  <a:extLst>
                    <a:ext uri="{9D8B030D-6E8A-4147-A177-3AD203B41FA5}">
                      <a16:colId xmlns:a16="http://schemas.microsoft.com/office/drawing/2014/main" xmlns="" val="20005"/>
                    </a:ext>
                  </a:extLst>
                </a:gridCol>
              </a:tblGrid>
              <a:tr h="495337">
                <a:tc>
                  <a:txBody>
                    <a:bodyPr/>
                    <a:lstStyle/>
                    <a:p>
                      <a:pPr algn="ctr" fontAlgn="b"/>
                      <a:r>
                        <a:rPr lang="en-US" sz="2400" u="none" strike="noStrike" dirty="0">
                          <a:effectLst/>
                          <a:latin typeface="Baskerville Old Face" charset="0"/>
                          <a:ea typeface="Baskerville Old Face" charset="0"/>
                          <a:cs typeface="Baskerville Old Face" charset="0"/>
                        </a:rPr>
                        <a:t>Subject</a:t>
                      </a:r>
                      <a:endParaRPr lang="en-US" sz="2400" b="1"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Age</a:t>
                      </a:r>
                      <a:endParaRPr lang="en-US" sz="2400" b="1"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Education</a:t>
                      </a:r>
                      <a:endParaRPr lang="en-US" sz="2400" b="1"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Gender</a:t>
                      </a:r>
                      <a:endParaRPr lang="en-US" sz="2400" b="1"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marL="1143000" indent="-1143000" algn="ctr" fontAlgn="b">
                        <a:tabLst>
                          <a:tab pos="1651000" algn="l"/>
                        </a:tabLst>
                      </a:pPr>
                      <a:r>
                        <a:rPr lang="en-US" sz="2400" u="none" strike="noStrike" dirty="0">
                          <a:effectLst/>
                          <a:latin typeface="Baskerville Old Face" charset="0"/>
                          <a:ea typeface="Baskerville Old Face" charset="0"/>
                          <a:cs typeface="Baskerville Old Face" charset="0"/>
                        </a:rPr>
                        <a:t>Language</a:t>
                      </a:r>
                      <a:endParaRPr lang="en-US" sz="2400" b="1"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Aphasia</a:t>
                      </a:r>
                      <a:endParaRPr lang="en-US" sz="2400" b="1"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495337">
                <a:tc>
                  <a:txBody>
                    <a:bodyPr/>
                    <a:lstStyle/>
                    <a:p>
                      <a:pPr algn="ctr" fontAlgn="b"/>
                      <a:r>
                        <a:rPr lang="it-IT" sz="2400" u="none" strike="noStrike" dirty="0">
                          <a:effectLst/>
                          <a:latin typeface="Baskerville Old Face" charset="0"/>
                          <a:ea typeface="Baskerville Old Face" charset="0"/>
                          <a:cs typeface="Baskerville Old Face" charset="0"/>
                        </a:rPr>
                        <a:t>SCAS014</a:t>
                      </a:r>
                      <a:endParaRPr lang="it-IT"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dirty="0">
                          <a:effectLst/>
                          <a:latin typeface="Baskerville Old Face" charset="0"/>
                          <a:ea typeface="Baskerville Old Face" charset="0"/>
                          <a:cs typeface="Baskerville Old Face" charset="0"/>
                        </a:rPr>
                        <a:t>50</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a:effectLst/>
                          <a:latin typeface="Baskerville Old Face" charset="0"/>
                          <a:ea typeface="Baskerville Old Face" charset="0"/>
                          <a:cs typeface="Baskerville Old Face" charset="0"/>
                        </a:rPr>
                        <a:t>JD</a:t>
                      </a:r>
                      <a:endParaRPr lang="en-US" sz="2400" b="0" i="0" u="none" strike="noStrike">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a:effectLst/>
                          <a:latin typeface="Baskerville Old Face" charset="0"/>
                          <a:ea typeface="Baskerville Old Face" charset="0"/>
                          <a:cs typeface="Baskerville Old Face" charset="0"/>
                        </a:rPr>
                        <a:t>Male</a:t>
                      </a:r>
                      <a:endParaRPr lang="en-US" sz="2400" b="0" i="0" u="none" strike="noStrike">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dirty="0">
                          <a:effectLst/>
                          <a:latin typeface="Baskerville Old Face" charset="0"/>
                          <a:ea typeface="Baskerville Old Face" charset="0"/>
                          <a:cs typeface="Baskerville Old Face" charset="0"/>
                        </a:rPr>
                        <a:t>English/Russian</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a:effectLst/>
                          <a:latin typeface="Baskerville Old Face" charset="0"/>
                          <a:ea typeface="Baskerville Old Face" charset="0"/>
                          <a:cs typeface="Baskerville Old Face" charset="0"/>
                        </a:rPr>
                        <a:t>Yes</a:t>
                      </a:r>
                      <a:endParaRPr lang="en-US" sz="2400" b="0" i="0" u="none" strike="noStrike">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1"/>
                  </a:ext>
                </a:extLst>
              </a:tr>
              <a:tr h="495337">
                <a:tc>
                  <a:txBody>
                    <a:bodyPr/>
                    <a:lstStyle/>
                    <a:p>
                      <a:pPr algn="ctr" fontAlgn="b"/>
                      <a:r>
                        <a:rPr lang="en-US" sz="2400" u="none" strike="noStrike" dirty="0">
                          <a:effectLst/>
                          <a:latin typeface="Baskerville Old Face" charset="0"/>
                          <a:ea typeface="Baskerville Old Face" charset="0"/>
                          <a:cs typeface="Baskerville Old Face" charset="0"/>
                        </a:rPr>
                        <a:t>Control </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43</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PhD</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Male</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English/Chinese</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No</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495337">
                <a:tc>
                  <a:txBody>
                    <a:bodyPr/>
                    <a:lstStyle/>
                    <a:p>
                      <a:pPr algn="ctr" fontAlgn="b"/>
                      <a:r>
                        <a:rPr lang="it-IT" sz="2400" u="none" strike="noStrike" dirty="0">
                          <a:effectLst/>
                          <a:latin typeface="Baskerville Old Face" charset="0"/>
                          <a:ea typeface="Baskerville Old Face" charset="0"/>
                          <a:cs typeface="Baskerville Old Face" charset="0"/>
                        </a:rPr>
                        <a:t>SCAS017</a:t>
                      </a:r>
                      <a:endParaRPr lang="it-IT"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is-IS" sz="2400" u="none" strike="noStrike" dirty="0">
                          <a:effectLst/>
                          <a:latin typeface="Baskerville Old Face" charset="0"/>
                          <a:ea typeface="Baskerville Old Face" charset="0"/>
                          <a:cs typeface="Baskerville Old Face" charset="0"/>
                        </a:rPr>
                        <a:t>67</a:t>
                      </a:r>
                      <a:endParaRPr lang="is-I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dirty="0">
                          <a:effectLst/>
                          <a:latin typeface="Baskerville Old Face" charset="0"/>
                          <a:ea typeface="Baskerville Old Face" charset="0"/>
                          <a:cs typeface="Baskerville Old Face" charset="0"/>
                        </a:rPr>
                        <a:t>Masters</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dirty="0">
                          <a:effectLst/>
                          <a:latin typeface="Baskerville Old Face" charset="0"/>
                          <a:ea typeface="Baskerville Old Face" charset="0"/>
                          <a:cs typeface="Baskerville Old Face" charset="0"/>
                        </a:rPr>
                        <a:t>Male</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dirty="0">
                          <a:effectLst/>
                          <a:latin typeface="Baskerville Old Face" charset="0"/>
                          <a:ea typeface="Baskerville Old Face" charset="0"/>
                          <a:cs typeface="Baskerville Old Face" charset="0"/>
                        </a:rPr>
                        <a:t>English</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dirty="0">
                          <a:effectLst/>
                          <a:latin typeface="Baskerville Old Face" charset="0"/>
                          <a:ea typeface="Baskerville Old Face" charset="0"/>
                          <a:cs typeface="Baskerville Old Face" charset="0"/>
                        </a:rPr>
                        <a:t>Yes</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3"/>
                  </a:ext>
                </a:extLst>
              </a:tr>
              <a:tr h="495337">
                <a:tc>
                  <a:txBody>
                    <a:bodyPr/>
                    <a:lstStyle/>
                    <a:p>
                      <a:pPr algn="ctr" fontAlgn="b"/>
                      <a:r>
                        <a:rPr lang="en-US" sz="2400" u="none" strike="noStrike" dirty="0">
                          <a:effectLst/>
                          <a:latin typeface="Baskerville Old Face" charset="0"/>
                          <a:ea typeface="Baskerville Old Face" charset="0"/>
                          <a:cs typeface="Baskerville Old Face" charset="0"/>
                        </a:rPr>
                        <a:t>Control</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is-IS" sz="2400" u="none" strike="noStrike" dirty="0">
                          <a:effectLst/>
                          <a:latin typeface="Baskerville Old Face" charset="0"/>
                          <a:ea typeface="Baskerville Old Face" charset="0"/>
                          <a:cs typeface="Baskerville Old Face" charset="0"/>
                        </a:rPr>
                        <a:t>72</a:t>
                      </a:r>
                      <a:endParaRPr lang="is-I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Bachelors</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Male</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English</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No</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495337">
                <a:tc>
                  <a:txBody>
                    <a:bodyPr/>
                    <a:lstStyle/>
                    <a:p>
                      <a:pPr algn="ctr" fontAlgn="b"/>
                      <a:r>
                        <a:rPr lang="it-IT" sz="2400" u="none" strike="noStrike" dirty="0">
                          <a:effectLst/>
                          <a:latin typeface="Baskerville Old Face" charset="0"/>
                          <a:ea typeface="Baskerville Old Face" charset="0"/>
                          <a:cs typeface="Baskerville Old Face" charset="0"/>
                        </a:rPr>
                        <a:t>SCAS015</a:t>
                      </a:r>
                      <a:endParaRPr lang="it-IT"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dirty="0">
                          <a:effectLst/>
                          <a:latin typeface="Baskerville Old Face" charset="0"/>
                          <a:ea typeface="Baskerville Old Face" charset="0"/>
                          <a:cs typeface="Baskerville Old Face" charset="0"/>
                        </a:rPr>
                        <a:t>33</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dirty="0">
                          <a:effectLst/>
                          <a:latin typeface="Baskerville Old Face" charset="0"/>
                          <a:ea typeface="Baskerville Old Face" charset="0"/>
                          <a:cs typeface="Baskerville Old Face" charset="0"/>
                        </a:rPr>
                        <a:t>Bachelors</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dirty="0">
                          <a:effectLst/>
                          <a:latin typeface="Baskerville Old Face" charset="0"/>
                          <a:ea typeface="Baskerville Old Face" charset="0"/>
                          <a:cs typeface="Baskerville Old Face" charset="0"/>
                        </a:rPr>
                        <a:t>Male</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dirty="0">
                          <a:effectLst/>
                          <a:latin typeface="Baskerville Old Face" charset="0"/>
                          <a:ea typeface="Baskerville Old Face" charset="0"/>
                          <a:cs typeface="Baskerville Old Face" charset="0"/>
                        </a:rPr>
                        <a:t>English/Dutch</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dirty="0">
                          <a:effectLst/>
                          <a:latin typeface="Baskerville Old Face" charset="0"/>
                          <a:ea typeface="Baskerville Old Face" charset="0"/>
                          <a:cs typeface="Baskerville Old Face" charset="0"/>
                        </a:rPr>
                        <a:t>Yes</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5"/>
                  </a:ext>
                </a:extLst>
              </a:tr>
              <a:tr h="495337">
                <a:tc>
                  <a:txBody>
                    <a:bodyPr/>
                    <a:lstStyle/>
                    <a:p>
                      <a:pPr algn="ctr" fontAlgn="b"/>
                      <a:r>
                        <a:rPr lang="en-US" sz="2400" u="none" strike="noStrike" dirty="0">
                          <a:effectLst/>
                          <a:latin typeface="Baskerville Old Face" charset="0"/>
                          <a:ea typeface="Baskerville Old Face" charset="0"/>
                          <a:cs typeface="Baskerville Old Face" charset="0"/>
                        </a:rPr>
                        <a:t>Control</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35</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Bachelors</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Male</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English/Dutch</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No</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495337">
                <a:tc>
                  <a:txBody>
                    <a:bodyPr/>
                    <a:lstStyle/>
                    <a:p>
                      <a:pPr algn="ctr" fontAlgn="b"/>
                      <a:r>
                        <a:rPr lang="it-IT" sz="2400" u="none" strike="noStrike" dirty="0">
                          <a:effectLst/>
                          <a:latin typeface="Baskerville Old Face" charset="0"/>
                          <a:ea typeface="Baskerville Old Face" charset="0"/>
                          <a:cs typeface="Baskerville Old Face" charset="0"/>
                        </a:rPr>
                        <a:t>SCAS019</a:t>
                      </a:r>
                      <a:endParaRPr lang="it-IT"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dirty="0">
                          <a:effectLst/>
                          <a:latin typeface="Baskerville Old Face" charset="0"/>
                          <a:ea typeface="Baskerville Old Face" charset="0"/>
                          <a:cs typeface="Baskerville Old Face" charset="0"/>
                        </a:rPr>
                        <a:t>60</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a:effectLst/>
                          <a:latin typeface="Baskerville Old Face" charset="0"/>
                          <a:ea typeface="Baskerville Old Face" charset="0"/>
                          <a:cs typeface="Baskerville Old Face" charset="0"/>
                        </a:rPr>
                        <a:t>High School</a:t>
                      </a:r>
                      <a:endParaRPr lang="en-US" sz="2400" b="0" i="0" u="none" strike="noStrike">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a:effectLst/>
                          <a:latin typeface="Baskerville Old Face" charset="0"/>
                          <a:ea typeface="Baskerville Old Face" charset="0"/>
                          <a:cs typeface="Baskerville Old Face" charset="0"/>
                        </a:rPr>
                        <a:t>Female</a:t>
                      </a:r>
                      <a:endParaRPr lang="en-US" sz="2400" b="0" i="0" u="none" strike="noStrike">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dirty="0">
                          <a:effectLst/>
                          <a:latin typeface="Baskerville Old Face" charset="0"/>
                          <a:ea typeface="Baskerville Old Face" charset="0"/>
                          <a:cs typeface="Baskerville Old Face" charset="0"/>
                        </a:rPr>
                        <a:t>English</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a:effectLst/>
                          <a:latin typeface="Baskerville Old Face" charset="0"/>
                          <a:ea typeface="Baskerville Old Face" charset="0"/>
                          <a:cs typeface="Baskerville Old Face" charset="0"/>
                        </a:rPr>
                        <a:t>Yes</a:t>
                      </a:r>
                      <a:endParaRPr lang="en-US" sz="2400" b="0" i="0" u="none" strike="noStrike">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7"/>
                  </a:ext>
                </a:extLst>
              </a:tr>
              <a:tr h="495337">
                <a:tc>
                  <a:txBody>
                    <a:bodyPr/>
                    <a:lstStyle/>
                    <a:p>
                      <a:pPr algn="ctr" fontAlgn="b"/>
                      <a:r>
                        <a:rPr lang="en-US" sz="2400" u="none" strike="noStrike" dirty="0">
                          <a:effectLst/>
                          <a:latin typeface="Baskerville Old Face" charset="0"/>
                          <a:ea typeface="Baskerville Old Face" charset="0"/>
                          <a:cs typeface="Baskerville Old Face" charset="0"/>
                        </a:rPr>
                        <a:t>Control </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55</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High School</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Female</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English</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No</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495337">
                <a:tc>
                  <a:txBody>
                    <a:bodyPr/>
                    <a:lstStyle/>
                    <a:p>
                      <a:pPr algn="ctr" fontAlgn="b"/>
                      <a:r>
                        <a:rPr lang="it-IT" sz="2400" u="none" strike="noStrike" dirty="0">
                          <a:effectLst/>
                          <a:latin typeface="Baskerville Old Face" charset="0"/>
                          <a:ea typeface="Baskerville Old Face" charset="0"/>
                          <a:cs typeface="Baskerville Old Face" charset="0"/>
                        </a:rPr>
                        <a:t>SCAS020</a:t>
                      </a:r>
                      <a:endParaRPr lang="it-IT"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is-IS" sz="2400" u="none" strike="noStrike" dirty="0">
                          <a:effectLst/>
                          <a:latin typeface="Baskerville Old Face" charset="0"/>
                          <a:ea typeface="Baskerville Old Face" charset="0"/>
                          <a:cs typeface="Baskerville Old Face" charset="0"/>
                        </a:rPr>
                        <a:t>52</a:t>
                      </a:r>
                      <a:endParaRPr lang="is-I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dirty="0">
                          <a:effectLst/>
                          <a:latin typeface="Baskerville Old Face" charset="0"/>
                          <a:ea typeface="Baskerville Old Face" charset="0"/>
                          <a:cs typeface="Baskerville Old Face" charset="0"/>
                        </a:rPr>
                        <a:t>Bachelors</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a:effectLst/>
                          <a:latin typeface="Baskerville Old Face" charset="0"/>
                          <a:ea typeface="Baskerville Old Face" charset="0"/>
                          <a:cs typeface="Baskerville Old Face" charset="0"/>
                        </a:rPr>
                        <a:t>Female</a:t>
                      </a:r>
                      <a:endParaRPr lang="en-US" sz="2400" b="0" i="0" u="none" strike="noStrike">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dirty="0">
                          <a:effectLst/>
                          <a:latin typeface="Baskerville Old Face" charset="0"/>
                          <a:ea typeface="Baskerville Old Face" charset="0"/>
                          <a:cs typeface="Baskerville Old Face" charset="0"/>
                        </a:rPr>
                        <a:t>English/Tamil</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dirty="0">
                          <a:effectLst/>
                          <a:latin typeface="Baskerville Old Face" charset="0"/>
                          <a:ea typeface="Baskerville Old Face" charset="0"/>
                          <a:cs typeface="Baskerville Old Face" charset="0"/>
                        </a:rPr>
                        <a:t>Yes</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9"/>
                  </a:ext>
                </a:extLst>
              </a:tr>
              <a:tr h="495337">
                <a:tc>
                  <a:txBody>
                    <a:bodyPr/>
                    <a:lstStyle/>
                    <a:p>
                      <a:pPr algn="ctr" fontAlgn="b"/>
                      <a:r>
                        <a:rPr lang="en-US" sz="2400" u="none" strike="noStrike" dirty="0">
                          <a:effectLst/>
                          <a:latin typeface="Baskerville Old Face" charset="0"/>
                          <a:ea typeface="Baskerville Old Face" charset="0"/>
                          <a:cs typeface="Baskerville Old Face" charset="0"/>
                        </a:rPr>
                        <a:t>Control</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45</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PhD</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Female</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English/French</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Baskerville Old Face" charset="0"/>
                          <a:ea typeface="Baskerville Old Face" charset="0"/>
                          <a:cs typeface="Baskerville Old Face" charset="0"/>
                        </a:rPr>
                        <a:t>No</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495337">
                <a:tc>
                  <a:txBody>
                    <a:bodyPr/>
                    <a:lstStyle/>
                    <a:p>
                      <a:pPr algn="ctr" fontAlgn="b"/>
                      <a:r>
                        <a:rPr lang="it-IT" sz="2400" u="none" strike="noStrike" dirty="0">
                          <a:effectLst/>
                          <a:latin typeface="Baskerville Old Face" charset="0"/>
                          <a:ea typeface="Baskerville Old Face" charset="0"/>
                          <a:cs typeface="Baskerville Old Face" charset="0"/>
                        </a:rPr>
                        <a:t>SCAS007</a:t>
                      </a:r>
                      <a:endParaRPr lang="it-IT"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a:effectLst/>
                          <a:latin typeface="Baskerville Old Face" charset="0"/>
                          <a:ea typeface="Baskerville Old Face" charset="0"/>
                          <a:cs typeface="Baskerville Old Face" charset="0"/>
                        </a:rPr>
                        <a:t>65</a:t>
                      </a:r>
                      <a:endParaRPr lang="en-US" sz="2400" b="0" i="0" u="none" strike="noStrike">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dirty="0">
                          <a:effectLst/>
                          <a:latin typeface="Baskerville Old Face" charset="0"/>
                          <a:ea typeface="Baskerville Old Face" charset="0"/>
                          <a:cs typeface="Baskerville Old Face" charset="0"/>
                        </a:rPr>
                        <a:t>Masters</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a:effectLst/>
                          <a:latin typeface="Baskerville Old Face" charset="0"/>
                          <a:ea typeface="Baskerville Old Face" charset="0"/>
                          <a:cs typeface="Baskerville Old Face" charset="0"/>
                        </a:rPr>
                        <a:t>Female</a:t>
                      </a:r>
                      <a:endParaRPr lang="en-US" sz="2400" b="0" i="0" u="none" strike="noStrike">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dirty="0">
                          <a:effectLst/>
                          <a:latin typeface="Baskerville Old Face" charset="0"/>
                          <a:ea typeface="Baskerville Old Face" charset="0"/>
                          <a:cs typeface="Baskerville Old Face" charset="0"/>
                        </a:rPr>
                        <a:t>English</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tc>
                  <a:txBody>
                    <a:bodyPr/>
                    <a:lstStyle/>
                    <a:p>
                      <a:pPr algn="ctr" fontAlgn="b"/>
                      <a:r>
                        <a:rPr lang="en-US" sz="2400" u="none" strike="noStrike" dirty="0">
                          <a:effectLst/>
                          <a:latin typeface="Baskerville Old Face" charset="0"/>
                          <a:ea typeface="Baskerville Old Face" charset="0"/>
                          <a:cs typeface="Baskerville Old Face" charset="0"/>
                        </a:rPr>
                        <a:t>Yes</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11"/>
                  </a:ext>
                </a:extLst>
              </a:tr>
              <a:tr h="495337">
                <a:tc>
                  <a:txBody>
                    <a:bodyPr/>
                    <a:lstStyle/>
                    <a:p>
                      <a:pPr algn="ctr" fontAlgn="b"/>
                      <a:r>
                        <a:rPr lang="en-US" sz="2400" u="none" strike="noStrike" dirty="0">
                          <a:effectLst/>
                          <a:latin typeface="Baskerville Old Face" charset="0"/>
                          <a:ea typeface="Baskerville Old Face" charset="0"/>
                          <a:cs typeface="Baskerville Old Face" charset="0"/>
                        </a:rPr>
                        <a:t>Control</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tc>
                <a:tc>
                  <a:txBody>
                    <a:bodyPr/>
                    <a:lstStyle/>
                    <a:p>
                      <a:pPr algn="ctr" fontAlgn="b"/>
                      <a:r>
                        <a:rPr lang="en-US" sz="2400" u="none" strike="noStrike">
                          <a:effectLst/>
                          <a:latin typeface="Baskerville Old Face" charset="0"/>
                          <a:ea typeface="Baskerville Old Face" charset="0"/>
                          <a:cs typeface="Baskerville Old Face" charset="0"/>
                        </a:rPr>
                        <a:t>53</a:t>
                      </a:r>
                      <a:endParaRPr lang="en-US" sz="2400" b="0" i="0" u="none" strike="noStrike">
                        <a:solidFill>
                          <a:srgbClr val="2F75B5"/>
                        </a:solidFill>
                        <a:effectLst/>
                        <a:latin typeface="Baskerville Old Face" charset="0"/>
                        <a:ea typeface="Baskerville Old Face" charset="0"/>
                        <a:cs typeface="Baskerville Old Face" charset="0"/>
                      </a:endParaRPr>
                    </a:p>
                  </a:txBody>
                  <a:tcPr marL="12700" marR="12700" marT="12700" marB="0" anchor="b"/>
                </a:tc>
                <a:tc>
                  <a:txBody>
                    <a:bodyPr/>
                    <a:lstStyle/>
                    <a:p>
                      <a:pPr algn="ctr" fontAlgn="b"/>
                      <a:r>
                        <a:rPr lang="en-US" sz="2400" u="none" strike="noStrike" dirty="0">
                          <a:effectLst/>
                          <a:latin typeface="Baskerville Old Face" charset="0"/>
                          <a:ea typeface="Baskerville Old Face" charset="0"/>
                          <a:cs typeface="Baskerville Old Face" charset="0"/>
                        </a:rPr>
                        <a:t>Masters</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tc>
                <a:tc>
                  <a:txBody>
                    <a:bodyPr/>
                    <a:lstStyle/>
                    <a:p>
                      <a:pPr algn="ctr" fontAlgn="b"/>
                      <a:r>
                        <a:rPr lang="en-US" sz="2400" u="none" strike="noStrike" dirty="0">
                          <a:effectLst/>
                          <a:latin typeface="Baskerville Old Face" charset="0"/>
                          <a:ea typeface="Baskerville Old Face" charset="0"/>
                          <a:cs typeface="Baskerville Old Face" charset="0"/>
                        </a:rPr>
                        <a:t>Female</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tc>
                <a:tc>
                  <a:txBody>
                    <a:bodyPr/>
                    <a:lstStyle/>
                    <a:p>
                      <a:pPr algn="ctr" fontAlgn="b"/>
                      <a:r>
                        <a:rPr lang="en-US" sz="2400" u="none" strike="noStrike" dirty="0">
                          <a:effectLst/>
                          <a:latin typeface="Baskerville Old Face" charset="0"/>
                          <a:ea typeface="Baskerville Old Face" charset="0"/>
                          <a:cs typeface="Baskerville Old Face" charset="0"/>
                        </a:rPr>
                        <a:t>English</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tc>
                <a:tc>
                  <a:txBody>
                    <a:bodyPr/>
                    <a:lstStyle/>
                    <a:p>
                      <a:pPr algn="ctr" fontAlgn="b"/>
                      <a:r>
                        <a:rPr lang="en-US" sz="2400" u="none" strike="noStrike" dirty="0">
                          <a:effectLst/>
                          <a:latin typeface="Baskerville Old Face" charset="0"/>
                          <a:ea typeface="Baskerville Old Face" charset="0"/>
                          <a:cs typeface="Baskerville Old Face" charset="0"/>
                        </a:rPr>
                        <a:t>No</a:t>
                      </a:r>
                      <a:endParaRPr lang="en-US" sz="2400" b="0" i="0" u="none" strike="noStrike" dirty="0">
                        <a:solidFill>
                          <a:srgbClr val="2F75B5"/>
                        </a:solidFill>
                        <a:effectLst/>
                        <a:latin typeface="Baskerville Old Face" charset="0"/>
                        <a:ea typeface="Baskerville Old Face" charset="0"/>
                        <a:cs typeface="Baskerville Old Face" charset="0"/>
                      </a:endParaRPr>
                    </a:p>
                  </a:txBody>
                  <a:tcPr marL="12700" marR="12700" marT="12700" marB="0" anchor="b"/>
                </a:tc>
                <a:extLst>
                  <a:ext uri="{0D108BD9-81ED-4DB2-BD59-A6C34878D82A}">
                    <a16:rowId xmlns:a16="http://schemas.microsoft.com/office/drawing/2014/main" xmlns="" val="10012"/>
                  </a:ext>
                </a:extLst>
              </a:tr>
            </a:tbl>
          </a:graphicData>
        </a:graphic>
      </p:graphicFrame>
      <p:sp>
        <p:nvSpPr>
          <p:cNvPr id="3" name="TextBox 2"/>
          <p:cNvSpPr txBox="1"/>
          <p:nvPr/>
        </p:nvSpPr>
        <p:spPr>
          <a:xfrm>
            <a:off x="2982376" y="13138390"/>
            <a:ext cx="3111886" cy="1635832"/>
          </a:xfrm>
          <a:prstGeom prst="rect">
            <a:avLst/>
          </a:prstGeom>
          <a:noFill/>
        </p:spPr>
        <p:txBody>
          <a:bodyPr wrap="square" rtlCol="0">
            <a:spAutoFit/>
          </a:bodyPr>
          <a:lstStyle/>
          <a:p>
            <a:r>
              <a:rPr lang="en-US" sz="4500" u="sng" dirty="0">
                <a:latin typeface="Baskerville Old Face" charset="0"/>
                <a:ea typeface="Baskerville Old Face" charset="0"/>
                <a:cs typeface="Baskerville Old Face" charset="0"/>
              </a:rPr>
              <a:t>Hypothesis</a:t>
            </a:r>
            <a:endParaRPr lang="en-US" sz="4500" dirty="0">
              <a:latin typeface="Baskerville Old Face" charset="0"/>
              <a:ea typeface="Baskerville Old Face" charset="0"/>
              <a:cs typeface="Baskerville Old Face" charset="0"/>
            </a:endParaRPr>
          </a:p>
          <a:p>
            <a:endParaRPr lang="en-US" dirty="0"/>
          </a:p>
        </p:txBody>
      </p:sp>
      <p:sp>
        <p:nvSpPr>
          <p:cNvPr id="4" name="TextBox 3"/>
          <p:cNvSpPr txBox="1"/>
          <p:nvPr/>
        </p:nvSpPr>
        <p:spPr>
          <a:xfrm>
            <a:off x="465811" y="14008862"/>
            <a:ext cx="8253977" cy="2631490"/>
          </a:xfrm>
          <a:prstGeom prst="rect">
            <a:avLst/>
          </a:prstGeom>
          <a:noFill/>
        </p:spPr>
        <p:txBody>
          <a:bodyPr wrap="square" rtlCol="0">
            <a:spAutoFit/>
          </a:bodyPr>
          <a:lstStyle/>
          <a:p>
            <a:r>
              <a:rPr lang="en-US" sz="3200" dirty="0">
                <a:latin typeface="Baskerville Old Face" charset="0"/>
                <a:ea typeface="Baskerville Old Face" charset="0"/>
                <a:cs typeface="Baskerville Old Face" charset="0"/>
              </a:rPr>
              <a:t>We expect that PWA will have similar power across hemispheres compared to </a:t>
            </a:r>
            <a:r>
              <a:rPr lang="en-US" sz="3200" dirty="0" smtClean="0">
                <a:latin typeface="Baskerville Old Face" charset="0"/>
                <a:ea typeface="Baskerville Old Face" charset="0"/>
                <a:cs typeface="Baskerville Old Face" charset="0"/>
              </a:rPr>
              <a:t>healthy controls. </a:t>
            </a:r>
            <a:r>
              <a:rPr lang="en-US" sz="3200" dirty="0">
                <a:latin typeface="Baskerville Old Face" charset="0"/>
                <a:ea typeface="Baskerville Old Face" charset="0"/>
                <a:cs typeface="Baskerville Old Face" charset="0"/>
              </a:rPr>
              <a:t>This effect will be more pronounced for bilingual PWA.  </a:t>
            </a:r>
            <a:endParaRPr lang="en-US" sz="3200" b="1" u="sng" dirty="0">
              <a:latin typeface="Baskerville Old Face" charset="0"/>
              <a:ea typeface="Baskerville Old Face" charset="0"/>
              <a:cs typeface="Baskerville Old Face" charset="0"/>
            </a:endParaRPr>
          </a:p>
          <a:p>
            <a:endParaRPr lang="en-US" sz="3300" dirty="0"/>
          </a:p>
        </p:txBody>
      </p:sp>
      <p:sp>
        <p:nvSpPr>
          <p:cNvPr id="9" name="Rectangle 8"/>
          <p:cNvSpPr/>
          <p:nvPr/>
        </p:nvSpPr>
        <p:spPr>
          <a:xfrm>
            <a:off x="16277900" y="12329933"/>
            <a:ext cx="362600" cy="943335"/>
          </a:xfrm>
          <a:prstGeom prst="rect">
            <a:avLst/>
          </a:prstGeom>
        </p:spPr>
        <p:txBody>
          <a:bodyPr wrap="none">
            <a:spAutoFit/>
          </a:bodyPr>
          <a:lstStyle/>
          <a:p>
            <a:r>
              <a:rPr lang="sk-SK" dirty="0">
                <a:solidFill>
                  <a:srgbClr val="000000"/>
                </a:solidFill>
                <a:latin typeface="Times" charset="0"/>
              </a:rPr>
              <a:t> </a:t>
            </a:r>
            <a:endParaRPr lang="en-US" dirty="0"/>
          </a:p>
        </p:txBody>
      </p:sp>
      <p:sp>
        <p:nvSpPr>
          <p:cNvPr id="15" name="TextBox 14"/>
          <p:cNvSpPr txBox="1"/>
          <p:nvPr/>
        </p:nvSpPr>
        <p:spPr>
          <a:xfrm>
            <a:off x="9660174" y="3508188"/>
            <a:ext cx="6617726" cy="7971413"/>
          </a:xfrm>
          <a:prstGeom prst="rect">
            <a:avLst/>
          </a:prstGeom>
          <a:noFill/>
        </p:spPr>
        <p:txBody>
          <a:bodyPr wrap="square" rtlCol="0">
            <a:spAutoFit/>
          </a:bodyPr>
          <a:lstStyle/>
          <a:p>
            <a:pPr fontAlgn="base"/>
            <a:r>
              <a:rPr lang="en-US" sz="3200" u="sng" dirty="0">
                <a:latin typeface="Baskerville Old Face" charset="0"/>
                <a:ea typeface="Baskerville Old Face" charset="0"/>
                <a:cs typeface="Baskerville Old Face" charset="0"/>
              </a:rPr>
              <a:t>Monolingual Case Study</a:t>
            </a:r>
            <a:r>
              <a:rPr lang="en-US" sz="3200" dirty="0">
                <a:latin typeface="Baskerville Old Face" charset="0"/>
                <a:ea typeface="Baskerville Old Face" charset="0"/>
                <a:cs typeface="Baskerville Old Face" charset="0"/>
              </a:rPr>
              <a:t> </a:t>
            </a:r>
          </a:p>
          <a:p>
            <a:pPr fontAlgn="base"/>
            <a:r>
              <a:rPr lang="en-US" sz="3200" dirty="0">
                <a:latin typeface="Baskerville Old Face" charset="0"/>
                <a:ea typeface="Baskerville Old Face" charset="0"/>
                <a:cs typeface="Baskerville Old Face" charset="0"/>
              </a:rPr>
              <a:t>PWA: </a:t>
            </a:r>
          </a:p>
          <a:p>
            <a:pPr marL="457200" indent="-457200" fontAlgn="base">
              <a:buFont typeface="Arial" charset="0"/>
              <a:buChar char="•"/>
            </a:pPr>
            <a:r>
              <a:rPr lang="en-US" sz="3200" dirty="0">
                <a:latin typeface="Baskerville Old Face" charset="0"/>
                <a:ea typeface="Baskerville Old Face" charset="0"/>
                <a:cs typeface="Baskerville Old Face" charset="0"/>
              </a:rPr>
              <a:t>56 years old </a:t>
            </a:r>
          </a:p>
          <a:p>
            <a:pPr marL="457200" indent="-457200" fontAlgn="base">
              <a:buFont typeface="Arial" charset="0"/>
              <a:buChar char="•"/>
            </a:pPr>
            <a:r>
              <a:rPr lang="en-US" sz="3200" dirty="0">
                <a:latin typeface="Baskerville Old Face" charset="0"/>
                <a:ea typeface="Baskerville Old Face" charset="0"/>
                <a:cs typeface="Baskerville Old Face" charset="0"/>
              </a:rPr>
              <a:t>Broca's Aphasia </a:t>
            </a:r>
          </a:p>
          <a:p>
            <a:pPr marL="457200" indent="-457200" fontAlgn="base">
              <a:buFont typeface="Arial" charset="0"/>
              <a:buChar char="•"/>
            </a:pPr>
            <a:r>
              <a:rPr lang="en-US" sz="3200" dirty="0">
                <a:latin typeface="Baskerville Old Face" charset="0"/>
                <a:ea typeface="Baskerville Old Face" charset="0"/>
                <a:cs typeface="Baskerville Old Face" charset="0"/>
              </a:rPr>
              <a:t>Ischemia Stroke –2 years post stroke</a:t>
            </a:r>
          </a:p>
          <a:p>
            <a:pPr marL="457200" indent="-457200" fontAlgn="base">
              <a:buFont typeface="Arial" charset="0"/>
              <a:buChar char="•"/>
            </a:pPr>
            <a:r>
              <a:rPr lang="en-US" sz="3200" dirty="0">
                <a:latin typeface="Baskerville Old Face" charset="0"/>
                <a:ea typeface="Baskerville Old Face" charset="0"/>
                <a:cs typeface="Baskerville Old Face" charset="0"/>
              </a:rPr>
              <a:t>Monolingual </a:t>
            </a:r>
          </a:p>
          <a:p>
            <a:pPr marL="457200" indent="-457200" fontAlgn="base">
              <a:buFont typeface="Arial" charset="0"/>
              <a:buChar char="•"/>
            </a:pPr>
            <a:r>
              <a:rPr lang="en-US" sz="3200" dirty="0">
                <a:latin typeface="Baskerville Old Face" charset="0"/>
                <a:ea typeface="Baskerville Old Face" charset="0"/>
                <a:cs typeface="Baskerville Old Face" charset="0"/>
              </a:rPr>
              <a:t>Highest Level of Education: Master's</a:t>
            </a:r>
          </a:p>
          <a:p>
            <a:pPr fontAlgn="base"/>
            <a:r>
              <a:rPr lang="is-IS" sz="3200" dirty="0">
                <a:latin typeface="Baskerville Old Face" charset="0"/>
                <a:ea typeface="Baskerville Old Face" charset="0"/>
                <a:cs typeface="Baskerville Old Face" charset="0"/>
              </a:rPr>
              <a:t> </a:t>
            </a:r>
            <a:endParaRPr lang="en-US" sz="3200" dirty="0">
              <a:latin typeface="Baskerville Old Face" charset="0"/>
              <a:ea typeface="Baskerville Old Face" charset="0"/>
              <a:cs typeface="Baskerville Old Face" charset="0"/>
            </a:endParaRPr>
          </a:p>
          <a:p>
            <a:pPr fontAlgn="base"/>
            <a:r>
              <a:rPr lang="en-US" sz="3200" dirty="0">
                <a:latin typeface="Baskerville Old Face" charset="0"/>
                <a:ea typeface="Baskerville Old Face" charset="0"/>
                <a:cs typeface="Baskerville Old Face" charset="0"/>
              </a:rPr>
              <a:t>Healthy Control:</a:t>
            </a:r>
          </a:p>
          <a:p>
            <a:pPr marL="457200" indent="-457200" fontAlgn="base">
              <a:buFont typeface="Arial" charset="0"/>
              <a:buChar char="•"/>
            </a:pPr>
            <a:r>
              <a:rPr lang="en-US" sz="3200" dirty="0">
                <a:latin typeface="Baskerville Old Face" charset="0"/>
                <a:ea typeface="Baskerville Old Face" charset="0"/>
                <a:cs typeface="Baskerville Old Face" charset="0"/>
              </a:rPr>
              <a:t>51 years old</a:t>
            </a:r>
          </a:p>
          <a:p>
            <a:pPr marL="457200" indent="-457200" fontAlgn="base">
              <a:buFont typeface="Arial" charset="0"/>
              <a:buChar char="•"/>
            </a:pPr>
            <a:r>
              <a:rPr lang="en-US" sz="3200" dirty="0">
                <a:latin typeface="Baskerville Old Face" charset="0"/>
                <a:ea typeface="Baskerville Old Face" charset="0"/>
                <a:cs typeface="Baskerville Old Face" charset="0"/>
              </a:rPr>
              <a:t>Monolingual </a:t>
            </a:r>
          </a:p>
          <a:p>
            <a:pPr marL="457200" indent="-457200" fontAlgn="base">
              <a:buFont typeface="Arial" charset="0"/>
              <a:buChar char="•"/>
            </a:pPr>
            <a:r>
              <a:rPr lang="en-US" sz="3200" dirty="0">
                <a:latin typeface="Baskerville Old Face" charset="0"/>
                <a:ea typeface="Baskerville Old Face" charset="0"/>
                <a:cs typeface="Baskerville Old Face" charset="0"/>
              </a:rPr>
              <a:t> Highest Level of Education: Master's</a:t>
            </a:r>
          </a:p>
          <a:p>
            <a:pPr fontAlgn="base"/>
            <a:endParaRPr lang="en-US" sz="3200" dirty="0">
              <a:latin typeface="Baskerville Old Face" charset="0"/>
              <a:ea typeface="Baskerville Old Face" charset="0"/>
              <a:cs typeface="Baskerville Old Face" charset="0"/>
            </a:endParaRPr>
          </a:p>
          <a:p>
            <a:pPr fontAlgn="base"/>
            <a:endParaRPr lang="en-US" sz="3200" dirty="0">
              <a:latin typeface="Baskerville Old Face" charset="0"/>
              <a:ea typeface="Baskerville Old Face" charset="0"/>
              <a:cs typeface="Baskerville Old Face" charset="0"/>
            </a:endParaRPr>
          </a:p>
          <a:p>
            <a:endParaRPr lang="en-US" sz="3200" dirty="0">
              <a:latin typeface="Baskerville Old Face" charset="0"/>
              <a:ea typeface="Baskerville Old Face" charset="0"/>
              <a:cs typeface="Baskerville Old Face" charset="0"/>
            </a:endParaRPr>
          </a:p>
        </p:txBody>
      </p:sp>
      <p:sp>
        <p:nvSpPr>
          <p:cNvPr id="18" name="TextBox 17"/>
          <p:cNvSpPr txBox="1"/>
          <p:nvPr/>
        </p:nvSpPr>
        <p:spPr>
          <a:xfrm>
            <a:off x="12182606" y="9655018"/>
            <a:ext cx="1980746" cy="707886"/>
          </a:xfrm>
          <a:prstGeom prst="rect">
            <a:avLst/>
          </a:prstGeom>
          <a:noFill/>
        </p:spPr>
        <p:txBody>
          <a:bodyPr wrap="square" rtlCol="0">
            <a:spAutoFit/>
          </a:bodyPr>
          <a:lstStyle/>
          <a:p>
            <a:r>
              <a:rPr lang="en-US" sz="4000" u="sng" dirty="0" smtClean="0">
                <a:latin typeface="Baskerville Old Face" charset="0"/>
                <a:ea typeface="Baskerville Old Face" charset="0"/>
                <a:cs typeface="Baskerville Old Face" charset="0"/>
              </a:rPr>
              <a:t>PWA</a:t>
            </a:r>
            <a:endParaRPr lang="en-US" sz="4000" u="sng" dirty="0">
              <a:latin typeface="Baskerville Old Face" charset="0"/>
              <a:ea typeface="Baskerville Old Face" charset="0"/>
              <a:cs typeface="Baskerville Old Face" charset="0"/>
            </a:endParaRPr>
          </a:p>
        </p:txBody>
      </p:sp>
      <p:sp>
        <p:nvSpPr>
          <p:cNvPr id="22" name="TextBox 21"/>
          <p:cNvSpPr txBox="1"/>
          <p:nvPr/>
        </p:nvSpPr>
        <p:spPr>
          <a:xfrm>
            <a:off x="19089388" y="9689595"/>
            <a:ext cx="1965411" cy="707886"/>
          </a:xfrm>
          <a:prstGeom prst="rect">
            <a:avLst/>
          </a:prstGeom>
          <a:noFill/>
        </p:spPr>
        <p:txBody>
          <a:bodyPr wrap="square" rtlCol="0">
            <a:spAutoFit/>
          </a:bodyPr>
          <a:lstStyle/>
          <a:p>
            <a:r>
              <a:rPr lang="en-US" sz="4000" u="sng" dirty="0" smtClean="0">
                <a:latin typeface="Baskerville Old Face" charset="0"/>
                <a:ea typeface="Baskerville Old Face" charset="0"/>
                <a:cs typeface="Baskerville Old Face" charset="0"/>
              </a:rPr>
              <a:t>Control</a:t>
            </a:r>
            <a:endParaRPr lang="en-US" sz="4000" u="sng" dirty="0">
              <a:latin typeface="Baskerville Old Face" charset="0"/>
              <a:ea typeface="Baskerville Old Face" charset="0"/>
              <a:cs typeface="Baskerville Old Face" charset="0"/>
            </a:endParaRPr>
          </a:p>
        </p:txBody>
      </p:sp>
      <p:sp>
        <p:nvSpPr>
          <p:cNvPr id="25" name="TextBox 24"/>
          <p:cNvSpPr txBox="1"/>
          <p:nvPr/>
        </p:nvSpPr>
        <p:spPr>
          <a:xfrm>
            <a:off x="550453" y="16796502"/>
            <a:ext cx="8169335" cy="2062103"/>
          </a:xfrm>
          <a:prstGeom prst="rect">
            <a:avLst/>
          </a:prstGeom>
          <a:noFill/>
        </p:spPr>
        <p:txBody>
          <a:bodyPr wrap="square" rtlCol="0">
            <a:spAutoFit/>
          </a:bodyPr>
          <a:lstStyle/>
          <a:p>
            <a:r>
              <a:rPr lang="en-US" sz="3200" dirty="0" smtClean="0">
                <a:latin typeface="Baskerville Old Face" charset="0"/>
                <a:ea typeface="Baskerville Old Face" charset="0"/>
                <a:cs typeface="Baskerville Old Face" charset="0"/>
              </a:rPr>
              <a:t>6 PWA and 6 healthy controls matched for age, gender, language experience and education level. Half of the participants were monolinguals, half has experience with a second language. </a:t>
            </a:r>
            <a:endParaRPr lang="en-US" sz="3200" dirty="0">
              <a:latin typeface="Baskerville Old Face" charset="0"/>
              <a:ea typeface="Baskerville Old Face" charset="0"/>
              <a:cs typeface="Baskerville Old Face" charset="0"/>
            </a:endParaRPr>
          </a:p>
        </p:txBody>
      </p:sp>
    </p:spTree>
    <p:extLst>
      <p:ext uri="{BB962C8B-B14F-4D97-AF65-F5344CB8AC3E}">
        <p14:creationId xmlns:p14="http://schemas.microsoft.com/office/powerpoint/2010/main" val="2006356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4827</TotalTime>
  <Words>464</Words>
  <Application>Microsoft Macintosh PowerPoint</Application>
  <PresentationFormat>Custom</PresentationFormat>
  <Paragraphs>157</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Baskerville</vt:lpstr>
      <vt:lpstr>Baskerville Old Face</vt:lpstr>
      <vt:lpstr>Calibri</vt:lpstr>
      <vt:lpstr>Calibri Light</vt:lpstr>
      <vt:lpstr>Times</vt:lpstr>
      <vt:lpstr>Arial</vt:lpstr>
      <vt:lpstr>Office Theme</vt:lpstr>
      <vt:lpstr>PowerPoint Presentation</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Medeiros, Alexis A.</dc:creator>
  <cp:lastModifiedBy>Adams, Meredith A.</cp:lastModifiedBy>
  <cp:revision>65</cp:revision>
  <dcterms:created xsi:type="dcterms:W3CDTF">2018-11-29T00:26:44Z</dcterms:created>
  <dcterms:modified xsi:type="dcterms:W3CDTF">2020-04-21T20:32:57Z</dcterms:modified>
</cp:coreProperties>
</file>