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43891200" cy="3291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h Duong" initials="AD" lastIdx="3" clrIdx="0">
    <p:extLst>
      <p:ext uri="{19B8F6BF-5375-455C-9EA6-DF929625EA0E}">
        <p15:presenceInfo xmlns:p15="http://schemas.microsoft.com/office/powerpoint/2012/main" userId="19ef6328ed2fbf5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3DA0"/>
    <a:srgbClr val="013CB6"/>
    <a:srgbClr val="012475"/>
    <a:srgbClr val="194AA6"/>
    <a:srgbClr val="0350B8"/>
    <a:srgbClr val="01399D"/>
    <a:srgbClr val="01388E"/>
    <a:srgbClr val="013592"/>
    <a:srgbClr val="F2A36E"/>
    <a:srgbClr val="EE85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30" d="100"/>
          <a:sy n="30" d="100"/>
        </p:scale>
        <p:origin x="744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commentAuthors" Target="commentAuthors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1840" y="5387342"/>
            <a:ext cx="37307520" cy="11460480"/>
          </a:xfrm>
        </p:spPr>
        <p:txBody>
          <a:bodyPr anchor="b"/>
          <a:lstStyle>
            <a:lvl1pPr algn="ctr">
              <a:defRPr sz="28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86400" y="17289782"/>
            <a:ext cx="32918400" cy="7947658"/>
          </a:xfrm>
        </p:spPr>
        <p:txBody>
          <a:bodyPr/>
          <a:lstStyle>
            <a:lvl1pPr marL="0" indent="0" algn="ctr">
              <a:buNone/>
              <a:defRPr sz="11520"/>
            </a:lvl1pPr>
            <a:lvl2pPr marL="2194560" indent="0" algn="ctr">
              <a:buNone/>
              <a:defRPr sz="9600"/>
            </a:lvl2pPr>
            <a:lvl3pPr marL="4389120" indent="0" algn="ctr">
              <a:buNone/>
              <a:defRPr sz="8640"/>
            </a:lvl3pPr>
            <a:lvl4pPr marL="6583680" indent="0" algn="ctr">
              <a:buNone/>
              <a:defRPr sz="7680"/>
            </a:lvl4pPr>
            <a:lvl5pPr marL="8778240" indent="0" algn="ctr">
              <a:buNone/>
              <a:defRPr sz="7680"/>
            </a:lvl5pPr>
            <a:lvl6pPr marL="10972800" indent="0" algn="ctr">
              <a:buNone/>
              <a:defRPr sz="7680"/>
            </a:lvl6pPr>
            <a:lvl7pPr marL="13167360" indent="0" algn="ctr">
              <a:buNone/>
              <a:defRPr sz="7680"/>
            </a:lvl7pPr>
            <a:lvl8pPr marL="15361920" indent="0" algn="ctr">
              <a:buNone/>
              <a:defRPr sz="7680"/>
            </a:lvl8pPr>
            <a:lvl9pPr marL="17556480" indent="0" algn="ctr">
              <a:buNone/>
              <a:defRPr sz="768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103CD-4E77-46AB-AF42-4F5A8043697F}" type="datetimeFigureOut">
              <a:rPr lang="en-US" smtClean="0"/>
              <a:t>2/27/2020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A484E-910B-4FF8-9E81-0B43A41F00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71374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103CD-4E77-46AB-AF42-4F5A8043697F}" type="datetimeFigureOut">
              <a:rPr lang="en-US" smtClean="0"/>
              <a:t>2/27/2020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A484E-910B-4FF8-9E81-0B43A41F00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13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409642" y="1752600"/>
            <a:ext cx="9464040" cy="2789682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7522" y="1752600"/>
            <a:ext cx="27843480" cy="2789682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103CD-4E77-46AB-AF42-4F5A8043697F}" type="datetimeFigureOut">
              <a:rPr lang="en-US" smtClean="0"/>
              <a:t>2/27/2020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A484E-910B-4FF8-9E81-0B43A41F00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5349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103CD-4E77-46AB-AF42-4F5A8043697F}" type="datetimeFigureOut">
              <a:rPr lang="en-US" smtClean="0"/>
              <a:t>2/27/2020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A484E-910B-4FF8-9E81-0B43A41F00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2007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4662" y="8206749"/>
            <a:ext cx="37856160" cy="13693138"/>
          </a:xfrm>
        </p:spPr>
        <p:txBody>
          <a:bodyPr anchor="b"/>
          <a:lstStyle>
            <a:lvl1pPr>
              <a:defRPr sz="28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94662" y="22029429"/>
            <a:ext cx="37856160" cy="7200898"/>
          </a:xfrm>
        </p:spPr>
        <p:txBody>
          <a:bodyPr/>
          <a:lstStyle>
            <a:lvl1pPr marL="0" indent="0">
              <a:buNone/>
              <a:defRPr sz="11520">
                <a:solidFill>
                  <a:schemeClr val="tx1"/>
                </a:solidFill>
              </a:defRPr>
            </a:lvl1pPr>
            <a:lvl2pPr marL="2194560" indent="0">
              <a:buNone/>
              <a:defRPr sz="9600">
                <a:solidFill>
                  <a:schemeClr val="tx1">
                    <a:tint val="75000"/>
                  </a:schemeClr>
                </a:solidFill>
              </a:defRPr>
            </a:lvl2pPr>
            <a:lvl3pPr marL="4389120" indent="0">
              <a:buNone/>
              <a:defRPr sz="8640">
                <a:solidFill>
                  <a:schemeClr val="tx1">
                    <a:tint val="75000"/>
                  </a:schemeClr>
                </a:solidFill>
              </a:defRPr>
            </a:lvl3pPr>
            <a:lvl4pPr marL="658368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4pPr>
            <a:lvl5pPr marL="877824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5pPr>
            <a:lvl6pPr marL="1097280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6pPr>
            <a:lvl7pPr marL="1316736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7pPr>
            <a:lvl8pPr marL="1536192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8pPr>
            <a:lvl9pPr marL="1755648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103CD-4E77-46AB-AF42-4F5A8043697F}" type="datetimeFigureOut">
              <a:rPr lang="en-US" smtClean="0"/>
              <a:t>2/27/2020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A484E-910B-4FF8-9E81-0B43A41F00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7605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7520" y="8763000"/>
            <a:ext cx="18653760" cy="208864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219920" y="8763000"/>
            <a:ext cx="18653760" cy="208864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103CD-4E77-46AB-AF42-4F5A8043697F}" type="datetimeFigureOut">
              <a:rPr lang="en-US" smtClean="0"/>
              <a:t>2/27/2020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A484E-910B-4FF8-9E81-0B43A41F00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9521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1752607"/>
            <a:ext cx="37856160" cy="6362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23242" y="8069582"/>
            <a:ext cx="18568032" cy="3954778"/>
          </a:xfrm>
        </p:spPr>
        <p:txBody>
          <a:bodyPr anchor="b"/>
          <a:lstStyle>
            <a:lvl1pPr marL="0" indent="0">
              <a:buNone/>
              <a:defRPr sz="1152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40" b="1"/>
            </a:lvl3pPr>
            <a:lvl4pPr marL="6583680" indent="0">
              <a:buNone/>
              <a:defRPr sz="7680" b="1"/>
            </a:lvl4pPr>
            <a:lvl5pPr marL="8778240" indent="0">
              <a:buNone/>
              <a:defRPr sz="7680" b="1"/>
            </a:lvl5pPr>
            <a:lvl6pPr marL="10972800" indent="0">
              <a:buNone/>
              <a:defRPr sz="7680" b="1"/>
            </a:lvl6pPr>
            <a:lvl7pPr marL="13167360" indent="0">
              <a:buNone/>
              <a:defRPr sz="7680" b="1"/>
            </a:lvl7pPr>
            <a:lvl8pPr marL="15361920" indent="0">
              <a:buNone/>
              <a:defRPr sz="7680" b="1"/>
            </a:lvl8pPr>
            <a:lvl9pPr marL="17556480" indent="0">
              <a:buNone/>
              <a:defRPr sz="768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23242" y="12024360"/>
            <a:ext cx="18568032" cy="176860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19922" y="8069582"/>
            <a:ext cx="18659477" cy="3954778"/>
          </a:xfrm>
        </p:spPr>
        <p:txBody>
          <a:bodyPr anchor="b"/>
          <a:lstStyle>
            <a:lvl1pPr marL="0" indent="0">
              <a:buNone/>
              <a:defRPr sz="1152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40" b="1"/>
            </a:lvl3pPr>
            <a:lvl4pPr marL="6583680" indent="0">
              <a:buNone/>
              <a:defRPr sz="7680" b="1"/>
            </a:lvl4pPr>
            <a:lvl5pPr marL="8778240" indent="0">
              <a:buNone/>
              <a:defRPr sz="7680" b="1"/>
            </a:lvl5pPr>
            <a:lvl6pPr marL="10972800" indent="0">
              <a:buNone/>
              <a:defRPr sz="7680" b="1"/>
            </a:lvl6pPr>
            <a:lvl7pPr marL="13167360" indent="0">
              <a:buNone/>
              <a:defRPr sz="7680" b="1"/>
            </a:lvl7pPr>
            <a:lvl8pPr marL="15361920" indent="0">
              <a:buNone/>
              <a:defRPr sz="7680" b="1"/>
            </a:lvl8pPr>
            <a:lvl9pPr marL="17556480" indent="0">
              <a:buNone/>
              <a:defRPr sz="768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19922" y="12024360"/>
            <a:ext cx="18659477" cy="176860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103CD-4E77-46AB-AF42-4F5A8043697F}" type="datetimeFigureOut">
              <a:rPr lang="en-US" smtClean="0"/>
              <a:t>2/27/2020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A484E-910B-4FF8-9E81-0B43A41F00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5309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103CD-4E77-46AB-AF42-4F5A8043697F}" type="datetimeFigureOut">
              <a:rPr lang="en-US" smtClean="0"/>
              <a:t>2/27/2020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A484E-910B-4FF8-9E81-0B43A41F00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895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103CD-4E77-46AB-AF42-4F5A8043697F}" type="datetimeFigureOut">
              <a:rPr lang="en-US" smtClean="0"/>
              <a:t>2/27/2020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A484E-910B-4FF8-9E81-0B43A41F00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9826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2194560"/>
            <a:ext cx="14156054" cy="7680960"/>
          </a:xfrm>
        </p:spPr>
        <p:txBody>
          <a:bodyPr anchor="b"/>
          <a:lstStyle>
            <a:lvl1pPr>
              <a:defRPr sz="153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59477" y="4739647"/>
            <a:ext cx="22219920" cy="23393400"/>
          </a:xfrm>
        </p:spPr>
        <p:txBody>
          <a:bodyPr/>
          <a:lstStyle>
            <a:lvl1pPr>
              <a:defRPr sz="15360"/>
            </a:lvl1pPr>
            <a:lvl2pPr>
              <a:defRPr sz="13440"/>
            </a:lvl2pPr>
            <a:lvl3pPr>
              <a:defRPr sz="11520"/>
            </a:lvl3pPr>
            <a:lvl4pPr>
              <a:defRPr sz="9600"/>
            </a:lvl4pPr>
            <a:lvl5pPr>
              <a:defRPr sz="9600"/>
            </a:lvl5pPr>
            <a:lvl6pPr>
              <a:defRPr sz="9600"/>
            </a:lvl6pPr>
            <a:lvl7pPr>
              <a:defRPr sz="9600"/>
            </a:lvl7pPr>
            <a:lvl8pPr>
              <a:defRPr sz="9600"/>
            </a:lvl8pPr>
            <a:lvl9pPr>
              <a:defRPr sz="9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23237" y="9875520"/>
            <a:ext cx="14156054" cy="18295622"/>
          </a:xfrm>
        </p:spPr>
        <p:txBody>
          <a:bodyPr/>
          <a:lstStyle>
            <a:lvl1pPr marL="0" indent="0">
              <a:buNone/>
              <a:defRPr sz="7680"/>
            </a:lvl1pPr>
            <a:lvl2pPr marL="2194560" indent="0">
              <a:buNone/>
              <a:defRPr sz="6720"/>
            </a:lvl2pPr>
            <a:lvl3pPr marL="4389120" indent="0">
              <a:buNone/>
              <a:defRPr sz="5760"/>
            </a:lvl3pPr>
            <a:lvl4pPr marL="6583680" indent="0">
              <a:buNone/>
              <a:defRPr sz="4800"/>
            </a:lvl4pPr>
            <a:lvl5pPr marL="8778240" indent="0">
              <a:buNone/>
              <a:defRPr sz="4800"/>
            </a:lvl5pPr>
            <a:lvl6pPr marL="10972800" indent="0">
              <a:buNone/>
              <a:defRPr sz="4800"/>
            </a:lvl6pPr>
            <a:lvl7pPr marL="13167360" indent="0">
              <a:buNone/>
              <a:defRPr sz="4800"/>
            </a:lvl7pPr>
            <a:lvl8pPr marL="15361920" indent="0">
              <a:buNone/>
              <a:defRPr sz="4800"/>
            </a:lvl8pPr>
            <a:lvl9pPr marL="17556480" indent="0">
              <a:buNone/>
              <a:defRPr sz="4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103CD-4E77-46AB-AF42-4F5A8043697F}" type="datetimeFigureOut">
              <a:rPr lang="en-US" smtClean="0"/>
              <a:t>2/27/2020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A484E-910B-4FF8-9E81-0B43A41F00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24553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2194560"/>
            <a:ext cx="14156054" cy="7680960"/>
          </a:xfrm>
        </p:spPr>
        <p:txBody>
          <a:bodyPr anchor="b"/>
          <a:lstStyle>
            <a:lvl1pPr>
              <a:defRPr sz="153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659477" y="4739647"/>
            <a:ext cx="22219920" cy="23393400"/>
          </a:xfrm>
        </p:spPr>
        <p:txBody>
          <a:bodyPr anchor="t"/>
          <a:lstStyle>
            <a:lvl1pPr marL="0" indent="0">
              <a:buNone/>
              <a:defRPr sz="15360"/>
            </a:lvl1pPr>
            <a:lvl2pPr marL="2194560" indent="0">
              <a:buNone/>
              <a:defRPr sz="13440"/>
            </a:lvl2pPr>
            <a:lvl3pPr marL="4389120" indent="0">
              <a:buNone/>
              <a:defRPr sz="11520"/>
            </a:lvl3pPr>
            <a:lvl4pPr marL="6583680" indent="0">
              <a:buNone/>
              <a:defRPr sz="9600"/>
            </a:lvl4pPr>
            <a:lvl5pPr marL="8778240" indent="0">
              <a:buNone/>
              <a:defRPr sz="9600"/>
            </a:lvl5pPr>
            <a:lvl6pPr marL="10972800" indent="0">
              <a:buNone/>
              <a:defRPr sz="9600"/>
            </a:lvl6pPr>
            <a:lvl7pPr marL="13167360" indent="0">
              <a:buNone/>
              <a:defRPr sz="9600"/>
            </a:lvl7pPr>
            <a:lvl8pPr marL="15361920" indent="0">
              <a:buNone/>
              <a:defRPr sz="9600"/>
            </a:lvl8pPr>
            <a:lvl9pPr marL="17556480" indent="0">
              <a:buNone/>
              <a:defRPr sz="9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23237" y="9875520"/>
            <a:ext cx="14156054" cy="18295622"/>
          </a:xfrm>
        </p:spPr>
        <p:txBody>
          <a:bodyPr/>
          <a:lstStyle>
            <a:lvl1pPr marL="0" indent="0">
              <a:buNone/>
              <a:defRPr sz="7680"/>
            </a:lvl1pPr>
            <a:lvl2pPr marL="2194560" indent="0">
              <a:buNone/>
              <a:defRPr sz="6720"/>
            </a:lvl2pPr>
            <a:lvl3pPr marL="4389120" indent="0">
              <a:buNone/>
              <a:defRPr sz="5760"/>
            </a:lvl3pPr>
            <a:lvl4pPr marL="6583680" indent="0">
              <a:buNone/>
              <a:defRPr sz="4800"/>
            </a:lvl4pPr>
            <a:lvl5pPr marL="8778240" indent="0">
              <a:buNone/>
              <a:defRPr sz="4800"/>
            </a:lvl5pPr>
            <a:lvl6pPr marL="10972800" indent="0">
              <a:buNone/>
              <a:defRPr sz="4800"/>
            </a:lvl6pPr>
            <a:lvl7pPr marL="13167360" indent="0">
              <a:buNone/>
              <a:defRPr sz="4800"/>
            </a:lvl7pPr>
            <a:lvl8pPr marL="15361920" indent="0">
              <a:buNone/>
              <a:defRPr sz="4800"/>
            </a:lvl8pPr>
            <a:lvl9pPr marL="17556480" indent="0">
              <a:buNone/>
              <a:defRPr sz="4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103CD-4E77-46AB-AF42-4F5A8043697F}" type="datetimeFigureOut">
              <a:rPr lang="en-US" smtClean="0"/>
              <a:t>2/27/2020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A484E-910B-4FF8-9E81-0B43A41F00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25178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17520" y="1752607"/>
            <a:ext cx="37856160" cy="6362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0" y="8763000"/>
            <a:ext cx="37856160" cy="208864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17520" y="30510487"/>
            <a:ext cx="987552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8103CD-4E77-46AB-AF42-4F5A8043697F}" type="datetimeFigureOut">
              <a:rPr lang="en-US" smtClean="0"/>
              <a:t>2/27/2020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38960" y="30510487"/>
            <a:ext cx="1481328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998160" y="30510487"/>
            <a:ext cx="987552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BA484E-910B-4FF8-9E81-0B43A41F00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4013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389120" rtl="0" eaLnBrk="1" latinLnBrk="0" hangingPunct="1">
        <a:lnSpc>
          <a:spcPct val="90000"/>
        </a:lnSpc>
        <a:spcBef>
          <a:spcPct val="0"/>
        </a:spcBef>
        <a:buNone/>
        <a:defRPr sz="211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97280" indent="-1097280" algn="l" defTabSz="4389120" rtl="0" eaLnBrk="1" latinLnBrk="0" hangingPunct="1">
        <a:lnSpc>
          <a:spcPct val="90000"/>
        </a:lnSpc>
        <a:spcBef>
          <a:spcPts val="4800"/>
        </a:spcBef>
        <a:buFont typeface="Arial" panose="020B0604020202020204" pitchFamily="34" charset="0"/>
        <a:buChar char="•"/>
        <a:defRPr sz="13440" kern="1200">
          <a:solidFill>
            <a:schemeClr val="tx1"/>
          </a:solidFill>
          <a:latin typeface="+mn-lt"/>
          <a:ea typeface="+mn-ea"/>
          <a:cs typeface="+mn-cs"/>
        </a:defRPr>
      </a:lvl1pPr>
      <a:lvl2pPr marL="329184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1152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3pPr>
      <a:lvl4pPr marL="768096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4pPr>
      <a:lvl5pPr marL="987552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6pPr>
      <a:lvl7pPr marL="1426464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7pPr>
      <a:lvl8pPr marL="1645920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8pPr>
      <a:lvl9pPr marL="1865376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6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2pPr>
      <a:lvl3pPr marL="438912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3pPr>
      <a:lvl4pPr marL="658368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4pPr>
      <a:lvl5pPr marL="877824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6pPr>
      <a:lvl7pPr marL="1316736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7pPr>
      <a:lvl8pPr marL="1536192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8pPr>
      <a:lvl9pPr marL="1755648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11" Type="http://schemas.openxmlformats.org/officeDocument/2006/relationships/image" Target="../media/image10.png"/><Relationship Id="rId5" Type="http://schemas.openxmlformats.org/officeDocument/2006/relationships/image" Target="../media/image4.jpg"/><Relationship Id="rId10" Type="http://schemas.openxmlformats.org/officeDocument/2006/relationships/image" Target="../media/image9.png"/><Relationship Id="rId4" Type="http://schemas.openxmlformats.org/officeDocument/2006/relationships/image" Target="../media/image3.jp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07EF21FC-260C-46B6-9025-1801406668EB}"/>
              </a:ext>
            </a:extLst>
          </p:cNvPr>
          <p:cNvSpPr/>
          <p:nvPr/>
        </p:nvSpPr>
        <p:spPr>
          <a:xfrm>
            <a:off x="32200711" y="318051"/>
            <a:ext cx="11128248" cy="32282296"/>
          </a:xfrm>
          <a:prstGeom prst="roundRect">
            <a:avLst/>
          </a:prstGeom>
          <a:solidFill>
            <a:srgbClr val="01399D"/>
          </a:solidFill>
          <a:ln>
            <a:solidFill>
              <a:srgbClr val="194A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EF5D2A1-B762-4620-8ECC-7E1654252F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8631" y="3588835"/>
            <a:ext cx="16778430" cy="1677843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2BC547A-11B8-4098-AEDF-F7597A67AEE1}"/>
              </a:ext>
            </a:extLst>
          </p:cNvPr>
          <p:cNvSpPr txBox="1"/>
          <p:nvPr/>
        </p:nvSpPr>
        <p:spPr>
          <a:xfrm>
            <a:off x="12508970" y="7467355"/>
            <a:ext cx="17977403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What’s Your Preference?</a:t>
            </a:r>
          </a:p>
          <a:p>
            <a:pPr algn="ctr"/>
            <a:r>
              <a:rPr lang="en-US" sz="8800" dirty="0"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The Effect of Food, Plating, </a:t>
            </a:r>
          </a:p>
          <a:p>
            <a:pPr algn="ctr"/>
            <a:r>
              <a:rPr lang="en-US" sz="8800" dirty="0"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and Presentation </a:t>
            </a:r>
          </a:p>
          <a:p>
            <a:pPr algn="ctr"/>
            <a:r>
              <a:rPr lang="en-US" sz="8800" dirty="0"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on Desire for Food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0321A19-70C4-4D35-AA0B-FCE09E84527E}"/>
              </a:ext>
            </a:extLst>
          </p:cNvPr>
          <p:cNvSpPr/>
          <p:nvPr/>
        </p:nvSpPr>
        <p:spPr>
          <a:xfrm>
            <a:off x="572881" y="318052"/>
            <a:ext cx="11128248" cy="15385773"/>
          </a:xfrm>
          <a:prstGeom prst="roundRect">
            <a:avLst/>
          </a:prstGeom>
          <a:solidFill>
            <a:srgbClr val="01399D"/>
          </a:solidFill>
          <a:ln>
            <a:solidFill>
              <a:srgbClr val="194A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94626D5C-57D5-4668-90CC-160C786D9E1E}"/>
              </a:ext>
            </a:extLst>
          </p:cNvPr>
          <p:cNvSpPr/>
          <p:nvPr/>
        </p:nvSpPr>
        <p:spPr>
          <a:xfrm>
            <a:off x="636104" y="16459200"/>
            <a:ext cx="11128248" cy="16141147"/>
          </a:xfrm>
          <a:prstGeom prst="roundRect">
            <a:avLst/>
          </a:prstGeom>
          <a:solidFill>
            <a:srgbClr val="013DA0"/>
          </a:solidFill>
          <a:ln>
            <a:solidFill>
              <a:srgbClr val="0350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latin typeface="Georgia" panose="02040502050405020303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FA73518-5224-4338-BB7D-D4D6823ECDDC}"/>
              </a:ext>
            </a:extLst>
          </p:cNvPr>
          <p:cNvSpPr txBox="1"/>
          <p:nvPr/>
        </p:nvSpPr>
        <p:spPr>
          <a:xfrm>
            <a:off x="3405907" y="535197"/>
            <a:ext cx="54621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rgbClr val="F2A36E"/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Introduction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527006C-87AD-4044-AFF8-7A6E10EF467B}"/>
              </a:ext>
            </a:extLst>
          </p:cNvPr>
          <p:cNvSpPr txBox="1"/>
          <p:nvPr/>
        </p:nvSpPr>
        <p:spPr>
          <a:xfrm>
            <a:off x="4190995" y="16689062"/>
            <a:ext cx="40184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rgbClr val="F2A36E"/>
                </a:solidFill>
                <a:latin typeface="Georgia" panose="02040502050405020303" pitchFamily="18" charset="0"/>
              </a:rPr>
              <a:t>Methods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E8AEBF1-19EE-4116-BBD0-CBFC284FDEA4}"/>
              </a:ext>
            </a:extLst>
          </p:cNvPr>
          <p:cNvSpPr txBox="1"/>
          <p:nvPr/>
        </p:nvSpPr>
        <p:spPr>
          <a:xfrm>
            <a:off x="4596903" y="25366842"/>
            <a:ext cx="32066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rgbClr val="F2A36E"/>
                </a:solidFill>
                <a:latin typeface="Georgia" panose="02040502050405020303" pitchFamily="18" charset="0"/>
              </a:rPr>
              <a:t>Results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3B957FD9-B0C8-4F08-9443-C5DFF7680A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7816" y="-745234"/>
            <a:ext cx="12675567" cy="5813467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3EAED24A-52B3-4A40-AA08-03E6B5EE9DD2}"/>
              </a:ext>
            </a:extLst>
          </p:cNvPr>
          <p:cNvSpPr txBox="1"/>
          <p:nvPr/>
        </p:nvSpPr>
        <p:spPr>
          <a:xfrm>
            <a:off x="13904693" y="13858019"/>
            <a:ext cx="1518595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Anh Duong </a:t>
            </a:r>
          </a:p>
          <a:p>
            <a:pPr algn="ctr"/>
            <a:r>
              <a:rPr lang="en-US" sz="8000" dirty="0"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and </a:t>
            </a:r>
          </a:p>
          <a:p>
            <a:pPr algn="ctr"/>
            <a:r>
              <a:rPr lang="en-US" sz="8000" dirty="0"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Catherine Mello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CD6E78A-65C1-43A9-BCF1-2BE6C2B719B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3" r="12087"/>
          <a:stretch/>
        </p:blipFill>
        <p:spPr>
          <a:xfrm>
            <a:off x="13733271" y="21061925"/>
            <a:ext cx="6454588" cy="43891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832E3A3-DD48-480B-99F4-78E8B6D0C38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3" r="12087"/>
          <a:stretch/>
        </p:blipFill>
        <p:spPr>
          <a:xfrm>
            <a:off x="13733271" y="26894387"/>
            <a:ext cx="6454588" cy="438912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5A0A911-2CAD-4DDD-9F2E-4B293142272B}"/>
              </a:ext>
            </a:extLst>
          </p:cNvPr>
          <p:cNvSpPr txBox="1"/>
          <p:nvPr/>
        </p:nvSpPr>
        <p:spPr>
          <a:xfrm>
            <a:off x="12691188" y="25652836"/>
            <a:ext cx="8751155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800" b="1" dirty="0">
                <a:latin typeface="Georgia" panose="02040502050405020303" pitchFamily="18" charset="0"/>
              </a:rPr>
              <a:t>Strawberry Choux</a:t>
            </a:r>
          </a:p>
          <a:p>
            <a:pPr>
              <a:spcAft>
                <a:spcPts val="600"/>
              </a:spcAft>
            </a:pPr>
            <a:r>
              <a:rPr lang="en-US" sz="2800" dirty="0">
                <a:latin typeface="Georgia" panose="02040502050405020303" pitchFamily="18" charset="0"/>
              </a:rPr>
              <a:t>Sweet, Refined Dish, Ceramic Plate, Nice Presentation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0E22328-D5A0-4F99-ABBF-5195596304D4}"/>
              </a:ext>
            </a:extLst>
          </p:cNvPr>
          <p:cNvSpPr txBox="1"/>
          <p:nvPr/>
        </p:nvSpPr>
        <p:spPr>
          <a:xfrm>
            <a:off x="12601028" y="31458333"/>
            <a:ext cx="8750808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800" b="1" dirty="0">
                <a:latin typeface="Georgia" panose="02040502050405020303" pitchFamily="18" charset="0"/>
              </a:rPr>
              <a:t>Sautéed Chicken</a:t>
            </a:r>
          </a:p>
          <a:p>
            <a:pPr>
              <a:spcAft>
                <a:spcPts val="600"/>
              </a:spcAft>
            </a:pPr>
            <a:r>
              <a:rPr lang="en-US" sz="2800" dirty="0">
                <a:latin typeface="Georgia" panose="02040502050405020303" pitchFamily="18" charset="0"/>
              </a:rPr>
              <a:t>Savory, Refined Dish, Paper Plate, Nice Presentation 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DBAEB80-26B3-47F4-95D4-F87030DC66B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5" t="-636" r="10375" b="636"/>
          <a:stretch/>
        </p:blipFill>
        <p:spPr>
          <a:xfrm>
            <a:off x="23788399" y="21061925"/>
            <a:ext cx="6454588" cy="438912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EC9D639B-79B3-4D67-A4FF-767149F80978}"/>
              </a:ext>
            </a:extLst>
          </p:cNvPr>
          <p:cNvSpPr txBox="1"/>
          <p:nvPr/>
        </p:nvSpPr>
        <p:spPr>
          <a:xfrm>
            <a:off x="22808412" y="25582741"/>
            <a:ext cx="8750808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800" b="1" dirty="0">
                <a:latin typeface="Georgia" panose="02040502050405020303" pitchFamily="18" charset="0"/>
              </a:rPr>
              <a:t>Hamburger and Fries</a:t>
            </a:r>
          </a:p>
          <a:p>
            <a:pPr>
              <a:spcAft>
                <a:spcPts val="600"/>
              </a:spcAft>
            </a:pPr>
            <a:r>
              <a:rPr lang="en-US" sz="2800" dirty="0">
                <a:latin typeface="Georgia" panose="02040502050405020303" pitchFamily="18" charset="0"/>
              </a:rPr>
              <a:t>Savory, Casual Dish, Paper Plate, Messy Presentation 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26F184D8-F4CF-440E-8CE7-4F13263BB70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6" r="13909"/>
          <a:stretch/>
        </p:blipFill>
        <p:spPr>
          <a:xfrm>
            <a:off x="23788399" y="26914460"/>
            <a:ext cx="6455664" cy="4512329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7B1AB250-043A-4E81-97E7-7293C67ABF49}"/>
              </a:ext>
            </a:extLst>
          </p:cNvPr>
          <p:cNvSpPr txBox="1"/>
          <p:nvPr/>
        </p:nvSpPr>
        <p:spPr>
          <a:xfrm>
            <a:off x="22653570" y="31426789"/>
            <a:ext cx="9226395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800" b="1" dirty="0">
                <a:latin typeface="Georgia" panose="02040502050405020303" pitchFamily="18" charset="0"/>
              </a:rPr>
              <a:t>Cupcake</a:t>
            </a:r>
          </a:p>
          <a:p>
            <a:pPr>
              <a:spcAft>
                <a:spcPts val="600"/>
              </a:spcAft>
            </a:pPr>
            <a:r>
              <a:rPr lang="en-US" sz="2800" dirty="0">
                <a:latin typeface="Georgia" panose="02040502050405020303" pitchFamily="18" charset="0"/>
              </a:rPr>
              <a:t>Sweet, Casual Dish, Ceramic Plate, Messy Presentation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B104E98-A5B7-4290-9641-E4DB25BBCCC8}"/>
              </a:ext>
            </a:extLst>
          </p:cNvPr>
          <p:cNvSpPr txBox="1"/>
          <p:nvPr/>
        </p:nvSpPr>
        <p:spPr>
          <a:xfrm>
            <a:off x="35411647" y="27583448"/>
            <a:ext cx="47063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rgbClr val="F2A36E"/>
                </a:solidFill>
                <a:latin typeface="Georgia" panose="02040502050405020303" pitchFamily="18" charset="0"/>
              </a:rPr>
              <a:t>Discussion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F3D3635-E122-4870-8344-7ED93D204090}"/>
              </a:ext>
            </a:extLst>
          </p:cNvPr>
          <p:cNvSpPr txBox="1"/>
          <p:nvPr/>
        </p:nvSpPr>
        <p:spPr>
          <a:xfrm>
            <a:off x="33037387" y="28683820"/>
            <a:ext cx="9454896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chemeClr val="bg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In conclusion, artistic presentation, more elegant plates, elicited greater desire for food but only in </a:t>
            </a:r>
            <a:r>
              <a:rPr lang="en-US" sz="2800" dirty="0">
                <a:solidFill>
                  <a:schemeClr val="bg1"/>
                </a:solidFill>
                <a:latin typeface="Georgia" panose="02040502050405020303" pitchFamily="18" charset="0"/>
              </a:rPr>
              <a:t>refined dishes.</a:t>
            </a:r>
            <a:r>
              <a:rPr lang="en-US" sz="2800" dirty="0">
                <a:solidFill>
                  <a:schemeClr val="bg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 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chemeClr val="bg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A previously documented preference for sweet foods (</a:t>
            </a:r>
            <a:r>
              <a:rPr lang="en-US" sz="2800" dirty="0" err="1">
                <a:solidFill>
                  <a:schemeClr val="bg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Blechert</a:t>
            </a:r>
            <a:r>
              <a:rPr lang="en-US" sz="2800" dirty="0">
                <a:solidFill>
                  <a:schemeClr val="bg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 et al., 2014) was replicated.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chemeClr val="bg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Future research should investigate how preferences for visual presentation are modulated by eating habits and experiences with different types of dining establishments.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B1B6EF3-D0C1-4FB3-A15A-C213CBA5A27C}"/>
              </a:ext>
            </a:extLst>
          </p:cNvPr>
          <p:cNvSpPr txBox="1"/>
          <p:nvPr/>
        </p:nvSpPr>
        <p:spPr>
          <a:xfrm>
            <a:off x="1030081" y="1721738"/>
            <a:ext cx="10213848" cy="10058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spcAft>
                <a:spcPts val="2400"/>
              </a:spcAft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chemeClr val="bg1"/>
                </a:solidFill>
                <a:latin typeface="Georgia" panose="02040502050405020303" pitchFamily="18" charset="0"/>
              </a:rPr>
              <a:t>The smells and sight of real food can direct eating behavior or even further, enhance the desire to eat, to the point of overriding feelings of satiation (Blechert, Meule, Busch &amp; Ohla, 2014; Cornell, Rodin &amp; Weingarten, 1989).</a:t>
            </a:r>
          </a:p>
          <a:p>
            <a:pPr marL="342900" indent="-342900">
              <a:lnSpc>
                <a:spcPct val="150000"/>
              </a:lnSpc>
              <a:spcAft>
                <a:spcPts val="2400"/>
              </a:spcAft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chemeClr val="bg1"/>
                </a:solidFill>
                <a:latin typeface="Georgia" panose="02040502050405020303" pitchFamily="18" charset="0"/>
              </a:rPr>
              <a:t>In some studies (e.g., Zellner et al., 2011), participants reported higher liking when food is presented in a neat arrangement and in a more attractive manner on a plate.</a:t>
            </a:r>
          </a:p>
          <a:p>
            <a:pPr marL="342900" indent="-342900">
              <a:lnSpc>
                <a:spcPct val="150000"/>
              </a:lnSpc>
              <a:spcAft>
                <a:spcPts val="2400"/>
              </a:spcAft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chemeClr val="bg1"/>
                </a:solidFill>
                <a:latin typeface="Georgia" panose="02040502050405020303" pitchFamily="18" charset="0"/>
              </a:rPr>
              <a:t>Additionally, eating initiation can be predicted by visual presentation (Marcelino, Adam, Couronne, Köster &amp; Sieffermann, 2001).</a:t>
            </a:r>
          </a:p>
          <a:p>
            <a:pPr marL="342900" indent="-342900">
              <a:lnSpc>
                <a:spcPct val="150000"/>
              </a:lnSpc>
              <a:spcAft>
                <a:spcPts val="2400"/>
              </a:spcAft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chemeClr val="bg1"/>
                </a:solidFill>
                <a:latin typeface="Georgia" panose="02040502050405020303" pitchFamily="18" charset="0"/>
              </a:rPr>
              <a:t>Advancing research on the relationship between food presentation and appetite presents several financial and non-financial advantages such as marketing ideas and potential treatments for eating disorders.</a:t>
            </a:r>
          </a:p>
          <a:p>
            <a:pPr>
              <a:lnSpc>
                <a:spcPct val="150000"/>
              </a:lnSpc>
              <a:spcAft>
                <a:spcPts val="2400"/>
              </a:spcAft>
            </a:pPr>
            <a:endParaRPr lang="en-US" sz="2800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>
              <a:lnSpc>
                <a:spcPct val="150000"/>
              </a:lnSpc>
              <a:spcAft>
                <a:spcPts val="2400"/>
              </a:spcAft>
            </a:pPr>
            <a:endParaRPr lang="en-US" sz="2800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>
              <a:lnSpc>
                <a:spcPct val="150000"/>
              </a:lnSpc>
              <a:spcAft>
                <a:spcPts val="2400"/>
              </a:spcAft>
            </a:pPr>
            <a:endParaRPr lang="en-US" sz="28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B3F3FA9-2702-4502-AB58-FDFCC8E40AD9}"/>
              </a:ext>
            </a:extLst>
          </p:cNvPr>
          <p:cNvSpPr txBox="1"/>
          <p:nvPr/>
        </p:nvSpPr>
        <p:spPr>
          <a:xfrm>
            <a:off x="1093304" y="17750869"/>
            <a:ext cx="10213848" cy="7315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chemeClr val="bg1"/>
                </a:solidFill>
                <a:latin typeface="Georgia" panose="02040502050405020303" pitchFamily="18" charset="0"/>
              </a:rPr>
              <a:t>117 participants were recruited from introductory psychology classes and social media.</a:t>
            </a:r>
          </a:p>
          <a:p>
            <a:pPr marL="342900" indent="-34290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chemeClr val="bg1"/>
                </a:solidFill>
                <a:latin typeface="Georgia" panose="02040502050405020303" pitchFamily="18" charset="0"/>
              </a:rPr>
              <a:t>Participants completed an online survey viewing different images of food and reported their willingness to consume and purchase, as well as their anticipated enjoyment of, specific foods.</a:t>
            </a:r>
          </a:p>
          <a:p>
            <a:pPr marL="342900" indent="-34290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chemeClr val="bg1"/>
                </a:solidFill>
                <a:latin typeface="Georgia" panose="02040502050405020303" pitchFamily="18" charset="0"/>
              </a:rPr>
              <a:t>Desire for food is measured by averaging participants’ response to a series of 9-point Likert-style items about each food picture presented.</a:t>
            </a:r>
          </a:p>
          <a:p>
            <a:pPr marL="342900" indent="-34290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chemeClr val="bg1"/>
                </a:solidFill>
                <a:latin typeface="Georgia" panose="02040502050405020303" pitchFamily="18" charset="0"/>
              </a:rPr>
              <a:t>Procedure: Within-subjects ANOVA, 2 (Food flavor) x 2 (Type of Food) x 2 (Presentation style) x 2 (Plate).</a:t>
            </a:r>
          </a:p>
          <a:p>
            <a:pPr>
              <a:spcAft>
                <a:spcPts val="1200"/>
              </a:spcAft>
            </a:pPr>
            <a:endParaRPr lang="en-US" sz="2800" dirty="0"/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00A47859-B3D8-415E-8F29-7AE6FE9938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5916583"/>
              </p:ext>
            </p:extLst>
          </p:nvPr>
        </p:nvGraphicFramePr>
        <p:xfrm>
          <a:off x="1077688" y="26680238"/>
          <a:ext cx="10245080" cy="472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98840">
                  <a:extLst>
                    <a:ext uri="{9D8B030D-6E8A-4147-A177-3AD203B41FA5}">
                      <a16:colId xmlns:a16="http://schemas.microsoft.com/office/drawing/2014/main" val="1949528195"/>
                    </a:ext>
                  </a:extLst>
                </a:gridCol>
                <a:gridCol w="968649">
                  <a:extLst>
                    <a:ext uri="{9D8B030D-6E8A-4147-A177-3AD203B41FA5}">
                      <a16:colId xmlns:a16="http://schemas.microsoft.com/office/drawing/2014/main" val="1507836672"/>
                    </a:ext>
                  </a:extLst>
                </a:gridCol>
                <a:gridCol w="736750">
                  <a:extLst>
                    <a:ext uri="{9D8B030D-6E8A-4147-A177-3AD203B41FA5}">
                      <a16:colId xmlns:a16="http://schemas.microsoft.com/office/drawing/2014/main" val="1541255818"/>
                    </a:ext>
                  </a:extLst>
                </a:gridCol>
                <a:gridCol w="791941">
                  <a:extLst>
                    <a:ext uri="{9D8B030D-6E8A-4147-A177-3AD203B41FA5}">
                      <a16:colId xmlns:a16="http://schemas.microsoft.com/office/drawing/2014/main" val="3777146422"/>
                    </a:ext>
                  </a:extLst>
                </a:gridCol>
                <a:gridCol w="809972">
                  <a:extLst>
                    <a:ext uri="{9D8B030D-6E8A-4147-A177-3AD203B41FA5}">
                      <a16:colId xmlns:a16="http://schemas.microsoft.com/office/drawing/2014/main" val="3477906117"/>
                    </a:ext>
                  </a:extLst>
                </a:gridCol>
                <a:gridCol w="1411605">
                  <a:extLst>
                    <a:ext uri="{9D8B030D-6E8A-4147-A177-3AD203B41FA5}">
                      <a16:colId xmlns:a16="http://schemas.microsoft.com/office/drawing/2014/main" val="178073383"/>
                    </a:ext>
                  </a:extLst>
                </a:gridCol>
                <a:gridCol w="1227455">
                  <a:extLst>
                    <a:ext uri="{9D8B030D-6E8A-4147-A177-3AD203B41FA5}">
                      <a16:colId xmlns:a16="http://schemas.microsoft.com/office/drawing/2014/main" val="4199069063"/>
                    </a:ext>
                  </a:extLst>
                </a:gridCol>
                <a:gridCol w="1499868">
                  <a:extLst>
                    <a:ext uri="{9D8B030D-6E8A-4147-A177-3AD203B41FA5}">
                      <a16:colId xmlns:a16="http://schemas.microsoft.com/office/drawing/2014/main" val="4230053008"/>
                    </a:ext>
                  </a:extLst>
                </a:gridCol>
              </a:tblGrid>
              <a:tr h="798115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Georgia" panose="02040502050405020303" pitchFamily="18" charset="0"/>
                        </a:rPr>
                        <a:t>Factor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Georgia" panose="02040502050405020303" pitchFamily="18" charset="0"/>
                        </a:rPr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Georgia" panose="02040502050405020303" pitchFamily="18" charset="0"/>
                        </a:rPr>
                        <a:t>SD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Georgia" panose="02040502050405020303" pitchFamily="18" charset="0"/>
                        </a:rPr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Georgia" panose="02040502050405020303" pitchFamily="18" charset="0"/>
                        </a:rPr>
                        <a:t>SD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Georgia" panose="02040502050405020303" pitchFamily="18" charset="0"/>
                        </a:rPr>
                        <a:t>F (1,91)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Georgia" panose="02040502050405020303" pitchFamily="18" charset="0"/>
                        </a:rPr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bg1"/>
                          </a:solidFill>
                          <a:latin typeface="Georgia" panose="02040502050405020303" pitchFamily="18" charset="0"/>
                        </a:rPr>
                        <a:t>η</a:t>
                      </a:r>
                      <a:r>
                        <a:rPr lang="en-US" sz="2800" baseline="30000" dirty="0">
                          <a:solidFill>
                            <a:schemeClr val="bg1"/>
                          </a:solidFill>
                          <a:latin typeface="Georgia" panose="02040502050405020303" pitchFamily="18" charset="0"/>
                        </a:rPr>
                        <a:t>2</a:t>
                      </a:r>
                      <a:r>
                        <a:rPr lang="en-US" sz="2800" baseline="-25000" dirty="0">
                          <a:solidFill>
                            <a:schemeClr val="bg1"/>
                          </a:solidFill>
                          <a:latin typeface="Georgia" panose="02040502050405020303" pitchFamily="18" charset="0"/>
                        </a:rPr>
                        <a:t>p</a:t>
                      </a:r>
                      <a:endParaRPr lang="en-US" sz="28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7122177"/>
                  </a:ext>
                </a:extLst>
              </a:tr>
              <a:tr h="816976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Georgia" panose="02040502050405020303" pitchFamily="18" charset="0"/>
                        </a:rPr>
                        <a:t>Taste:</a:t>
                      </a:r>
                    </a:p>
                    <a:p>
                      <a:pPr algn="ctr"/>
                      <a:r>
                        <a:rPr lang="en-US" sz="2800" dirty="0">
                          <a:latin typeface="Georgia" panose="02040502050405020303" pitchFamily="18" charset="0"/>
                        </a:rPr>
                        <a:t>Sweet - Savory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Georgia" panose="02040502050405020303" pitchFamily="18" charset="0"/>
                        </a:rPr>
                        <a:t>4.9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Georgia" panose="02040502050405020303" pitchFamily="18" charset="0"/>
                        </a:rPr>
                        <a:t>1.4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Georgia" panose="02040502050405020303" pitchFamily="18" charset="0"/>
                        </a:rPr>
                        <a:t>4.3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Georgia" panose="02040502050405020303" pitchFamily="18" charset="0"/>
                        </a:rPr>
                        <a:t>1.2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Georgia" panose="02040502050405020303" pitchFamily="18" charset="0"/>
                        </a:rPr>
                        <a:t>35.45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Georgia" panose="02040502050405020303" pitchFamily="18" charset="0"/>
                        </a:rPr>
                        <a:t>&lt;.001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Georgia" panose="02040502050405020303" pitchFamily="18" charset="0"/>
                        </a:rPr>
                        <a:t>.28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0167202"/>
                  </a:ext>
                </a:extLst>
              </a:tr>
              <a:tr h="816976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Georgia" panose="02040502050405020303" pitchFamily="18" charset="0"/>
                        </a:rPr>
                        <a:t>Type: </a:t>
                      </a:r>
                    </a:p>
                    <a:p>
                      <a:pPr algn="ctr"/>
                      <a:r>
                        <a:rPr lang="en-US" sz="2800" dirty="0">
                          <a:latin typeface="Georgia" panose="02040502050405020303" pitchFamily="18" charset="0"/>
                        </a:rPr>
                        <a:t>Refined - Casual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Georgia" panose="02040502050405020303" pitchFamily="18" charset="0"/>
                        </a:rPr>
                        <a:t>4.9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Georgia" panose="02040502050405020303" pitchFamily="18" charset="0"/>
                        </a:rPr>
                        <a:t>1.3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Georgia" panose="02040502050405020303" pitchFamily="18" charset="0"/>
                        </a:rPr>
                        <a:t>4.3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Georgia" panose="02040502050405020303" pitchFamily="18" charset="0"/>
                        </a:rPr>
                        <a:t>1.4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Georgia" panose="02040502050405020303" pitchFamily="18" charset="0"/>
                        </a:rPr>
                        <a:t>21.83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3891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latin typeface="Georgia" panose="02040502050405020303" pitchFamily="18" charset="0"/>
                        </a:rPr>
                        <a:t>&lt;.001</a:t>
                      </a:r>
                    </a:p>
                    <a:p>
                      <a:pPr algn="ctr"/>
                      <a:endParaRPr lang="en-US" sz="28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Georgia" panose="02040502050405020303" pitchFamily="18" charset="0"/>
                        </a:rPr>
                        <a:t>.193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9730970"/>
                  </a:ext>
                </a:extLst>
              </a:tr>
              <a:tr h="816976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Georgia" panose="02040502050405020303" pitchFamily="18" charset="0"/>
                        </a:rPr>
                        <a:t>Plate:</a:t>
                      </a:r>
                    </a:p>
                    <a:p>
                      <a:pPr algn="ctr"/>
                      <a:r>
                        <a:rPr lang="en-US" sz="2800" dirty="0">
                          <a:latin typeface="Georgia" panose="02040502050405020303" pitchFamily="18" charset="0"/>
                        </a:rPr>
                        <a:t>Ceramic - Paper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Georgia" panose="02040502050405020303" pitchFamily="18" charset="0"/>
                        </a:rPr>
                        <a:t>4.3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Georgia" panose="02040502050405020303" pitchFamily="18" charset="0"/>
                        </a:rPr>
                        <a:t>1.4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Georgia" panose="02040502050405020303" pitchFamily="18" charset="0"/>
                        </a:rPr>
                        <a:t>4.5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Georgia" panose="02040502050405020303" pitchFamily="18" charset="0"/>
                        </a:rPr>
                        <a:t>1.2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Georgia" panose="02040502050405020303" pitchFamily="18" charset="0"/>
                        </a:rPr>
                        <a:t>6.56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Georgia" panose="02040502050405020303" pitchFamily="18" charset="0"/>
                        </a:rPr>
                        <a:t>=.012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Georgia" panose="02040502050405020303" pitchFamily="18" charset="0"/>
                        </a:rPr>
                        <a:t>.067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5989850"/>
                  </a:ext>
                </a:extLst>
              </a:tr>
              <a:tr h="816976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Georgia" panose="02040502050405020303" pitchFamily="18" charset="0"/>
                        </a:rPr>
                        <a:t>Presentation:</a:t>
                      </a:r>
                    </a:p>
                    <a:p>
                      <a:pPr algn="ctr"/>
                      <a:r>
                        <a:rPr lang="en-US" sz="2800" dirty="0">
                          <a:latin typeface="Georgia" panose="02040502050405020303" pitchFamily="18" charset="0"/>
                        </a:rPr>
                        <a:t>Artistic - Messy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Georgia" panose="02040502050405020303" pitchFamily="18" charset="0"/>
                        </a:rPr>
                        <a:t>5.2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Georgia" panose="02040502050405020303" pitchFamily="18" charset="0"/>
                        </a:rPr>
                        <a:t>1.3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Georgia" panose="02040502050405020303" pitchFamily="18" charset="0"/>
                        </a:rPr>
                        <a:t>4.0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Georgia" panose="02040502050405020303" pitchFamily="18" charset="0"/>
                        </a:rPr>
                        <a:t>1.3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Georgia" panose="02040502050405020303" pitchFamily="18" charset="0"/>
                        </a:rPr>
                        <a:t>29.24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3891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latin typeface="Georgia" panose="02040502050405020303" pitchFamily="18" charset="0"/>
                        </a:rPr>
                        <a:t>&lt;.001</a:t>
                      </a:r>
                    </a:p>
                    <a:p>
                      <a:pPr algn="ctr"/>
                      <a:endParaRPr lang="en-US" sz="28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Georgia" panose="02040502050405020303" pitchFamily="18" charset="0"/>
                        </a:rPr>
                        <a:t>.243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4719517"/>
                  </a:ext>
                </a:extLst>
              </a:tr>
            </a:tbl>
          </a:graphicData>
        </a:graphic>
      </p:graphicFrame>
      <p:sp>
        <p:nvSpPr>
          <p:cNvPr id="30" name="TextBox 29">
            <a:extLst>
              <a:ext uri="{FF2B5EF4-FFF2-40B4-BE49-F238E27FC236}">
                <a16:creationId xmlns:a16="http://schemas.microsoft.com/office/drawing/2014/main" id="{E5F77FC0-396C-4CEC-8337-83BDD45B4743}"/>
              </a:ext>
            </a:extLst>
          </p:cNvPr>
          <p:cNvSpPr txBox="1"/>
          <p:nvPr/>
        </p:nvSpPr>
        <p:spPr>
          <a:xfrm>
            <a:off x="3073841" y="31606993"/>
            <a:ext cx="62527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solidFill>
                  <a:schemeClr val="bg1"/>
                </a:solidFill>
                <a:latin typeface="Georgia" panose="02040502050405020303" pitchFamily="18" charset="0"/>
              </a:rPr>
              <a:t>Mean Ratings for Each Type of Food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E5AF358-BAB0-4B7D-8381-026270648090}"/>
              </a:ext>
            </a:extLst>
          </p:cNvPr>
          <p:cNvSpPr txBox="1"/>
          <p:nvPr/>
        </p:nvSpPr>
        <p:spPr>
          <a:xfrm>
            <a:off x="33038158" y="7237274"/>
            <a:ext cx="9453355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800"/>
              </a:spcAft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chemeClr val="bg1"/>
                </a:solidFill>
                <a:latin typeface="Georgia" panose="02040502050405020303" pitchFamily="18" charset="0"/>
              </a:rPr>
              <a:t>There is an interaction between type of meal and presentation, </a:t>
            </a:r>
            <a:r>
              <a:rPr lang="en-US" sz="2800" i="1" dirty="0">
                <a:solidFill>
                  <a:schemeClr val="bg1"/>
                </a:solidFill>
                <a:latin typeface="Georgia" panose="02040502050405020303" pitchFamily="18" charset="0"/>
              </a:rPr>
              <a:t>F</a:t>
            </a:r>
            <a:r>
              <a:rPr lang="en-US" sz="2800" dirty="0">
                <a:solidFill>
                  <a:schemeClr val="bg1"/>
                </a:solidFill>
                <a:latin typeface="Georgia" panose="02040502050405020303" pitchFamily="18" charset="0"/>
              </a:rPr>
              <a:t>(1,91) = 35.43, </a:t>
            </a:r>
            <a:r>
              <a:rPr lang="en-US" sz="2800" i="1" dirty="0">
                <a:solidFill>
                  <a:schemeClr val="bg1"/>
                </a:solidFill>
                <a:latin typeface="Georgia" panose="02040502050405020303" pitchFamily="18" charset="0"/>
              </a:rPr>
              <a:t>p</a:t>
            </a:r>
            <a:r>
              <a:rPr lang="en-US" sz="2800" dirty="0">
                <a:solidFill>
                  <a:schemeClr val="bg1"/>
                </a:solidFill>
                <a:latin typeface="Georgia" panose="02040502050405020303" pitchFamily="18" charset="0"/>
              </a:rPr>
              <a:t> &lt; .001, η</a:t>
            </a:r>
            <a:r>
              <a:rPr lang="en-US" sz="2800" baseline="30000" dirty="0">
                <a:solidFill>
                  <a:schemeClr val="bg1"/>
                </a:solidFill>
                <a:latin typeface="Georgia" panose="02040502050405020303" pitchFamily="18" charset="0"/>
              </a:rPr>
              <a:t>2</a:t>
            </a:r>
            <a:r>
              <a:rPr lang="en-US" sz="2800" baseline="-25000" dirty="0">
                <a:solidFill>
                  <a:schemeClr val="bg1"/>
                </a:solidFill>
                <a:latin typeface="Georgia" panose="02040502050405020303" pitchFamily="18" charset="0"/>
              </a:rPr>
              <a:t>p</a:t>
            </a:r>
            <a:r>
              <a:rPr lang="en-US" sz="2800" dirty="0">
                <a:solidFill>
                  <a:schemeClr val="bg1"/>
                </a:solidFill>
                <a:latin typeface="Georgia" panose="02040502050405020303" pitchFamily="18" charset="0"/>
              </a:rPr>
              <a:t> = .28</a:t>
            </a:r>
          </a:p>
          <a:p>
            <a:pPr marL="342900" indent="-342900">
              <a:spcAft>
                <a:spcPts val="1800"/>
              </a:spcAft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chemeClr val="bg1"/>
                </a:solidFill>
                <a:latin typeface="Georgia" panose="02040502050405020303" pitchFamily="18" charset="0"/>
              </a:rPr>
              <a:t>Participants significantly prefer the "nice" presentation (over messy)  in refined foods, but are indifferent to presentation for a casual dish.</a:t>
            </a:r>
          </a:p>
          <a:p>
            <a:pPr>
              <a:spcAft>
                <a:spcPts val="1800"/>
              </a:spcAft>
            </a:pPr>
            <a:endParaRPr lang="en-US" sz="2800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>
              <a:spcAft>
                <a:spcPts val="1800"/>
              </a:spcAft>
            </a:pPr>
            <a:endParaRPr lang="en-US" sz="2800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>
              <a:spcAft>
                <a:spcPts val="1800"/>
              </a:spcAft>
            </a:pPr>
            <a:endParaRPr lang="en-US" sz="28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4F185DE-2F71-4805-BF0D-AC2616171CAF}"/>
              </a:ext>
            </a:extLst>
          </p:cNvPr>
          <p:cNvSpPr txBox="1"/>
          <p:nvPr/>
        </p:nvSpPr>
        <p:spPr>
          <a:xfrm>
            <a:off x="33037387" y="16074010"/>
            <a:ext cx="945489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800"/>
              </a:spcAft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chemeClr val="bg1"/>
                </a:solidFill>
                <a:latin typeface="Georgia" panose="02040502050405020303" pitchFamily="18" charset="0"/>
              </a:rPr>
              <a:t>There is an interaction between type of meal and plate style, </a:t>
            </a:r>
            <a:r>
              <a:rPr lang="en-US" sz="2800" i="1" dirty="0">
                <a:solidFill>
                  <a:schemeClr val="bg1"/>
                </a:solidFill>
                <a:latin typeface="Georgia" panose="02040502050405020303" pitchFamily="18" charset="0"/>
              </a:rPr>
              <a:t>F</a:t>
            </a:r>
            <a:r>
              <a:rPr lang="en-US" sz="2800" dirty="0">
                <a:solidFill>
                  <a:schemeClr val="bg1"/>
                </a:solidFill>
                <a:latin typeface="Georgia" panose="02040502050405020303" pitchFamily="18" charset="0"/>
              </a:rPr>
              <a:t>(1,91) = 7.57, </a:t>
            </a:r>
            <a:r>
              <a:rPr lang="en-US" sz="2800" i="1" dirty="0">
                <a:solidFill>
                  <a:schemeClr val="bg1"/>
                </a:solidFill>
                <a:latin typeface="Georgia" panose="02040502050405020303" pitchFamily="18" charset="0"/>
              </a:rPr>
              <a:t>p</a:t>
            </a:r>
            <a:r>
              <a:rPr lang="en-US" sz="2800" dirty="0">
                <a:solidFill>
                  <a:schemeClr val="bg1"/>
                </a:solidFill>
                <a:latin typeface="Georgia" panose="02040502050405020303" pitchFamily="18" charset="0"/>
              </a:rPr>
              <a:t> = .007, η</a:t>
            </a:r>
            <a:r>
              <a:rPr lang="en-US" sz="2800" baseline="30000" dirty="0">
                <a:solidFill>
                  <a:schemeClr val="bg1"/>
                </a:solidFill>
                <a:latin typeface="Georgia" panose="02040502050405020303" pitchFamily="18" charset="0"/>
              </a:rPr>
              <a:t>2</a:t>
            </a:r>
            <a:r>
              <a:rPr lang="en-US" sz="2800" baseline="-25000" dirty="0">
                <a:solidFill>
                  <a:schemeClr val="bg1"/>
                </a:solidFill>
                <a:latin typeface="Georgia" panose="02040502050405020303" pitchFamily="18" charset="0"/>
              </a:rPr>
              <a:t>p</a:t>
            </a:r>
            <a:r>
              <a:rPr lang="en-US" sz="2800" dirty="0">
                <a:solidFill>
                  <a:schemeClr val="bg1"/>
                </a:solidFill>
                <a:latin typeface="Georgia" panose="02040502050405020303" pitchFamily="18" charset="0"/>
              </a:rPr>
              <a:t> = .077</a:t>
            </a:r>
          </a:p>
          <a:p>
            <a:pPr marL="342900" indent="-342900">
              <a:spcAft>
                <a:spcPts val="1800"/>
              </a:spcAft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chemeClr val="bg1"/>
                </a:solidFill>
                <a:latin typeface="Georgia" panose="02040502050405020303" pitchFamily="18" charset="0"/>
              </a:rPr>
              <a:t>Participants significantly prefer the ceramic plate (over paper)  in refined foods, but are indifferent to plating style/material for a casual dish.</a:t>
            </a:r>
          </a:p>
          <a:p>
            <a:pPr>
              <a:spcAft>
                <a:spcPts val="1800"/>
              </a:spcAft>
            </a:pPr>
            <a:endParaRPr lang="en-US" sz="2800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CB01EEC-0421-4C3C-AE97-431AD1E74402}"/>
              </a:ext>
            </a:extLst>
          </p:cNvPr>
          <p:cNvSpPr txBox="1"/>
          <p:nvPr/>
        </p:nvSpPr>
        <p:spPr>
          <a:xfrm>
            <a:off x="33037387" y="24775808"/>
            <a:ext cx="9454896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800"/>
              </a:spcAft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chemeClr val="bg1"/>
                </a:solidFill>
                <a:latin typeface="Georgia" panose="02040502050405020303" pitchFamily="18" charset="0"/>
              </a:rPr>
              <a:t>There is an interaction between plate style and presentation, </a:t>
            </a:r>
            <a:r>
              <a:rPr lang="en-US" sz="2800" i="1" dirty="0">
                <a:solidFill>
                  <a:schemeClr val="bg1"/>
                </a:solidFill>
                <a:latin typeface="Georgia" panose="02040502050405020303" pitchFamily="18" charset="0"/>
              </a:rPr>
              <a:t>F</a:t>
            </a:r>
            <a:r>
              <a:rPr lang="en-US" sz="2800" dirty="0">
                <a:solidFill>
                  <a:schemeClr val="bg1"/>
                </a:solidFill>
                <a:latin typeface="Georgia" panose="02040502050405020303" pitchFamily="18" charset="0"/>
              </a:rPr>
              <a:t>(1,91) = 61.10, </a:t>
            </a:r>
            <a:r>
              <a:rPr lang="en-US" sz="2800" i="1" dirty="0">
                <a:solidFill>
                  <a:schemeClr val="bg1"/>
                </a:solidFill>
                <a:latin typeface="Georgia" panose="02040502050405020303" pitchFamily="18" charset="0"/>
              </a:rPr>
              <a:t>p</a:t>
            </a:r>
            <a:r>
              <a:rPr lang="en-US" sz="2800" dirty="0">
                <a:solidFill>
                  <a:schemeClr val="bg1"/>
                </a:solidFill>
                <a:latin typeface="Georgia" panose="02040502050405020303" pitchFamily="18" charset="0"/>
              </a:rPr>
              <a:t> &lt; .001, η</a:t>
            </a:r>
            <a:r>
              <a:rPr lang="en-US" sz="2800" baseline="30000" dirty="0">
                <a:solidFill>
                  <a:schemeClr val="bg1"/>
                </a:solidFill>
                <a:latin typeface="Georgia" panose="02040502050405020303" pitchFamily="18" charset="0"/>
              </a:rPr>
              <a:t>2</a:t>
            </a:r>
            <a:r>
              <a:rPr lang="en-US" sz="2800" baseline="-25000" dirty="0">
                <a:solidFill>
                  <a:schemeClr val="bg1"/>
                </a:solidFill>
                <a:latin typeface="Georgia" panose="02040502050405020303" pitchFamily="18" charset="0"/>
              </a:rPr>
              <a:t>p</a:t>
            </a:r>
            <a:r>
              <a:rPr lang="en-US" sz="2800" dirty="0">
                <a:solidFill>
                  <a:schemeClr val="bg1"/>
                </a:solidFill>
                <a:latin typeface="Georgia" panose="02040502050405020303" pitchFamily="18" charset="0"/>
              </a:rPr>
              <a:t> = .40</a:t>
            </a:r>
          </a:p>
          <a:p>
            <a:pPr marL="342900" indent="-342900">
              <a:spcAft>
                <a:spcPts val="1800"/>
              </a:spcAft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chemeClr val="bg1"/>
                </a:solidFill>
                <a:latin typeface="Georgia" panose="02040502050405020303" pitchFamily="18" charset="0"/>
              </a:rPr>
              <a:t>Participants expect consistency between quality of presentation style and plating style: messy foods are preferred on paper (vs. ceramic) and nice plating are preferred on ceramic (vs. paper).</a:t>
            </a:r>
          </a:p>
          <a:p>
            <a:pPr>
              <a:spcAft>
                <a:spcPts val="1800"/>
              </a:spcAft>
            </a:pPr>
            <a:endParaRPr lang="en-US" sz="2800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FC8136D-FA48-449B-8095-ADBEE0D09EBF}"/>
              </a:ext>
            </a:extLst>
          </p:cNvPr>
          <p:cNvSpPr txBox="1"/>
          <p:nvPr/>
        </p:nvSpPr>
        <p:spPr>
          <a:xfrm>
            <a:off x="34499568" y="359343"/>
            <a:ext cx="65305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rgbClr val="F2A36E"/>
                </a:solidFill>
                <a:latin typeface="Georgia" panose="02040502050405020303" pitchFamily="18" charset="0"/>
              </a:rPr>
              <a:t>Results (Cont.)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9152F3F-9550-4CD8-9C86-2D6B9DE069FF}"/>
              </a:ext>
            </a:extLst>
          </p:cNvPr>
          <p:cNvSpPr txBox="1"/>
          <p:nvPr/>
        </p:nvSpPr>
        <p:spPr>
          <a:xfrm>
            <a:off x="4092565" y="11594526"/>
            <a:ext cx="40043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rgbClr val="F2A36E"/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Objective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D215C43-6BED-4629-950E-842264FC3F99}"/>
              </a:ext>
            </a:extLst>
          </p:cNvPr>
          <p:cNvSpPr txBox="1"/>
          <p:nvPr/>
        </p:nvSpPr>
        <p:spPr>
          <a:xfrm>
            <a:off x="1030081" y="12799216"/>
            <a:ext cx="1021384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spcAft>
                <a:spcPts val="2400"/>
              </a:spcAft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chemeClr val="bg1"/>
                </a:solidFill>
                <a:latin typeface="Georgia" panose="02040502050405020303" pitchFamily="18" charset="0"/>
              </a:rPr>
              <a:t>This study examined the different aspects of visually presented foods such as type of meal, taste profile, plate style, and quality of presentation on individual’s desire for this food.</a:t>
            </a:r>
          </a:p>
          <a:p>
            <a:pPr>
              <a:spcAft>
                <a:spcPts val="2400"/>
              </a:spcAft>
            </a:pPr>
            <a:endParaRPr lang="en-US" sz="2800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36836431-10C9-49A8-B4FF-25E6F0EFC93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71167">
            <a:off x="23413525" y="10028762"/>
            <a:ext cx="11350127" cy="11350127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4A49527C-DC24-4F28-A104-6944482C6E7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09312">
            <a:off x="10384702" y="10802469"/>
            <a:ext cx="7826140" cy="939723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1C4B3F6-424A-4E3E-AF93-2FFF4E5E791A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r="17868" b="5545"/>
          <a:stretch/>
        </p:blipFill>
        <p:spPr>
          <a:xfrm>
            <a:off x="33535735" y="18785693"/>
            <a:ext cx="8458200" cy="574070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2571882-1343-4B25-B99D-293487D3B7A9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r="22063" b="5762"/>
          <a:stretch/>
        </p:blipFill>
        <p:spPr>
          <a:xfrm>
            <a:off x="33535735" y="9910955"/>
            <a:ext cx="8458200" cy="6035738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32D5F294-ED17-4EA2-A862-76D9AFFD5F2F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r="19716" b="4844"/>
          <a:stretch/>
        </p:blipFill>
        <p:spPr>
          <a:xfrm>
            <a:off x="33534779" y="1580843"/>
            <a:ext cx="8460112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8262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645</TotalTime>
  <Words>644</Words>
  <Application>Microsoft Office PowerPoint</Application>
  <PresentationFormat>Custom</PresentationFormat>
  <Paragraphs>86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Arial</vt:lpstr>
      <vt:lpstr>Calibri</vt:lpstr>
      <vt:lpstr>Calibri Light</vt:lpstr>
      <vt:lpstr>Georgia</vt:lpstr>
      <vt:lpstr>Tahoma</vt:lpstr>
      <vt:lpstr>Times New Roman</vt:lpstr>
      <vt:lpstr>Wingdings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Duong, Anh Hong</dc:creator>
  <cp:lastModifiedBy>Duong, Anh Hong</cp:lastModifiedBy>
  <cp:revision>67</cp:revision>
  <dcterms:created xsi:type="dcterms:W3CDTF">2019-10-31T19:42:21Z</dcterms:created>
  <dcterms:modified xsi:type="dcterms:W3CDTF">2020-02-27T14:51:19Z</dcterms:modified>
</cp:coreProperties>
</file>