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9" r:id="rId2"/>
    <p:sldId id="257" r:id="rId3"/>
    <p:sldId id="270" r:id="rId4"/>
    <p:sldId id="271" r:id="rId5"/>
    <p:sldId id="260" r:id="rId6"/>
    <p:sldId id="261" r:id="rId7"/>
    <p:sldId id="264" r:id="rId8"/>
    <p:sldId id="262"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3" autoAdjust="0"/>
    <p:restoredTop sz="86447" autoAdjust="0"/>
  </p:normalViewPr>
  <p:slideViewPr>
    <p:cSldViewPr snapToGrid="0" snapToObjects="1">
      <p:cViewPr>
        <p:scale>
          <a:sx n="90" d="100"/>
          <a:sy n="90" d="100"/>
        </p:scale>
        <p:origin x="-72" y="-246"/>
      </p:cViewPr>
      <p:guideLst>
        <p:guide orient="horz" pos="2160"/>
        <p:guide pos="2880"/>
      </p:guideLst>
    </p:cSldViewPr>
  </p:slideViewPr>
  <p:outlineViewPr>
    <p:cViewPr>
      <p:scale>
        <a:sx n="33" d="100"/>
        <a:sy n="33" d="100"/>
      </p:scale>
      <p:origin x="8" y="40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DEEC3-134A-4F4F-BD09-DC8B9651C9C5}" type="datetimeFigureOut">
              <a:rPr lang="en-US" smtClean="0"/>
              <a:t>4/15/2015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8A8BE3-8294-BD4B-9199-5CBF07758A2A}" type="slidenum">
              <a:rPr lang="en-US" smtClean="0"/>
              <a:t>‹#›</a:t>
            </a:fld>
            <a:endParaRPr lang="en-US"/>
          </a:p>
        </p:txBody>
      </p:sp>
    </p:spTree>
    <p:extLst>
      <p:ext uri="{BB962C8B-B14F-4D97-AF65-F5344CB8AC3E}">
        <p14:creationId xmlns:p14="http://schemas.microsoft.com/office/powerpoint/2010/main" val="17597169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A8BE3-8294-BD4B-9199-5CBF07758A2A}" type="slidenum">
              <a:rPr lang="en-US" smtClean="0"/>
              <a:t>1</a:t>
            </a:fld>
            <a:endParaRPr lang="en-US"/>
          </a:p>
        </p:txBody>
      </p:sp>
    </p:spTree>
    <p:extLst>
      <p:ext uri="{BB962C8B-B14F-4D97-AF65-F5344CB8AC3E}">
        <p14:creationId xmlns:p14="http://schemas.microsoft.com/office/powerpoint/2010/main" val="5293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A8BE3-8294-BD4B-9199-5CBF07758A2A}" type="slidenum">
              <a:rPr lang="en-US" smtClean="0"/>
              <a:t>3</a:t>
            </a:fld>
            <a:endParaRPr lang="en-US"/>
          </a:p>
        </p:txBody>
      </p:sp>
    </p:spTree>
    <p:extLst>
      <p:ext uri="{BB962C8B-B14F-4D97-AF65-F5344CB8AC3E}">
        <p14:creationId xmlns:p14="http://schemas.microsoft.com/office/powerpoint/2010/main" val="178338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A8BE3-8294-BD4B-9199-5CBF07758A2A}" type="slidenum">
              <a:rPr lang="en-US" smtClean="0"/>
              <a:t>8</a:t>
            </a:fld>
            <a:endParaRPr lang="en-US"/>
          </a:p>
        </p:txBody>
      </p:sp>
    </p:spTree>
    <p:extLst>
      <p:ext uri="{BB962C8B-B14F-4D97-AF65-F5344CB8AC3E}">
        <p14:creationId xmlns:p14="http://schemas.microsoft.com/office/powerpoint/2010/main" val="3265433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A8BE3-8294-BD4B-9199-5CBF07758A2A}" type="slidenum">
              <a:rPr lang="en-US" smtClean="0"/>
              <a:t>10</a:t>
            </a:fld>
            <a:endParaRPr lang="en-US"/>
          </a:p>
        </p:txBody>
      </p:sp>
    </p:spTree>
    <p:extLst>
      <p:ext uri="{BB962C8B-B14F-4D97-AF65-F5344CB8AC3E}">
        <p14:creationId xmlns:p14="http://schemas.microsoft.com/office/powerpoint/2010/main" val="1486717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287924"/>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4/15/2015</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userDrawn="1"/>
        </p:nvGrpSpPr>
        <p:grpSpPr>
          <a:xfrm>
            <a:off x="182880" y="173699"/>
            <a:ext cx="8778240" cy="6510602"/>
            <a:chOff x="182880" y="173699"/>
            <a:chExt cx="8778240" cy="6510602"/>
          </a:xfrm>
        </p:grpSpPr>
        <p:sp>
          <p:nvSpPr>
            <p:cNvPr id="13" name="Rectangle 12"/>
            <p:cNvSpPr/>
            <p:nvPr userDrawn="1"/>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20"/>
              <p:cNvSpPr/>
              <p:nvPr/>
            </p:nvSpPr>
            <p:spPr>
              <a:xfrm>
                <a:off x="247157" y="108622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256032" y="244159"/>
            <a:ext cx="7989443" cy="792388"/>
          </a:xfrm>
        </p:spPr>
        <p:txBody>
          <a:bodyPr>
            <a:normAutofit/>
          </a:bodyPr>
          <a:lstStyle>
            <a:lvl1pPr algn="l">
              <a:defRPr sz="2400"/>
            </a:lvl1pPr>
          </a:lstStyle>
          <a:p>
            <a:r>
              <a:rPr lang="en-US" dirty="0" smtClean="0"/>
              <a:t>Click to edit Master title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4/15/2015</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31648" y="237744"/>
              <a:ext cx="8647176" cy="6364224"/>
              <a:chOff x="222773" y="247430"/>
              <a:chExt cx="8647176"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Rectangle 24"/>
              <p:cNvSpPr/>
              <p:nvPr/>
            </p:nvSpPr>
            <p:spPr>
              <a:xfrm>
                <a:off x="222773" y="1085596"/>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900113" y="244158"/>
            <a:ext cx="7345362" cy="690562"/>
          </a:xfrm>
        </p:spPr>
        <p:txBody>
          <a:bodyPr>
            <a:normAutofit/>
          </a:bodyPr>
          <a:lstStyle>
            <a:lvl1pPr algn="l">
              <a:defRPr sz="2400"/>
            </a:lvl1pPr>
          </a:lstStyle>
          <a:p>
            <a:r>
              <a:rPr lang="en-US" dirty="0" smtClean="0"/>
              <a:t>Click to edit Master title style</a:t>
            </a:r>
            <a:endParaRPr dirty="0"/>
          </a:p>
        </p:txBody>
      </p:sp>
      <p:sp>
        <p:nvSpPr>
          <p:cNvPr id="3" name="Content Placeholder 2"/>
          <p:cNvSpPr>
            <a:spLocks noGrp="1"/>
          </p:cNvSpPr>
          <p:nvPr>
            <p:ph sz="half" idx="1"/>
          </p:nvPr>
        </p:nvSpPr>
        <p:spPr>
          <a:xfrm>
            <a:off x="900111" y="1538289"/>
            <a:ext cx="3566160" cy="207867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900111" y="3844609"/>
            <a:ext cx="3566160" cy="219043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4/15/2015</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cet.cas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et.cas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4927" y="685283"/>
            <a:ext cx="5398567" cy="1556944"/>
          </a:xfrm>
        </p:spPr>
        <p:txBody>
          <a:bodyPr/>
          <a:lstStyle/>
          <a:p>
            <a:pPr algn="l"/>
            <a:r>
              <a:rPr lang="en-US" sz="2400" dirty="0">
                <a:solidFill>
                  <a:schemeClr val="bg2">
                    <a:lumMod val="75000"/>
                  </a:schemeClr>
                </a:solidFill>
              </a:rPr>
              <a:t>National Center on the Use of Emerging Technologies to Improve Literacy Achievement for Students with Disabilities in Middle School </a:t>
            </a:r>
          </a:p>
        </p:txBody>
      </p:sp>
      <p:pic>
        <p:nvPicPr>
          <p:cNvPr id="4" name="Picture 3" title="CET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7097" y="732323"/>
            <a:ext cx="1727200" cy="1397000"/>
          </a:xfrm>
          <a:prstGeom prst="rect">
            <a:avLst/>
          </a:prstGeom>
        </p:spPr>
      </p:pic>
      <p:sp>
        <p:nvSpPr>
          <p:cNvPr id="3" name="Subtitle 2"/>
          <p:cNvSpPr>
            <a:spLocks noGrp="1"/>
          </p:cNvSpPr>
          <p:nvPr>
            <p:ph type="subTitle" idx="1"/>
          </p:nvPr>
        </p:nvSpPr>
        <p:spPr>
          <a:xfrm>
            <a:off x="914400" y="3178120"/>
            <a:ext cx="7342188" cy="2341206"/>
          </a:xfrm>
        </p:spPr>
        <p:txBody>
          <a:bodyPr>
            <a:noAutofit/>
          </a:bodyPr>
          <a:lstStyle/>
          <a:p>
            <a:r>
              <a:rPr lang="en-US" sz="2400" dirty="0">
                <a:solidFill>
                  <a:srgbClr val="5B6C73"/>
                </a:solidFill>
              </a:rPr>
              <a:t>Using Data to Support Iterative Project Development: </a:t>
            </a:r>
            <a:br>
              <a:rPr lang="en-US" sz="2400" dirty="0">
                <a:solidFill>
                  <a:srgbClr val="5B6C73"/>
                </a:solidFill>
              </a:rPr>
            </a:br>
            <a:r>
              <a:rPr lang="en-US" sz="2400" dirty="0">
                <a:solidFill>
                  <a:srgbClr val="5B6C73"/>
                </a:solidFill>
              </a:rPr>
              <a:t>The Case of an Online Literacy Platform to Support Middle-School Students with Disabilities </a:t>
            </a:r>
            <a:br>
              <a:rPr lang="en-US" sz="2400" dirty="0">
                <a:solidFill>
                  <a:srgbClr val="5B6C73"/>
                </a:solidFill>
              </a:rPr>
            </a:br>
            <a:r>
              <a:rPr lang="en-US" sz="2400" dirty="0">
                <a:solidFill>
                  <a:srgbClr val="5B6C73"/>
                </a:solidFill>
              </a:rPr>
              <a:t/>
            </a:r>
            <a:br>
              <a:rPr lang="en-US" sz="2400" dirty="0">
                <a:solidFill>
                  <a:srgbClr val="5B6C73"/>
                </a:solidFill>
              </a:rPr>
            </a:br>
            <a:r>
              <a:rPr lang="en-US" sz="1600" dirty="0">
                <a:solidFill>
                  <a:srgbClr val="5B6C73"/>
                </a:solidFill>
              </a:rPr>
              <a:t>by: David Rose, </a:t>
            </a:r>
            <a:r>
              <a:rPr lang="en-US" sz="1600" dirty="0" err="1">
                <a:solidFill>
                  <a:srgbClr val="5B6C73"/>
                </a:solidFill>
              </a:rPr>
              <a:t>Ed.D</a:t>
            </a:r>
            <a:r>
              <a:rPr lang="en-US" sz="1600" dirty="0">
                <a:solidFill>
                  <a:srgbClr val="5B6C73"/>
                </a:solidFill>
              </a:rPr>
              <a:t>., Ted </a:t>
            </a:r>
            <a:r>
              <a:rPr lang="en-US" sz="1600" dirty="0" err="1">
                <a:solidFill>
                  <a:srgbClr val="5B6C73"/>
                </a:solidFill>
              </a:rPr>
              <a:t>Hasselbring</a:t>
            </a:r>
            <a:r>
              <a:rPr lang="en-US" sz="1600" dirty="0">
                <a:solidFill>
                  <a:srgbClr val="5B6C73"/>
                </a:solidFill>
              </a:rPr>
              <a:t>, </a:t>
            </a:r>
            <a:r>
              <a:rPr lang="en-US" sz="1600" dirty="0" err="1">
                <a:solidFill>
                  <a:srgbClr val="5B6C73"/>
                </a:solidFill>
              </a:rPr>
              <a:t>Ed.D</a:t>
            </a:r>
            <a:r>
              <a:rPr lang="en-US" sz="1600" dirty="0">
                <a:solidFill>
                  <a:srgbClr val="5B6C73"/>
                </a:solidFill>
              </a:rPr>
              <a:t>., Gabrielle </a:t>
            </a:r>
            <a:r>
              <a:rPr lang="en-US" sz="1600" dirty="0" err="1">
                <a:solidFill>
                  <a:srgbClr val="5B6C73"/>
                </a:solidFill>
              </a:rPr>
              <a:t>Rappolt-Schlichtmann</a:t>
            </a:r>
            <a:r>
              <a:rPr lang="en-US" sz="1600" dirty="0">
                <a:solidFill>
                  <a:srgbClr val="5B6C73"/>
                </a:solidFill>
              </a:rPr>
              <a:t>, </a:t>
            </a:r>
            <a:r>
              <a:rPr lang="en-US" sz="1600" dirty="0" err="1">
                <a:solidFill>
                  <a:srgbClr val="5B6C73"/>
                </a:solidFill>
              </a:rPr>
              <a:t>Ed.D</a:t>
            </a:r>
            <a:r>
              <a:rPr lang="en-US" sz="1600" dirty="0">
                <a:solidFill>
                  <a:srgbClr val="5B6C73"/>
                </a:solidFill>
              </a:rPr>
              <a:t>., Samantha Daley, </a:t>
            </a:r>
            <a:r>
              <a:rPr lang="en-US" sz="1600" dirty="0" err="1">
                <a:solidFill>
                  <a:srgbClr val="5B6C73"/>
                </a:solidFill>
              </a:rPr>
              <a:t>Ed.D</a:t>
            </a:r>
            <a:r>
              <a:rPr lang="en-US" sz="1600" dirty="0">
                <a:solidFill>
                  <a:srgbClr val="5B6C73"/>
                </a:solidFill>
              </a:rPr>
              <a:t>., and Alyssa Boucher, </a:t>
            </a:r>
            <a:r>
              <a:rPr lang="en-US" sz="1600" dirty="0" err="1" smtClean="0">
                <a:solidFill>
                  <a:srgbClr val="5B6C73"/>
                </a:solidFill>
              </a:rPr>
              <a:t>Ph.D</a:t>
            </a:r>
            <a:endParaRPr lang="en-US" sz="1600" dirty="0" smtClean="0">
              <a:solidFill>
                <a:srgbClr val="5B6C73"/>
              </a:solidFill>
            </a:endParaRPr>
          </a:p>
          <a:p>
            <a:endParaRPr lang="en-US" sz="1600" dirty="0">
              <a:solidFill>
                <a:srgbClr val="5B6C73"/>
              </a:solidFill>
            </a:endParaRPr>
          </a:p>
          <a:p>
            <a:endParaRPr lang="en-US" sz="1600" dirty="0" smtClean="0">
              <a:solidFill>
                <a:srgbClr val="5B6C73"/>
              </a:solidFill>
            </a:endParaRPr>
          </a:p>
          <a:p>
            <a:endParaRPr lang="en-US" sz="1600" dirty="0">
              <a:solidFill>
                <a:srgbClr val="5B6C73"/>
              </a:solidFill>
            </a:endParaRPr>
          </a:p>
          <a:p>
            <a:pPr algn="r"/>
            <a:r>
              <a:rPr lang="en-US" sz="1600" dirty="0" smtClean="0">
                <a:solidFill>
                  <a:srgbClr val="5B6C73"/>
                </a:solidFill>
                <a:hlinkClick r:id="rId4" tooltip="Link to center website"/>
              </a:rPr>
              <a:t>http://cet.cast.org</a:t>
            </a:r>
            <a:endParaRPr lang="en-US" sz="1600" dirty="0" smtClean="0">
              <a:solidFill>
                <a:srgbClr val="5B6C73"/>
              </a:solidFill>
            </a:endParaRPr>
          </a:p>
          <a:p>
            <a:pPr algn="r"/>
            <a:endParaRPr lang="en-US" sz="1600" dirty="0" smtClean="0">
              <a:solidFill>
                <a:srgbClr val="5B6C73"/>
              </a:solidFill>
            </a:endParaRPr>
          </a:p>
          <a:p>
            <a:pPr marL="0" marR="0" indent="0" algn="ctr" defTabSz="914400" rtl="0" eaLnBrk="1" fontAlgn="auto" latinLnBrk="0" hangingPunct="1">
              <a:lnSpc>
                <a:spcPct val="100000"/>
              </a:lnSpc>
              <a:spcBef>
                <a:spcPts val="300"/>
              </a:spcBef>
              <a:spcAft>
                <a:spcPts val="0"/>
              </a:spcAft>
              <a:buClr>
                <a:schemeClr val="tx1">
                  <a:lumMod val="75000"/>
                  <a:lumOff val="25000"/>
                </a:schemeClr>
              </a:buClr>
              <a:buSzTx/>
              <a:buFont typeface="Arial" pitchFamily="34" charset="0"/>
              <a:buNone/>
              <a:tabLst/>
              <a:defRPr/>
            </a:pPr>
            <a:endParaRPr lang="en-US" sz="1600" dirty="0" smtClean="0">
              <a:effectLst/>
            </a:endParaRPr>
          </a:p>
          <a:p>
            <a:pPr algn="r"/>
            <a:endParaRPr lang="en-US" sz="1600" dirty="0" smtClean="0">
              <a:solidFill>
                <a:srgbClr val="5B6C73"/>
              </a:solidFill>
            </a:endParaRPr>
          </a:p>
        </p:txBody>
      </p:sp>
      <p:pic>
        <p:nvPicPr>
          <p:cNvPr id="5" name="Picture 4" title="CAST logo"/>
          <p:cNvPicPr>
            <a:picLocks noChangeAspect="1"/>
          </p:cNvPicPr>
          <p:nvPr/>
        </p:nvPicPr>
        <p:blipFill>
          <a:blip r:embed="rId5"/>
          <a:stretch>
            <a:fillRect/>
          </a:stretch>
        </p:blipFill>
        <p:spPr>
          <a:xfrm>
            <a:off x="633247" y="6019313"/>
            <a:ext cx="1085864" cy="325759"/>
          </a:xfrm>
          <a:prstGeom prst="rect">
            <a:avLst/>
          </a:prstGeom>
        </p:spPr>
      </p:pic>
    </p:spTree>
    <p:extLst>
      <p:ext uri="{BB962C8B-B14F-4D97-AF65-F5344CB8AC3E}">
        <p14:creationId xmlns:p14="http://schemas.microsoft.com/office/powerpoint/2010/main" val="286519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40" y="244158"/>
            <a:ext cx="8218640" cy="690562"/>
          </a:xfrm>
        </p:spPr>
        <p:txBody>
          <a:bodyPr>
            <a:normAutofit/>
          </a:bodyPr>
          <a:lstStyle/>
          <a:p>
            <a:r>
              <a:rPr lang="en-US" dirty="0" smtClean="0">
                <a:solidFill>
                  <a:srgbClr val="5B6C73"/>
                </a:solidFill>
              </a:rPr>
              <a:t>Conclusion</a:t>
            </a:r>
            <a:endParaRPr lang="en-US" dirty="0">
              <a:solidFill>
                <a:srgbClr val="5B6C73"/>
              </a:solidFill>
            </a:endParaRPr>
          </a:p>
        </p:txBody>
      </p:sp>
      <p:sp>
        <p:nvSpPr>
          <p:cNvPr id="3" name="Content Placeholder 2"/>
          <p:cNvSpPr>
            <a:spLocks noGrp="1"/>
          </p:cNvSpPr>
          <p:nvPr>
            <p:ph sz="half" idx="1"/>
          </p:nvPr>
        </p:nvSpPr>
        <p:spPr>
          <a:xfrm>
            <a:off x="1360972" y="1245006"/>
            <a:ext cx="7325831" cy="4814793"/>
          </a:xfrm>
        </p:spPr>
        <p:txBody>
          <a:bodyPr>
            <a:noAutofit/>
          </a:bodyPr>
          <a:lstStyle/>
          <a:p>
            <a:pPr marL="0" indent="0">
              <a:buNone/>
            </a:pPr>
            <a:r>
              <a:rPr lang="en-US" sz="1800" dirty="0">
                <a:solidFill>
                  <a:schemeClr val="bg2">
                    <a:lumMod val="75000"/>
                  </a:schemeClr>
                </a:solidFill>
              </a:rPr>
              <a:t>T</a:t>
            </a:r>
            <a:r>
              <a:rPr lang="en-US" sz="1800" dirty="0" smtClean="0">
                <a:solidFill>
                  <a:schemeClr val="bg2">
                    <a:lumMod val="75000"/>
                  </a:schemeClr>
                </a:solidFill>
              </a:rPr>
              <a:t>hese reports, of which these are two among many, </a:t>
            </a:r>
            <a:r>
              <a:rPr lang="en-US" sz="1800" dirty="0">
                <a:solidFill>
                  <a:schemeClr val="bg2">
                    <a:lumMod val="75000"/>
                  </a:schemeClr>
                </a:solidFill>
              </a:rPr>
              <a:t>are </a:t>
            </a:r>
            <a:r>
              <a:rPr lang="en-US" sz="1800" dirty="0" smtClean="0">
                <a:solidFill>
                  <a:schemeClr val="bg2">
                    <a:lumMod val="75000"/>
                  </a:schemeClr>
                </a:solidFill>
              </a:rPr>
              <a:t>valuable because they</a:t>
            </a:r>
            <a:endParaRPr lang="en-US" sz="1800" dirty="0">
              <a:solidFill>
                <a:schemeClr val="bg2">
                  <a:lumMod val="75000"/>
                </a:schemeClr>
              </a:solidFill>
            </a:endParaRPr>
          </a:p>
          <a:p>
            <a:pPr lvl="0">
              <a:buFont typeface="Arial"/>
              <a:buChar char="•"/>
            </a:pPr>
            <a:r>
              <a:rPr lang="en-US" sz="1800" dirty="0">
                <a:solidFill>
                  <a:schemeClr val="bg2">
                    <a:lumMod val="75000"/>
                  </a:schemeClr>
                </a:solidFill>
              </a:rPr>
              <a:t>suggest patterns that are useful for deeper research </a:t>
            </a:r>
            <a:r>
              <a:rPr lang="en-US" sz="1800" dirty="0" smtClean="0">
                <a:solidFill>
                  <a:schemeClr val="bg2">
                    <a:lumMod val="75000"/>
                  </a:schemeClr>
                </a:solidFill>
              </a:rPr>
              <a:t>dives</a:t>
            </a:r>
            <a:endParaRPr lang="en-US" sz="1800" dirty="0">
              <a:solidFill>
                <a:schemeClr val="bg2">
                  <a:lumMod val="75000"/>
                </a:schemeClr>
              </a:solidFill>
            </a:endParaRPr>
          </a:p>
          <a:p>
            <a:pPr>
              <a:buFont typeface="Arial"/>
              <a:buChar char="•"/>
            </a:pPr>
            <a:r>
              <a:rPr lang="en-US" sz="1800" dirty="0">
                <a:solidFill>
                  <a:schemeClr val="bg2">
                    <a:lumMod val="75000"/>
                  </a:schemeClr>
                </a:solidFill>
              </a:rPr>
              <a:t>reveal feature usage patterns that inform improvements to </a:t>
            </a:r>
            <a:r>
              <a:rPr lang="en-US" sz="1800" dirty="0" smtClean="0">
                <a:solidFill>
                  <a:schemeClr val="bg2">
                    <a:lumMod val="75000"/>
                  </a:schemeClr>
                </a:solidFill>
              </a:rPr>
              <a:t>navigation and </a:t>
            </a:r>
            <a:r>
              <a:rPr lang="en-US" sz="1800" dirty="0">
                <a:solidFill>
                  <a:schemeClr val="bg2">
                    <a:lumMod val="75000"/>
                  </a:schemeClr>
                </a:solidFill>
              </a:rPr>
              <a:t>design of </a:t>
            </a:r>
            <a:r>
              <a:rPr lang="en-US" sz="1800" dirty="0" smtClean="0">
                <a:solidFill>
                  <a:schemeClr val="bg2">
                    <a:lumMod val="75000"/>
                  </a:schemeClr>
                </a:solidFill>
              </a:rPr>
              <a:t>supports</a:t>
            </a:r>
            <a:endParaRPr lang="en-US" sz="1800" dirty="0">
              <a:solidFill>
                <a:schemeClr val="bg2">
                  <a:lumMod val="75000"/>
                </a:schemeClr>
              </a:solidFill>
            </a:endParaRPr>
          </a:p>
          <a:p>
            <a:pPr>
              <a:buFont typeface="Arial"/>
              <a:buChar char="•"/>
            </a:pPr>
            <a:r>
              <a:rPr lang="en-US" sz="1800" dirty="0" smtClean="0">
                <a:solidFill>
                  <a:schemeClr val="bg2">
                    <a:lumMod val="75000"/>
                  </a:schemeClr>
                </a:solidFill>
              </a:rPr>
              <a:t>provide a better understanding of teacher variability that can inform development of teacher support materials </a:t>
            </a:r>
          </a:p>
          <a:p>
            <a:pPr marL="0" indent="0">
              <a:buNone/>
            </a:pPr>
            <a:r>
              <a:rPr lang="en-US" sz="1800" dirty="0" smtClean="0">
                <a:solidFill>
                  <a:schemeClr val="bg2">
                    <a:lumMod val="75000"/>
                  </a:schemeClr>
                </a:solidFill>
              </a:rPr>
              <a:t>Ongoing efforts will</a:t>
            </a:r>
          </a:p>
          <a:p>
            <a:r>
              <a:rPr lang="en-US" sz="1800" dirty="0">
                <a:solidFill>
                  <a:schemeClr val="bg2">
                    <a:lumMod val="75000"/>
                  </a:schemeClr>
                </a:solidFill>
              </a:rPr>
              <a:t>i</a:t>
            </a:r>
            <a:r>
              <a:rPr lang="en-US" sz="1800" dirty="0" smtClean="0">
                <a:solidFill>
                  <a:schemeClr val="bg2">
                    <a:lumMod val="75000"/>
                  </a:schemeClr>
                </a:solidFill>
              </a:rPr>
              <a:t>dentify report types that most effectively inform customized supports for teachers</a:t>
            </a:r>
          </a:p>
          <a:p>
            <a:r>
              <a:rPr lang="en-US" sz="1800" dirty="0">
                <a:solidFill>
                  <a:schemeClr val="bg2">
                    <a:lumMod val="75000"/>
                  </a:schemeClr>
                </a:solidFill>
              </a:rPr>
              <a:t>u</a:t>
            </a:r>
            <a:r>
              <a:rPr lang="en-US" sz="1800" dirty="0" smtClean="0">
                <a:solidFill>
                  <a:schemeClr val="bg2">
                    <a:lumMod val="75000"/>
                  </a:schemeClr>
                </a:solidFill>
              </a:rPr>
              <a:t>se standard analytic approaches to address questions about how patterns revealed here relate to outcomes</a:t>
            </a:r>
            <a:endParaRPr lang="en-US" sz="1800" dirty="0">
              <a:solidFill>
                <a:schemeClr val="bg2">
                  <a:lumMod val="75000"/>
                </a:schemeClr>
              </a:solidFill>
            </a:endParaRPr>
          </a:p>
        </p:txBody>
      </p:sp>
      <p:pic>
        <p:nvPicPr>
          <p:cNvPr id="4" name="Picture 2" title="Ideas that work OSEP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815" y="5587196"/>
            <a:ext cx="1170833" cy="98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a:xfrm>
            <a:off x="1515613" y="6241245"/>
            <a:ext cx="7383838" cy="311955"/>
          </a:xfrm>
        </p:spPr>
        <p:txBody>
          <a:bodyPr>
            <a:noAutofit/>
          </a:bodyPr>
          <a:lstStyle/>
          <a:p>
            <a:pPr marL="0" indent="0">
              <a:buNone/>
            </a:pPr>
            <a:r>
              <a:rPr lang="en-US" sz="900" dirty="0"/>
              <a:t>The contents of this presentation were developed under a grant from the U.S. Department of Education (#H327M11000). However, those contents do not necessarily represent the policy of the Department of Education, and you should not assume endorsement by the Federal government.</a:t>
            </a:r>
          </a:p>
          <a:p>
            <a:endParaRPr lang="en-US" sz="900" dirty="0"/>
          </a:p>
        </p:txBody>
      </p:sp>
    </p:spTree>
    <p:extLst>
      <p:ext uri="{BB962C8B-B14F-4D97-AF65-F5344CB8AC3E}">
        <p14:creationId xmlns:p14="http://schemas.microsoft.com/office/powerpoint/2010/main" val="2155116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5B6C73"/>
                </a:solidFill>
              </a:rPr>
              <a:t>Abstract</a:t>
            </a:r>
            <a:endParaRPr lang="en-US" sz="2400" dirty="0">
              <a:solidFill>
                <a:srgbClr val="5B6C73"/>
              </a:solidFill>
            </a:endParaRPr>
          </a:p>
        </p:txBody>
      </p:sp>
      <p:sp>
        <p:nvSpPr>
          <p:cNvPr id="3" name="Content Placeholder 2"/>
          <p:cNvSpPr>
            <a:spLocks noGrp="1"/>
          </p:cNvSpPr>
          <p:nvPr>
            <p:ph idx="1"/>
          </p:nvPr>
        </p:nvSpPr>
        <p:spPr>
          <a:xfrm>
            <a:off x="705605" y="1658965"/>
            <a:ext cx="7539870" cy="3931920"/>
          </a:xfrm>
        </p:spPr>
        <p:txBody>
          <a:bodyPr>
            <a:normAutofit/>
          </a:bodyPr>
          <a:lstStyle/>
          <a:p>
            <a:pPr marL="0" indent="0">
              <a:buNone/>
            </a:pPr>
            <a:r>
              <a:rPr lang="en-US" sz="1800" dirty="0">
                <a:solidFill>
                  <a:srgbClr val="5B6C73"/>
                </a:solidFill>
              </a:rPr>
              <a:t>Design-based research methods rely on researchers and developers using data collected with authentic stakeholders throughout the design process. Identifying critical patterns and trends can be difficult however, particularly when faced with large amounts of data during rapid iterative cycles. A national center focused on literacy outcomes for middle-school students with disabilities will share examples and insights from the use of a data analytics platform to address this challenge and support informed iterative refinement. Leveraging the power of analytics has revealed patterns of use </a:t>
            </a:r>
            <a:r>
              <a:rPr lang="en-US" sz="1800" dirty="0" smtClean="0">
                <a:solidFill>
                  <a:srgbClr val="5B6C73"/>
                </a:solidFill>
              </a:rPr>
              <a:t>that </a:t>
            </a:r>
            <a:r>
              <a:rPr lang="en-US" sz="1800" dirty="0">
                <a:solidFill>
                  <a:srgbClr val="5B6C73"/>
                </a:solidFill>
              </a:rPr>
              <a:t>otherwise would have been difficult to appreciate but have substantial impacts for continued development. </a:t>
            </a:r>
          </a:p>
        </p:txBody>
      </p:sp>
    </p:spTree>
    <p:extLst>
      <p:ext uri="{BB962C8B-B14F-4D97-AF65-F5344CB8AC3E}">
        <p14:creationId xmlns:p14="http://schemas.microsoft.com/office/powerpoint/2010/main" val="755641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44159"/>
            <a:ext cx="8633206" cy="792388"/>
          </a:xfrm>
        </p:spPr>
        <p:txBody>
          <a:bodyPr>
            <a:normAutofit fontScale="90000"/>
          </a:bodyPr>
          <a:lstStyle/>
          <a:p>
            <a:r>
              <a:rPr lang="en-US" sz="2200" dirty="0">
                <a:solidFill>
                  <a:srgbClr val="5B6C73"/>
                </a:solidFill>
              </a:rPr>
              <a:t>National Center on the Use of Emerging Technologies to Improve Literacy Achievement for Students with Disabilities in Middle School (CET</a:t>
            </a:r>
            <a:r>
              <a:rPr lang="en-US" sz="2200" dirty="0" smtClean="0">
                <a:solidFill>
                  <a:srgbClr val="5B6C73"/>
                </a:solidFill>
              </a:rPr>
              <a:t>)</a:t>
            </a:r>
            <a:endParaRPr lang="en-US" dirty="0"/>
          </a:p>
        </p:txBody>
      </p:sp>
      <p:sp>
        <p:nvSpPr>
          <p:cNvPr id="3" name="Content Placeholder 2"/>
          <p:cNvSpPr>
            <a:spLocks noGrp="1"/>
          </p:cNvSpPr>
          <p:nvPr>
            <p:ph idx="1"/>
          </p:nvPr>
        </p:nvSpPr>
        <p:spPr>
          <a:xfrm>
            <a:off x="4916483" y="1286886"/>
            <a:ext cx="4035465" cy="5267316"/>
          </a:xfrm>
        </p:spPr>
        <p:txBody>
          <a:bodyPr>
            <a:normAutofit/>
          </a:bodyPr>
          <a:lstStyle/>
          <a:p>
            <a:pPr marL="0" indent="0">
              <a:buNone/>
            </a:pPr>
            <a:r>
              <a:rPr lang="en-US" sz="1800" dirty="0" smtClean="0">
                <a:solidFill>
                  <a:srgbClr val="5B6C73"/>
                </a:solidFill>
              </a:rPr>
              <a:t>CET Goals:</a:t>
            </a:r>
            <a:endParaRPr lang="en-US" sz="1800" dirty="0">
              <a:solidFill>
                <a:srgbClr val="5B6C73"/>
              </a:solidFill>
            </a:endParaRPr>
          </a:p>
          <a:p>
            <a:r>
              <a:rPr lang="en-US" sz="1800" dirty="0" smtClean="0">
                <a:solidFill>
                  <a:srgbClr val="5B6C73"/>
                </a:solidFill>
              </a:rPr>
              <a:t>To </a:t>
            </a:r>
            <a:r>
              <a:rPr lang="en-US" sz="1800" dirty="0">
                <a:solidFill>
                  <a:srgbClr val="5B6C73"/>
                </a:solidFill>
              </a:rPr>
              <a:t>foster a passionate </a:t>
            </a:r>
            <a:r>
              <a:rPr lang="en-US" sz="1800" b="1" dirty="0">
                <a:solidFill>
                  <a:srgbClr val="5B6C73"/>
                </a:solidFill>
              </a:rPr>
              <a:t>interest and investment</a:t>
            </a:r>
            <a:r>
              <a:rPr lang="en-US" sz="1800" dirty="0">
                <a:solidFill>
                  <a:srgbClr val="5B6C73"/>
                </a:solidFill>
              </a:rPr>
              <a:t> in reading for students who have traditionally been uninterested in, or disenfranchised by, traditional classroom literacy </a:t>
            </a:r>
            <a:r>
              <a:rPr lang="en-US" sz="1800" dirty="0" smtClean="0">
                <a:solidFill>
                  <a:srgbClr val="5B6C73"/>
                </a:solidFill>
              </a:rPr>
              <a:t>practices</a:t>
            </a:r>
            <a:endParaRPr lang="en-US" sz="1800" dirty="0">
              <a:solidFill>
                <a:srgbClr val="5B6C73"/>
              </a:solidFill>
            </a:endParaRPr>
          </a:p>
          <a:p>
            <a:pPr>
              <a:buFont typeface="Arial"/>
              <a:buChar char="•"/>
            </a:pPr>
            <a:r>
              <a:rPr lang="en-US" sz="1800" dirty="0">
                <a:solidFill>
                  <a:srgbClr val="5B6C73"/>
                </a:solidFill>
              </a:rPr>
              <a:t>To substantially improve the </a:t>
            </a:r>
            <a:r>
              <a:rPr lang="en-US" sz="1800" b="1" dirty="0">
                <a:solidFill>
                  <a:srgbClr val="5B6C73"/>
                </a:solidFill>
              </a:rPr>
              <a:t>reading comprehension </a:t>
            </a:r>
            <a:r>
              <a:rPr lang="en-US" sz="1800" dirty="0">
                <a:solidFill>
                  <a:srgbClr val="5B6C73"/>
                </a:solidFill>
              </a:rPr>
              <a:t>skills </a:t>
            </a:r>
            <a:br>
              <a:rPr lang="en-US" sz="1800" dirty="0">
                <a:solidFill>
                  <a:srgbClr val="5B6C73"/>
                </a:solidFill>
              </a:rPr>
            </a:br>
            <a:r>
              <a:rPr lang="en-US" sz="1800" dirty="0">
                <a:solidFill>
                  <a:srgbClr val="5B6C73"/>
                </a:solidFill>
              </a:rPr>
              <a:t>of middle school students who have experienced recurrent failure in the domain of </a:t>
            </a:r>
            <a:r>
              <a:rPr lang="en-US" sz="1800" dirty="0" smtClean="0">
                <a:solidFill>
                  <a:srgbClr val="5B6C73"/>
                </a:solidFill>
              </a:rPr>
              <a:t>reading.</a:t>
            </a:r>
          </a:p>
          <a:p>
            <a:pPr marL="0" indent="0">
              <a:buNone/>
            </a:pPr>
            <a:r>
              <a:rPr lang="en-US" sz="1600" dirty="0" smtClean="0">
                <a:solidFill>
                  <a:schemeClr val="bg2">
                    <a:lumMod val="75000"/>
                  </a:schemeClr>
                </a:solidFill>
              </a:rPr>
              <a:t>For </a:t>
            </a:r>
            <a:r>
              <a:rPr lang="en-US" sz="1600" dirty="0">
                <a:solidFill>
                  <a:schemeClr val="bg2">
                    <a:lumMod val="75000"/>
                  </a:schemeClr>
                </a:solidFill>
              </a:rPr>
              <a:t>more information visit the CET website </a:t>
            </a:r>
            <a:r>
              <a:rPr lang="en-US" sz="1600" dirty="0">
                <a:solidFill>
                  <a:schemeClr val="bg2">
                    <a:lumMod val="75000"/>
                  </a:schemeClr>
                </a:solidFill>
                <a:hlinkClick r:id="rId3" tooltip="Link to CET website"/>
              </a:rPr>
              <a:t>http://cet.cast.org</a:t>
            </a:r>
            <a:endParaRPr lang="en-US" sz="1600" dirty="0">
              <a:solidFill>
                <a:schemeClr val="bg2">
                  <a:lumMod val="75000"/>
                </a:schemeClr>
              </a:solidFill>
            </a:endParaRPr>
          </a:p>
          <a:p>
            <a:pPr marL="0" indent="0">
              <a:buNone/>
            </a:pPr>
            <a:endParaRPr lang="en-US" sz="2000" dirty="0">
              <a:solidFill>
                <a:srgbClr val="5B6C73"/>
              </a:solidFill>
            </a:endParaRPr>
          </a:p>
          <a:p>
            <a:endParaRPr lang="en-US" dirty="0"/>
          </a:p>
        </p:txBody>
      </p:sp>
      <p:pic>
        <p:nvPicPr>
          <p:cNvPr id="4" name="Picture 3" descr="A spiral of concentric circles with the name of content partners underneath each circle.  In the middle is a ven diagram with Udio and the names under the concentric circles are:  CAST, Scholastic, Poses Family Foundation: Story Share project, SERP: Word Generation, EDC, Yahoo, Scientific American, Science Friday, On Earth, The Max Warburg Courage Curriculum, Inc., Facing History and Ourselves, and the Young Writers Project" title="A spiral of concentric circles with the name of content partners underneath each circle."/>
          <p:cNvPicPr>
            <a:picLocks noChangeAspect="1"/>
          </p:cNvPicPr>
          <p:nvPr/>
        </p:nvPicPr>
        <p:blipFill>
          <a:blip r:embed="rId4"/>
          <a:stretch>
            <a:fillRect/>
          </a:stretch>
        </p:blipFill>
        <p:spPr>
          <a:xfrm>
            <a:off x="290890" y="1583849"/>
            <a:ext cx="4562882" cy="4472973"/>
          </a:xfrm>
          <a:prstGeom prst="rect">
            <a:avLst/>
          </a:prstGeom>
        </p:spPr>
      </p:pic>
    </p:spTree>
    <p:extLst>
      <p:ext uri="{BB962C8B-B14F-4D97-AF65-F5344CB8AC3E}">
        <p14:creationId xmlns:p14="http://schemas.microsoft.com/office/powerpoint/2010/main" val="2527017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44159"/>
            <a:ext cx="8599332" cy="792388"/>
          </a:xfrm>
        </p:spPr>
        <p:txBody>
          <a:bodyPr>
            <a:noAutofit/>
          </a:bodyPr>
          <a:lstStyle/>
          <a:p>
            <a:r>
              <a:rPr lang="en-US" sz="2400" dirty="0" err="1" smtClean="0">
                <a:solidFill>
                  <a:srgbClr val="5B6C73"/>
                </a:solidFill>
              </a:rPr>
              <a:t>Udio</a:t>
            </a:r>
            <a:r>
              <a:rPr lang="en-US" sz="2400" dirty="0" smtClean="0">
                <a:solidFill>
                  <a:srgbClr val="5B6C73"/>
                </a:solidFill>
              </a:rPr>
              <a:t>:  A platform </a:t>
            </a:r>
            <a:r>
              <a:rPr lang="en-US" sz="2400" dirty="0">
                <a:solidFill>
                  <a:srgbClr val="5B6C73"/>
                </a:solidFill>
              </a:rPr>
              <a:t>to improve literacy for middle school students</a:t>
            </a:r>
            <a:endParaRPr lang="en-US" sz="2400" dirty="0"/>
          </a:p>
        </p:txBody>
      </p:sp>
      <p:sp>
        <p:nvSpPr>
          <p:cNvPr id="3" name="Content Placeholder 2"/>
          <p:cNvSpPr>
            <a:spLocks noGrp="1"/>
          </p:cNvSpPr>
          <p:nvPr>
            <p:ph idx="1"/>
          </p:nvPr>
        </p:nvSpPr>
        <p:spPr>
          <a:xfrm>
            <a:off x="4560453" y="1256146"/>
            <a:ext cx="4248727" cy="5317374"/>
          </a:xfrm>
        </p:spPr>
        <p:txBody>
          <a:bodyPr>
            <a:noAutofit/>
          </a:bodyPr>
          <a:lstStyle/>
          <a:p>
            <a:pPr>
              <a:lnSpc>
                <a:spcPct val="80000"/>
              </a:lnSpc>
            </a:pPr>
            <a:r>
              <a:rPr lang="en-US" sz="1800" dirty="0">
                <a:solidFill>
                  <a:srgbClr val="5B6C73"/>
                </a:solidFill>
              </a:rPr>
              <a:t>A space to </a:t>
            </a:r>
            <a:r>
              <a:rPr lang="en-US" sz="1800" b="1" dirty="0">
                <a:solidFill>
                  <a:srgbClr val="5B6C73"/>
                </a:solidFill>
              </a:rPr>
              <a:t>explore</a:t>
            </a:r>
            <a:r>
              <a:rPr lang="en-US" sz="1800" dirty="0">
                <a:solidFill>
                  <a:srgbClr val="5B6C73"/>
                </a:solidFill>
              </a:rPr>
              <a:t> </a:t>
            </a:r>
            <a:r>
              <a:rPr lang="en-US" sz="1800" dirty="0" err="1">
                <a:solidFill>
                  <a:srgbClr val="5B6C73"/>
                </a:solidFill>
              </a:rPr>
              <a:t>Udio’s</a:t>
            </a:r>
            <a:r>
              <a:rPr lang="en-US" sz="1800" dirty="0">
                <a:solidFill>
                  <a:srgbClr val="5B6C73"/>
                </a:solidFill>
              </a:rPr>
              <a:t> content that provides students with access to </a:t>
            </a:r>
            <a:r>
              <a:rPr lang="en-US" sz="1800" dirty="0" smtClean="0">
                <a:solidFill>
                  <a:srgbClr val="5B6C73"/>
                </a:solidFill>
              </a:rPr>
              <a:t>hundreds of </a:t>
            </a:r>
            <a:r>
              <a:rPr lang="en-US" sz="1800" dirty="0">
                <a:solidFill>
                  <a:srgbClr val="5B6C73"/>
                </a:solidFill>
              </a:rPr>
              <a:t>high-quality, high-interest articles</a:t>
            </a:r>
            <a:r>
              <a:rPr lang="en-US" sz="1800" dirty="0" smtClean="0">
                <a:solidFill>
                  <a:srgbClr val="5B6C73"/>
                </a:solidFill>
              </a:rPr>
              <a:t>;</a:t>
            </a:r>
          </a:p>
          <a:p>
            <a:pPr>
              <a:lnSpc>
                <a:spcPct val="80000"/>
              </a:lnSpc>
            </a:pPr>
            <a:r>
              <a:rPr lang="en-US" sz="1800" dirty="0" smtClean="0">
                <a:solidFill>
                  <a:srgbClr val="5B6C73"/>
                </a:solidFill>
              </a:rPr>
              <a:t>A </a:t>
            </a:r>
            <a:r>
              <a:rPr lang="en-US" sz="1800" dirty="0">
                <a:solidFill>
                  <a:srgbClr val="5B6C73"/>
                </a:solidFill>
              </a:rPr>
              <a:t>platform to </a:t>
            </a:r>
            <a:r>
              <a:rPr lang="en-US" sz="1800" b="1" dirty="0">
                <a:solidFill>
                  <a:srgbClr val="5B6C73"/>
                </a:solidFill>
              </a:rPr>
              <a:t>read, discuss, and collect</a:t>
            </a:r>
            <a:r>
              <a:rPr lang="en-US" sz="1800" dirty="0">
                <a:solidFill>
                  <a:srgbClr val="5B6C73"/>
                </a:solidFill>
              </a:rPr>
              <a:t> media of </a:t>
            </a:r>
            <a:r>
              <a:rPr lang="en-US" sz="1800" dirty="0" smtClean="0">
                <a:solidFill>
                  <a:srgbClr val="5B6C73"/>
                </a:solidFill>
              </a:rPr>
              <a:t>interest, </a:t>
            </a:r>
            <a:r>
              <a:rPr lang="en-US" sz="1800" dirty="0">
                <a:solidFill>
                  <a:srgbClr val="5B6C73"/>
                </a:solidFill>
              </a:rPr>
              <a:t>provides substantive opportunities for active and social experiences of text, and provides access to UDL supports for just-right reading </a:t>
            </a:r>
            <a:r>
              <a:rPr lang="en-US" sz="1800" dirty="0" smtClean="0">
                <a:solidFill>
                  <a:srgbClr val="5B6C73"/>
                </a:solidFill>
              </a:rPr>
              <a:t>challenges;</a:t>
            </a:r>
            <a:endParaRPr lang="en-US" sz="1800" dirty="0">
              <a:solidFill>
                <a:srgbClr val="5B6C73"/>
              </a:solidFill>
            </a:endParaRPr>
          </a:p>
          <a:p>
            <a:pPr lvl="0">
              <a:lnSpc>
                <a:spcPct val="80000"/>
              </a:lnSpc>
            </a:pPr>
            <a:r>
              <a:rPr lang="en-US" sz="1800" dirty="0">
                <a:solidFill>
                  <a:srgbClr val="5B6C73"/>
                </a:solidFill>
              </a:rPr>
              <a:t>A supported space to </a:t>
            </a:r>
            <a:r>
              <a:rPr lang="en-US" sz="1800" b="1" dirty="0">
                <a:solidFill>
                  <a:srgbClr val="5B6C73"/>
                </a:solidFill>
              </a:rPr>
              <a:t>create and share projects</a:t>
            </a:r>
            <a:r>
              <a:rPr lang="en-US" sz="1800" dirty="0">
                <a:solidFill>
                  <a:srgbClr val="5B6C73"/>
                </a:solidFill>
              </a:rPr>
              <a:t> that leverages writing in the service of reading comprehension skills development; and</a:t>
            </a:r>
          </a:p>
          <a:p>
            <a:pPr lvl="0">
              <a:lnSpc>
                <a:spcPct val="80000"/>
              </a:lnSpc>
            </a:pPr>
            <a:r>
              <a:rPr lang="en-US" sz="1800" dirty="0">
                <a:solidFill>
                  <a:srgbClr val="5B6C73"/>
                </a:solidFill>
              </a:rPr>
              <a:t>A </a:t>
            </a:r>
            <a:r>
              <a:rPr lang="en-US" sz="1800" b="1" dirty="0">
                <a:solidFill>
                  <a:srgbClr val="5B6C73"/>
                </a:solidFill>
              </a:rPr>
              <a:t>dashboard and analytic system</a:t>
            </a:r>
            <a:r>
              <a:rPr lang="en-US" sz="1800" dirty="0">
                <a:solidFill>
                  <a:srgbClr val="5B6C73"/>
                </a:solidFill>
              </a:rPr>
              <a:t> that supports students in developing an understanding of their interests and allows students to track the volume and pace of their reading experiences in </a:t>
            </a:r>
            <a:r>
              <a:rPr lang="en-US" sz="1800" dirty="0" err="1">
                <a:solidFill>
                  <a:srgbClr val="5B6C73"/>
                </a:solidFill>
              </a:rPr>
              <a:t>Udio</a:t>
            </a:r>
            <a:r>
              <a:rPr lang="en-US" sz="1800" dirty="0" smtClean="0">
                <a:solidFill>
                  <a:srgbClr val="5B6C73"/>
                </a:solidFill>
              </a:rPr>
              <a:t>.</a:t>
            </a:r>
            <a:endParaRPr lang="en-US" sz="1800" dirty="0">
              <a:solidFill>
                <a:srgbClr val="5B6C73"/>
              </a:solidFill>
            </a:endParaRPr>
          </a:p>
        </p:txBody>
      </p:sp>
      <p:pic>
        <p:nvPicPr>
          <p:cNvPr id="4" name="Picture 3" descr="A diagram of areas in Udio:  Rectangle boxes with these words inside:  Dashboard &amp; analytics, Explore &amp; find articles, Read discuss and collect, Create &amp; share projects.  There are arrows between each rectangle creating a circular flow. " title="A diagram of areas in Udio:  Dashboard, Explore, Read, Create"/>
          <p:cNvPicPr>
            <a:picLocks noChangeAspect="1"/>
          </p:cNvPicPr>
          <p:nvPr/>
        </p:nvPicPr>
        <p:blipFill>
          <a:blip r:embed="rId2"/>
          <a:stretch>
            <a:fillRect/>
          </a:stretch>
        </p:blipFill>
        <p:spPr>
          <a:xfrm>
            <a:off x="281854" y="1895296"/>
            <a:ext cx="4690428" cy="40736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464550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85178" y="282193"/>
            <a:ext cx="7345362" cy="1339850"/>
          </a:xfrm>
        </p:spPr>
        <p:txBody>
          <a:bodyPr/>
          <a:lstStyle/>
          <a:p>
            <a:r>
              <a:rPr lang="en-US" dirty="0" smtClean="0">
                <a:solidFill>
                  <a:srgbClr val="5B6C73"/>
                </a:solidFill>
              </a:rPr>
              <a:t>Design-based research</a:t>
            </a:r>
            <a:endParaRPr lang="en-US" dirty="0">
              <a:solidFill>
                <a:srgbClr val="5B6C73"/>
              </a:solidFill>
            </a:endParaRPr>
          </a:p>
        </p:txBody>
      </p:sp>
      <p:pic>
        <p:nvPicPr>
          <p:cNvPr id="2" name="Picture 1" descr="Image of an arrow that loops around in the middle and then continues.  The words &quot;Design Dilemma&quot; are at the start, in the loop is the word &quot;analytics&quot; and where the arrow ends are the words &quot;iterative refinement.&quot;" title="Image of an arrow that loops around in the middle and then continues.  "/>
          <p:cNvPicPr>
            <a:picLocks noChangeAspect="1"/>
          </p:cNvPicPr>
          <p:nvPr/>
        </p:nvPicPr>
        <p:blipFill>
          <a:blip r:embed="rId2"/>
          <a:stretch>
            <a:fillRect/>
          </a:stretch>
        </p:blipFill>
        <p:spPr>
          <a:xfrm>
            <a:off x="266152" y="237101"/>
            <a:ext cx="8707119" cy="1706224"/>
          </a:xfrm>
          <a:prstGeom prst="rect">
            <a:avLst/>
          </a:prstGeom>
        </p:spPr>
      </p:pic>
      <p:sp>
        <p:nvSpPr>
          <p:cNvPr id="3" name="Content Placeholder 2"/>
          <p:cNvSpPr>
            <a:spLocks noGrp="1"/>
          </p:cNvSpPr>
          <p:nvPr>
            <p:ph sz="half" idx="4294967295"/>
          </p:nvPr>
        </p:nvSpPr>
        <p:spPr>
          <a:xfrm>
            <a:off x="266152" y="1969710"/>
            <a:ext cx="8707119" cy="4268787"/>
          </a:xfrm>
        </p:spPr>
        <p:txBody>
          <a:bodyPr>
            <a:noAutofit/>
          </a:bodyPr>
          <a:lstStyle/>
          <a:p>
            <a:pPr marL="0" indent="0">
              <a:lnSpc>
                <a:spcPct val="90000"/>
              </a:lnSpc>
              <a:buNone/>
            </a:pPr>
            <a:r>
              <a:rPr lang="en-US" sz="1800" dirty="0">
                <a:solidFill>
                  <a:schemeClr val="bg2">
                    <a:lumMod val="75000"/>
                  </a:schemeClr>
                </a:solidFill>
              </a:rPr>
              <a:t>Analytic tools support our efforts at design-based research </a:t>
            </a:r>
            <a:r>
              <a:rPr lang="en-US" sz="1800" dirty="0" smtClean="0">
                <a:solidFill>
                  <a:schemeClr val="bg2">
                    <a:lumMod val="75000"/>
                  </a:schemeClr>
                </a:solidFill>
              </a:rPr>
              <a:t>(Cobb, 2001; Collins, 1992)</a:t>
            </a:r>
            <a:r>
              <a:rPr lang="en-US" sz="1800" dirty="0">
                <a:solidFill>
                  <a:schemeClr val="bg2">
                    <a:lumMod val="75000"/>
                  </a:schemeClr>
                </a:solidFill>
              </a:rPr>
              <a:t>. With a current pilot test of 3</a:t>
            </a:r>
            <a:r>
              <a:rPr lang="en-US" sz="1800" dirty="0" smtClean="0">
                <a:solidFill>
                  <a:schemeClr val="bg2">
                    <a:lumMod val="75000"/>
                  </a:schemeClr>
                </a:solidFill>
              </a:rPr>
              <a:t>37 students </a:t>
            </a:r>
            <a:r>
              <a:rPr lang="en-US" sz="1800" dirty="0">
                <a:solidFill>
                  <a:schemeClr val="bg2">
                    <a:lumMod val="75000"/>
                  </a:schemeClr>
                </a:solidFill>
              </a:rPr>
              <a:t>with </a:t>
            </a:r>
            <a:r>
              <a:rPr lang="en-US" sz="1800" dirty="0" smtClean="0">
                <a:solidFill>
                  <a:schemeClr val="bg2">
                    <a:lumMod val="75000"/>
                  </a:schemeClr>
                </a:solidFill>
              </a:rPr>
              <a:t>11 teachers</a:t>
            </a:r>
            <a:r>
              <a:rPr lang="en-US" sz="1800" dirty="0">
                <a:solidFill>
                  <a:schemeClr val="bg2">
                    <a:lumMod val="75000"/>
                  </a:schemeClr>
                </a:solidFill>
              </a:rPr>
              <a:t>, in </a:t>
            </a:r>
            <a:r>
              <a:rPr lang="en-US" sz="1800" dirty="0" smtClean="0">
                <a:solidFill>
                  <a:schemeClr val="bg2">
                    <a:lumMod val="75000"/>
                  </a:schemeClr>
                </a:solidFill>
              </a:rPr>
              <a:t>7 schools</a:t>
            </a:r>
            <a:r>
              <a:rPr lang="en-US" sz="1800" dirty="0">
                <a:solidFill>
                  <a:schemeClr val="bg2">
                    <a:lumMod val="75000"/>
                  </a:schemeClr>
                </a:solidFill>
              </a:rPr>
              <a:t>, we have been collecting data since the implementation started in November 2014.</a:t>
            </a:r>
          </a:p>
          <a:p>
            <a:pPr marL="0" indent="0">
              <a:lnSpc>
                <a:spcPct val="90000"/>
              </a:lnSpc>
              <a:buNone/>
            </a:pPr>
            <a:r>
              <a:rPr lang="en-US" sz="1800" u="sng" dirty="0" smtClean="0">
                <a:solidFill>
                  <a:schemeClr val="bg2">
                    <a:lumMod val="75000"/>
                  </a:schemeClr>
                </a:solidFill>
              </a:rPr>
              <a:t>Measures</a:t>
            </a:r>
            <a:r>
              <a:rPr lang="en-US" sz="1800" dirty="0">
                <a:solidFill>
                  <a:schemeClr val="bg2">
                    <a:lumMod val="75000"/>
                  </a:schemeClr>
                </a:solidFill>
              </a:rPr>
              <a:t>:  </a:t>
            </a:r>
            <a:r>
              <a:rPr lang="en-US" sz="1800" dirty="0" smtClean="0">
                <a:solidFill>
                  <a:schemeClr val="bg2">
                    <a:lumMod val="75000"/>
                  </a:schemeClr>
                </a:solidFill>
              </a:rPr>
              <a:t>Digital event </a:t>
            </a:r>
            <a:r>
              <a:rPr lang="en-US" sz="1800" dirty="0">
                <a:solidFill>
                  <a:schemeClr val="bg2">
                    <a:lumMod val="75000"/>
                  </a:schemeClr>
                </a:solidFill>
              </a:rPr>
              <a:t>usage log, teacher surveys, student surveys, teacher interviews, student interviews</a:t>
            </a:r>
            <a:r>
              <a:rPr lang="en-US" sz="1800" dirty="0" smtClean="0">
                <a:solidFill>
                  <a:schemeClr val="bg2">
                    <a:lumMod val="75000"/>
                  </a:schemeClr>
                </a:solidFill>
              </a:rPr>
              <a:t>, classroom observations, </a:t>
            </a:r>
            <a:r>
              <a:rPr lang="en-US" sz="1800" dirty="0">
                <a:solidFill>
                  <a:schemeClr val="bg2">
                    <a:lumMod val="75000"/>
                  </a:schemeClr>
                </a:solidFill>
              </a:rPr>
              <a:t>pre/post measures</a:t>
            </a:r>
            <a:r>
              <a:rPr lang="en-US" sz="1800" dirty="0" smtClean="0">
                <a:solidFill>
                  <a:schemeClr val="bg2">
                    <a:lumMod val="75000"/>
                  </a:schemeClr>
                </a:solidFill>
              </a:rPr>
              <a:t>.</a:t>
            </a:r>
            <a:endParaRPr lang="en-US" sz="1800" dirty="0">
              <a:solidFill>
                <a:schemeClr val="bg2">
                  <a:lumMod val="75000"/>
                </a:schemeClr>
              </a:solidFill>
            </a:endParaRPr>
          </a:p>
          <a:p>
            <a:pPr marL="0" indent="0">
              <a:lnSpc>
                <a:spcPct val="90000"/>
              </a:lnSpc>
              <a:buNone/>
            </a:pPr>
            <a:r>
              <a:rPr lang="en-US" sz="1800" i="1" dirty="0" smtClean="0">
                <a:solidFill>
                  <a:schemeClr val="bg2">
                    <a:lumMod val="75000"/>
                  </a:schemeClr>
                </a:solidFill>
              </a:rPr>
              <a:t>Today’s </a:t>
            </a:r>
            <a:r>
              <a:rPr lang="en-US" sz="1800" i="1" dirty="0">
                <a:solidFill>
                  <a:schemeClr val="bg2">
                    <a:lumMod val="75000"/>
                  </a:schemeClr>
                </a:solidFill>
              </a:rPr>
              <a:t>presentation focuses on use of the event usage </a:t>
            </a:r>
            <a:r>
              <a:rPr lang="en-US" sz="1800" i="1" dirty="0" smtClean="0">
                <a:solidFill>
                  <a:schemeClr val="bg2">
                    <a:lumMod val="75000"/>
                  </a:schemeClr>
                </a:solidFill>
              </a:rPr>
              <a:t>log, which collects data as students and teachers use </a:t>
            </a:r>
            <a:r>
              <a:rPr lang="en-US" sz="1800" i="1" dirty="0" err="1" smtClean="0">
                <a:solidFill>
                  <a:schemeClr val="bg2">
                    <a:lumMod val="75000"/>
                  </a:schemeClr>
                </a:solidFill>
              </a:rPr>
              <a:t>Udio</a:t>
            </a:r>
            <a:r>
              <a:rPr lang="en-US" sz="1800" i="1" dirty="0" smtClean="0">
                <a:solidFill>
                  <a:schemeClr val="bg2">
                    <a:lumMod val="75000"/>
                  </a:schemeClr>
                </a:solidFill>
              </a:rPr>
              <a:t>, </a:t>
            </a:r>
            <a:r>
              <a:rPr lang="en-US" sz="1800" i="1" dirty="0">
                <a:solidFill>
                  <a:schemeClr val="bg2">
                    <a:lumMod val="75000"/>
                  </a:schemeClr>
                </a:solidFill>
              </a:rPr>
              <a:t>to support understanding of implementation variation and address questions in </a:t>
            </a:r>
            <a:r>
              <a:rPr lang="en-US" sz="1800" i="1" dirty="0" smtClean="0">
                <a:solidFill>
                  <a:schemeClr val="bg2">
                    <a:lumMod val="75000"/>
                  </a:schemeClr>
                </a:solidFill>
              </a:rPr>
              <a:t>development.</a:t>
            </a:r>
            <a:r>
              <a:rPr lang="en-US" sz="1800" dirty="0" smtClean="0">
                <a:solidFill>
                  <a:schemeClr val="bg2">
                    <a:lumMod val="75000"/>
                  </a:schemeClr>
                </a:solidFill>
              </a:rPr>
              <a:t>  </a:t>
            </a:r>
            <a:endParaRPr lang="en-US" sz="1800" dirty="0">
              <a:solidFill>
                <a:schemeClr val="bg2">
                  <a:lumMod val="75000"/>
                </a:schemeClr>
              </a:solidFill>
            </a:endParaRPr>
          </a:p>
          <a:p>
            <a:pPr marL="0" indent="0">
              <a:lnSpc>
                <a:spcPct val="90000"/>
              </a:lnSpc>
              <a:buNone/>
            </a:pPr>
            <a:r>
              <a:rPr lang="en-US" sz="1800" dirty="0" smtClean="0">
                <a:solidFill>
                  <a:srgbClr val="5B6C73"/>
                </a:solidFill>
              </a:rPr>
              <a:t>Two examples of questions considered </a:t>
            </a:r>
            <a:r>
              <a:rPr lang="en-US" sz="1800" dirty="0">
                <a:solidFill>
                  <a:srgbClr val="5B6C73"/>
                </a:solidFill>
              </a:rPr>
              <a:t>to guide iterative refinement of </a:t>
            </a:r>
            <a:r>
              <a:rPr lang="en-US" sz="1800" dirty="0" err="1" smtClean="0">
                <a:solidFill>
                  <a:srgbClr val="5B6C73"/>
                </a:solidFill>
              </a:rPr>
              <a:t>Udio</a:t>
            </a:r>
            <a:r>
              <a:rPr lang="en-US" sz="1800" dirty="0">
                <a:solidFill>
                  <a:srgbClr val="5B6C73"/>
                </a:solidFill>
              </a:rPr>
              <a:t>:</a:t>
            </a:r>
          </a:p>
          <a:p>
            <a:pPr lvl="0">
              <a:lnSpc>
                <a:spcPct val="90000"/>
              </a:lnSpc>
            </a:pPr>
            <a:r>
              <a:rPr lang="en-US" sz="1800" dirty="0">
                <a:solidFill>
                  <a:srgbClr val="5B6C73"/>
                </a:solidFill>
              </a:rPr>
              <a:t>In such an autonomy-based environment, how are students choosing to spend their time?  Are there different profiles we should consider?</a:t>
            </a:r>
          </a:p>
          <a:p>
            <a:pPr>
              <a:lnSpc>
                <a:spcPct val="90000"/>
              </a:lnSpc>
            </a:pPr>
            <a:r>
              <a:rPr lang="en-US" sz="1800" dirty="0">
                <a:solidFill>
                  <a:srgbClr val="5B6C73"/>
                </a:solidFill>
              </a:rPr>
              <a:t>We know teachers are using </a:t>
            </a:r>
            <a:r>
              <a:rPr lang="en-US" sz="1800" dirty="0" err="1">
                <a:solidFill>
                  <a:srgbClr val="5B6C73"/>
                </a:solidFill>
              </a:rPr>
              <a:t>Udio</a:t>
            </a:r>
            <a:r>
              <a:rPr lang="en-US" sz="1800" dirty="0">
                <a:solidFill>
                  <a:srgbClr val="5B6C73"/>
                </a:solidFill>
              </a:rPr>
              <a:t> in different ways.  What patterns are evident in usage between classes</a:t>
            </a:r>
            <a:r>
              <a:rPr lang="en-US" sz="1800" dirty="0" smtClean="0">
                <a:solidFill>
                  <a:srgbClr val="5B6C73"/>
                </a:solidFill>
              </a:rPr>
              <a:t>?</a:t>
            </a:r>
          </a:p>
        </p:txBody>
      </p:sp>
    </p:spTree>
    <p:extLst>
      <p:ext uri="{BB962C8B-B14F-4D97-AF65-F5344CB8AC3E}">
        <p14:creationId xmlns:p14="http://schemas.microsoft.com/office/powerpoint/2010/main" val="4268044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solidFill>
                  <a:srgbClr val="5B6C73"/>
                </a:solidFill>
              </a:rPr>
              <a:t>Key </a:t>
            </a:r>
            <a:r>
              <a:rPr lang="en-US" sz="2400" dirty="0" err="1" smtClean="0">
                <a:solidFill>
                  <a:srgbClr val="5B6C73"/>
                </a:solidFill>
              </a:rPr>
              <a:t>Udio</a:t>
            </a:r>
            <a:r>
              <a:rPr lang="en-US" sz="2400" dirty="0" smtClean="0">
                <a:solidFill>
                  <a:srgbClr val="5B6C73"/>
                </a:solidFill>
              </a:rPr>
              <a:t> components: dashboard and article pages</a:t>
            </a:r>
            <a:endParaRPr lang="en-US" sz="2400" dirty="0">
              <a:solidFill>
                <a:srgbClr val="5B6C73"/>
              </a:solidFill>
            </a:endParaRPr>
          </a:p>
        </p:txBody>
      </p:sp>
      <p:pic>
        <p:nvPicPr>
          <p:cNvPr id="5" name="Picture 4" descr="A screenshot of the Udio student dashboard includes a support toolbar, an avatar, a notifications area, an area to view recent activity, and an area to explore stories to read. Arrows point to three areas of the dashboard for further explanation. The first arrow points to the the support toolbar to highlight the text-to-speech, dictionary, and word level translation. The second arrow points to the recent activity area to highlight the visual representation of activity for students. The third arrow points to the explore area to highlight the personalized recommendations. " title="Screenshot of the Udio student dashboard"/>
          <p:cNvPicPr>
            <a:picLocks noChangeAspect="1"/>
          </p:cNvPicPr>
          <p:nvPr/>
        </p:nvPicPr>
        <p:blipFill>
          <a:blip r:embed="rId2"/>
          <a:stretch>
            <a:fillRect/>
          </a:stretch>
        </p:blipFill>
        <p:spPr>
          <a:xfrm>
            <a:off x="3296579" y="1165133"/>
            <a:ext cx="5661641" cy="4021467"/>
          </a:xfrm>
          <a:prstGeom prst="rect">
            <a:avLst/>
          </a:prstGeom>
          <a:ln>
            <a:noFill/>
          </a:ln>
          <a:effectLst/>
        </p:spPr>
      </p:pic>
      <p:pic>
        <p:nvPicPr>
          <p:cNvPr id="4" name="Picture 3" descr="A screenshot of a story in Udio shows various comprehension features. An arrow points out the Discuss It area where students can participate in a discussion by writing, drawing, or recording. Another arrow points to the the Boost Your Understanding section that offers comprehension prompts that align with the Common Core." title="Screenshot of a story in Udio"/>
          <p:cNvPicPr>
            <a:picLocks noChangeAspect="1"/>
          </p:cNvPicPr>
          <p:nvPr/>
        </p:nvPicPr>
        <p:blipFill>
          <a:blip r:embed="rId3"/>
          <a:stretch>
            <a:fillRect/>
          </a:stretch>
        </p:blipFill>
        <p:spPr>
          <a:xfrm rot="21045249">
            <a:off x="428137" y="2654834"/>
            <a:ext cx="4119331" cy="36527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915975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5B6C73"/>
                </a:solidFill>
              </a:rPr>
              <a:t>Key </a:t>
            </a:r>
            <a:r>
              <a:rPr lang="en-US" sz="2400" dirty="0" err="1">
                <a:solidFill>
                  <a:srgbClr val="5B6C73"/>
                </a:solidFill>
              </a:rPr>
              <a:t>Udio</a:t>
            </a:r>
            <a:r>
              <a:rPr lang="en-US" sz="2400" dirty="0">
                <a:solidFill>
                  <a:srgbClr val="5B6C73"/>
                </a:solidFill>
              </a:rPr>
              <a:t> components: </a:t>
            </a:r>
            <a:r>
              <a:rPr lang="en-US" sz="2400" dirty="0" smtClean="0">
                <a:solidFill>
                  <a:srgbClr val="5B6C73"/>
                </a:solidFill>
              </a:rPr>
              <a:t>creating and publishing projects</a:t>
            </a:r>
            <a:endParaRPr lang="en-US" sz="2400" dirty="0">
              <a:solidFill>
                <a:srgbClr val="5B6C73"/>
              </a:solidFill>
            </a:endParaRPr>
          </a:p>
        </p:txBody>
      </p:sp>
      <p:pic>
        <p:nvPicPr>
          <p:cNvPr id="3" name="Picture 2" descr="Two side-by-side screenshots of Udio show a project template and a published project. On the left, the project template features individual areas for each component of the project including title, main idea, evidence, and opinion. Two arrows point to two features for further explanation. The first arrow points to icons that represent multimedia supports and models. The second arrow points to the composition area with options to write, draw, or record. The screenshot on the right shows a published project with images, text, and voice recordings displayed as a collage. " title="Two side-by-side screenshots of a project template and published project in Udio"/>
          <p:cNvPicPr>
            <a:picLocks noChangeAspect="1"/>
          </p:cNvPicPr>
          <p:nvPr/>
        </p:nvPicPr>
        <p:blipFill>
          <a:blip r:embed="rId2"/>
          <a:stretch>
            <a:fillRect/>
          </a:stretch>
        </p:blipFill>
        <p:spPr>
          <a:xfrm>
            <a:off x="1040276" y="1149456"/>
            <a:ext cx="7134079" cy="53831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3183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16309"/>
            <a:ext cx="8583275" cy="792388"/>
          </a:xfrm>
        </p:spPr>
        <p:txBody>
          <a:bodyPr>
            <a:noAutofit/>
          </a:bodyPr>
          <a:lstStyle/>
          <a:p>
            <a:pPr>
              <a:lnSpc>
                <a:spcPct val="70000"/>
              </a:lnSpc>
            </a:pPr>
            <a:r>
              <a:rPr lang="en-US" dirty="0">
                <a:solidFill>
                  <a:srgbClr val="5B6C73"/>
                </a:solidFill>
              </a:rPr>
              <a:t>How do students spend their time in </a:t>
            </a:r>
            <a:r>
              <a:rPr lang="en-US" dirty="0" err="1">
                <a:solidFill>
                  <a:srgbClr val="5B6C73"/>
                </a:solidFill>
              </a:rPr>
              <a:t>Udio</a:t>
            </a:r>
            <a:r>
              <a:rPr lang="en-US" dirty="0">
                <a:solidFill>
                  <a:srgbClr val="5B6C73"/>
                </a:solidFill>
              </a:rPr>
              <a:t>? </a:t>
            </a:r>
          </a:p>
        </p:txBody>
      </p:sp>
      <p:pic>
        <p:nvPicPr>
          <p:cNvPr id="4" name="Picture 3" descr="A graph that shows how four students spend time in different areas of Udio.  Student 1 spends most time reading articles; student 2 spends most time creating projects; student 3 spends and even amount of time across activities; student 4 spends most of time creating projects and reading articles." title="A graph that shows how four students spend time in different areas of Udio."/>
          <p:cNvPicPr>
            <a:picLocks noChangeAspect="1"/>
          </p:cNvPicPr>
          <p:nvPr/>
        </p:nvPicPr>
        <p:blipFill>
          <a:blip r:embed="rId3"/>
          <a:stretch>
            <a:fillRect/>
          </a:stretch>
        </p:blipFill>
        <p:spPr>
          <a:xfrm>
            <a:off x="256031" y="1689264"/>
            <a:ext cx="8583275" cy="3696182"/>
          </a:xfrm>
          <a:prstGeom prst="rect">
            <a:avLst/>
          </a:prstGeom>
        </p:spPr>
      </p:pic>
    </p:spTree>
    <p:extLst>
      <p:ext uri="{BB962C8B-B14F-4D97-AF65-F5344CB8AC3E}">
        <p14:creationId xmlns:p14="http://schemas.microsoft.com/office/powerpoint/2010/main" val="259372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5B6C73"/>
                </a:solidFill>
              </a:rPr>
              <a:t>How do teachers </a:t>
            </a:r>
            <a:r>
              <a:rPr lang="en-US" dirty="0" smtClean="0">
                <a:solidFill>
                  <a:srgbClr val="5B6C73"/>
                </a:solidFill>
              </a:rPr>
              <a:t>differ in their implementation of </a:t>
            </a:r>
            <a:r>
              <a:rPr lang="en-US" dirty="0" err="1" smtClean="0">
                <a:solidFill>
                  <a:srgbClr val="5B6C73"/>
                </a:solidFill>
              </a:rPr>
              <a:t>Udio</a:t>
            </a:r>
            <a:r>
              <a:rPr lang="en-US" dirty="0">
                <a:solidFill>
                  <a:srgbClr val="5B6C73"/>
                </a:solidFill>
              </a:rPr>
              <a:t>? </a:t>
            </a:r>
          </a:p>
        </p:txBody>
      </p:sp>
      <p:sp>
        <p:nvSpPr>
          <p:cNvPr id="10" name="Content Placeholder 2"/>
          <p:cNvSpPr>
            <a:spLocks noGrp="1"/>
          </p:cNvSpPr>
          <p:nvPr>
            <p:ph idx="1"/>
          </p:nvPr>
        </p:nvSpPr>
        <p:spPr>
          <a:xfrm>
            <a:off x="331152" y="1330961"/>
            <a:ext cx="8518208" cy="782319"/>
          </a:xfrm>
        </p:spPr>
        <p:txBody>
          <a:bodyPr>
            <a:normAutofit/>
          </a:bodyPr>
          <a:lstStyle/>
          <a:p>
            <a:pPr marL="0" indent="0">
              <a:buNone/>
            </a:pPr>
            <a:r>
              <a:rPr lang="en-US" sz="1800" dirty="0">
                <a:solidFill>
                  <a:srgbClr val="5B6C73"/>
                </a:solidFill>
              </a:rPr>
              <a:t>Differences in classroom use are highlighted.  Students in Mrs. A’s and Mr. C’s classes spend different proportions of their time reading articles and creating </a:t>
            </a:r>
            <a:r>
              <a:rPr lang="en-US" sz="1800" dirty="0" smtClean="0">
                <a:solidFill>
                  <a:srgbClr val="5B6C73"/>
                </a:solidFill>
              </a:rPr>
              <a:t>projects. </a:t>
            </a:r>
            <a:endParaRPr lang="en-US" sz="1800" dirty="0">
              <a:solidFill>
                <a:srgbClr val="5B6C73"/>
              </a:solidFill>
            </a:endParaRPr>
          </a:p>
        </p:txBody>
      </p:sp>
      <p:pic>
        <p:nvPicPr>
          <p:cNvPr id="11" name="Picture 10" descr="A graph that highlights how two classes use Udio differently.  One class creates more projects and one class reads more articles." title="A graph that highlights how two classes use Udio differently."/>
          <p:cNvPicPr>
            <a:picLocks noChangeAspect="1"/>
          </p:cNvPicPr>
          <p:nvPr/>
        </p:nvPicPr>
        <p:blipFill>
          <a:blip r:embed="rId2"/>
          <a:stretch>
            <a:fillRect/>
          </a:stretch>
        </p:blipFill>
        <p:spPr>
          <a:xfrm>
            <a:off x="256032" y="2296087"/>
            <a:ext cx="8518208" cy="3421844"/>
          </a:xfrm>
          <a:prstGeom prst="rect">
            <a:avLst/>
          </a:prstGeom>
        </p:spPr>
      </p:pic>
    </p:spTree>
    <p:extLst>
      <p:ext uri="{BB962C8B-B14F-4D97-AF65-F5344CB8AC3E}">
        <p14:creationId xmlns:p14="http://schemas.microsoft.com/office/powerpoint/2010/main" val="11909375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3987</TotalTime>
  <Words>663</Words>
  <Application>Microsoft Office PowerPoint</Application>
  <PresentationFormat>On-screen Show (4:3)</PresentationFormat>
  <Paragraphs>44</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Capital</vt:lpstr>
      <vt:lpstr>National Center on the Use of Emerging Technologies to Improve Literacy Achievement for Students with Disabilities in Middle School </vt:lpstr>
      <vt:lpstr>Abstract</vt:lpstr>
      <vt:lpstr>National Center on the Use of Emerging Technologies to Improve Literacy Achievement for Students with Disabilities in Middle School (CET)</vt:lpstr>
      <vt:lpstr>Udio:  A platform to improve literacy for middle school students</vt:lpstr>
      <vt:lpstr>Design-based research</vt:lpstr>
      <vt:lpstr>Key Udio components: dashboard and article pages</vt:lpstr>
      <vt:lpstr>Key Udio components: creating and publishing projects</vt:lpstr>
      <vt:lpstr>How do students spend their time in Udio? </vt:lpstr>
      <vt:lpstr>How do teachers differ in their implementation of Udio? </vt:lpstr>
      <vt:lpstr>Conclusion</vt:lpstr>
    </vt:vector>
  </TitlesOfParts>
  <Company>CAST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Butler</dc:creator>
  <cp:lastModifiedBy>Mullet, Benjamin</cp:lastModifiedBy>
  <cp:revision>131</cp:revision>
  <cp:lastPrinted>2015-03-23T17:11:06Z</cp:lastPrinted>
  <dcterms:created xsi:type="dcterms:W3CDTF">2015-03-20T19:45:07Z</dcterms:created>
  <dcterms:modified xsi:type="dcterms:W3CDTF">2015-04-15T20:50:28Z</dcterms:modified>
</cp:coreProperties>
</file>