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41405175" cy="32918400"/>
  <p:notesSz cx="6972300" cy="92329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4884">
          <p15:clr>
            <a:srgbClr val="A4A3A4"/>
          </p15:clr>
        </p15:guide>
        <p15:guide id="2" pos="260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iko Graham" initials="RG" lastIdx="3" clrIdx="0">
    <p:extLst>
      <p:ext uri="{19B8F6BF-5375-455C-9EA6-DF929625EA0E}">
        <p15:presenceInfo xmlns:p15="http://schemas.microsoft.com/office/powerpoint/2012/main" userId="600ce8dfbac23b4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800000"/>
    <a:srgbClr val="FF6903"/>
    <a:srgbClr val="A509EB"/>
    <a:srgbClr val="FFFF66"/>
    <a:srgbClr val="FFFF00"/>
    <a:srgbClr val="FDF4A1"/>
    <a:srgbClr val="FFC2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autoAdjust="0"/>
    <p:restoredTop sz="94704" autoAdjust="0"/>
  </p:normalViewPr>
  <p:slideViewPr>
    <p:cSldViewPr snapToGrid="0">
      <p:cViewPr>
        <p:scale>
          <a:sx n="40" d="100"/>
          <a:sy n="40" d="100"/>
        </p:scale>
        <p:origin x="-2035" y="-2213"/>
      </p:cViewPr>
      <p:guideLst>
        <p:guide orient="horz" pos="4884"/>
        <p:guide pos="2608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D:\Alyse's%20Stuff\TXST_GradSchool\Graham%20Individual%20Study\Char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Alyse's%20Stuff\TXST_GradSchool\Graham%20Individual%20Study\Chart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Sheet1!$C$15</c:f>
              <c:strCache>
                <c:ptCount val="1"/>
                <c:pt idx="0">
                  <c:v>Mean</c:v>
                </c:pt>
              </c:strCache>
            </c:strRef>
          </c:tx>
          <c:spPr>
            <a:solidFill>
              <a:schemeClr val="accent1"/>
            </a:solidFill>
            <a:ln>
              <a:noFill/>
            </a:ln>
            <a:effectLst/>
          </c:spPr>
          <c:invertIfNegative val="0"/>
          <c:dPt>
            <c:idx val="0"/>
            <c:invertIfNegative val="0"/>
            <c:bubble3D val="0"/>
            <c:spPr>
              <a:solidFill>
                <a:srgbClr val="002060"/>
              </a:solidFill>
              <a:ln>
                <a:noFill/>
              </a:ln>
              <a:effectLst/>
            </c:spPr>
            <c:extLst>
              <c:ext xmlns:c16="http://schemas.microsoft.com/office/drawing/2014/chart" uri="{C3380CC4-5D6E-409C-BE32-E72D297353CC}">
                <c16:uniqueId val="{00000001-A231-4A48-9AD1-4EA78C5ABB45}"/>
              </c:ext>
            </c:extLst>
          </c:dPt>
          <c:dPt>
            <c:idx val="1"/>
            <c:invertIfNegative val="0"/>
            <c:bubble3D val="0"/>
            <c:spPr>
              <a:solidFill>
                <a:srgbClr val="99CCFF"/>
              </a:solidFill>
              <a:ln>
                <a:noFill/>
              </a:ln>
              <a:effectLst/>
            </c:spPr>
            <c:extLst>
              <c:ext xmlns:c16="http://schemas.microsoft.com/office/drawing/2014/chart" uri="{C3380CC4-5D6E-409C-BE32-E72D297353CC}">
                <c16:uniqueId val="{00000003-A231-4A48-9AD1-4EA78C5ABB45}"/>
              </c:ext>
            </c:extLst>
          </c:dPt>
          <c:dPt>
            <c:idx val="2"/>
            <c:invertIfNegative val="0"/>
            <c:bubble3D val="0"/>
            <c:spPr>
              <a:solidFill>
                <a:schemeClr val="accent2">
                  <a:lumMod val="50000"/>
                </a:schemeClr>
              </a:solidFill>
              <a:ln>
                <a:noFill/>
              </a:ln>
              <a:effectLst/>
            </c:spPr>
            <c:extLst>
              <c:ext xmlns:c16="http://schemas.microsoft.com/office/drawing/2014/chart" uri="{C3380CC4-5D6E-409C-BE32-E72D297353CC}">
                <c16:uniqueId val="{00000002-A231-4A48-9AD1-4EA78C5ABB45}"/>
              </c:ext>
            </c:extLst>
          </c:dPt>
          <c:dPt>
            <c:idx val="3"/>
            <c:invertIfNegative val="0"/>
            <c:bubble3D val="0"/>
            <c:spPr>
              <a:solidFill>
                <a:srgbClr val="99CCFF"/>
              </a:solidFill>
              <a:ln>
                <a:noFill/>
              </a:ln>
              <a:effectLst/>
            </c:spPr>
            <c:extLst>
              <c:ext xmlns:c16="http://schemas.microsoft.com/office/drawing/2014/chart" uri="{C3380CC4-5D6E-409C-BE32-E72D297353CC}">
                <c16:uniqueId val="{00000004-A231-4A48-9AD1-4EA78C5ABB45}"/>
              </c:ext>
            </c:extLst>
          </c:dPt>
          <c:errBars>
            <c:errBarType val="both"/>
            <c:errValType val="stdErr"/>
            <c:noEndCap val="0"/>
            <c:spPr>
              <a:noFill/>
              <a:ln w="9525" cap="flat" cmpd="sng" algn="ctr">
                <a:solidFill>
                  <a:schemeClr val="tx1">
                    <a:lumMod val="65000"/>
                    <a:lumOff val="35000"/>
                  </a:schemeClr>
                </a:solidFill>
                <a:round/>
              </a:ln>
              <a:effectLst/>
            </c:spPr>
          </c:errBars>
          <c:cat>
            <c:multiLvlStrRef>
              <c:f>Sheet1!$A$16:$B$19</c:f>
              <c:multiLvlStrCache>
                <c:ptCount val="4"/>
                <c:lvl>
                  <c:pt idx="0">
                    <c:v>High Anxiety</c:v>
                  </c:pt>
                  <c:pt idx="1">
                    <c:v>Low Anxiety</c:v>
                  </c:pt>
                  <c:pt idx="2">
                    <c:v>High Anxiety</c:v>
                  </c:pt>
                  <c:pt idx="3">
                    <c:v>Low Anxiety</c:v>
                  </c:pt>
                </c:lvl>
                <c:lvl>
                  <c:pt idx="0">
                    <c:v>DAQ Strong</c:v>
                  </c:pt>
                  <c:pt idx="2">
                    <c:v>BAS Drive</c:v>
                  </c:pt>
                </c:lvl>
              </c:multiLvlStrCache>
            </c:multiLvlStrRef>
          </c:cat>
          <c:val>
            <c:numRef>
              <c:f>Sheet1!$C$16:$C$19</c:f>
              <c:numCache>
                <c:formatCode>###0.00</c:formatCode>
                <c:ptCount val="4"/>
                <c:pt idx="0">
                  <c:v>15.818181818181818</c:v>
                </c:pt>
                <c:pt idx="1">
                  <c:v>12.166666666666666</c:v>
                </c:pt>
                <c:pt idx="2">
                  <c:v>14.636363636363637</c:v>
                </c:pt>
                <c:pt idx="3">
                  <c:v>13.25</c:v>
                </c:pt>
              </c:numCache>
            </c:numRef>
          </c:val>
          <c:extLst>
            <c:ext xmlns:c16="http://schemas.microsoft.com/office/drawing/2014/chart" uri="{C3380CC4-5D6E-409C-BE32-E72D297353CC}">
              <c16:uniqueId val="{00000000-A231-4A48-9AD1-4EA78C5ABB45}"/>
            </c:ext>
          </c:extLst>
        </c:ser>
        <c:dLbls>
          <c:showLegendKey val="0"/>
          <c:showVal val="0"/>
          <c:showCatName val="0"/>
          <c:showSerName val="0"/>
          <c:showPercent val="0"/>
          <c:showBubbleSize val="0"/>
        </c:dLbls>
        <c:gapWidth val="219"/>
        <c:overlap val="-27"/>
        <c:axId val="481671872"/>
        <c:axId val="481671216"/>
      </c:barChart>
      <c:catAx>
        <c:axId val="48167187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481671216"/>
        <c:crosses val="autoZero"/>
        <c:auto val="1"/>
        <c:lblAlgn val="ctr"/>
        <c:lblOffset val="100"/>
        <c:noMultiLvlLbl val="0"/>
      </c:catAx>
      <c:valAx>
        <c:axId val="481671216"/>
        <c:scaling>
          <c:orientation val="minMax"/>
        </c:scaling>
        <c:delete val="0"/>
        <c:axPos val="l"/>
        <c:majorGridlines>
          <c:spPr>
            <a:ln w="9525" cap="flat" cmpd="sng" algn="ctr">
              <a:noFill/>
              <a:round/>
            </a:ln>
            <a:effectLst/>
          </c:spPr>
        </c:majorGridlines>
        <c:numFmt formatCode="###0.0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4816718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600" b="1">
                <a:latin typeface="Times New Roman" panose="02020603050405020304" pitchFamily="18" charset="0"/>
                <a:cs typeface="Times New Roman" panose="02020603050405020304" pitchFamily="18" charset="0"/>
              </a:rPr>
              <a:t>FMT</a:t>
            </a:r>
            <a:r>
              <a:rPr lang="en-US" sz="1600" b="1" baseline="0">
                <a:latin typeface="Times New Roman" panose="02020603050405020304" pitchFamily="18" charset="0"/>
                <a:cs typeface="Times New Roman" panose="02020603050405020304" pitchFamily="18" charset="0"/>
              </a:rPr>
              <a:t> Power at FCz</a:t>
            </a:r>
            <a:endParaRPr lang="en-US" sz="1600" b="1">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solidFill>
              <a:srgbClr val="002060"/>
            </a:solidFill>
            <a:ln>
              <a:noFill/>
            </a:ln>
            <a:effectLst/>
          </c:spPr>
          <c:invertIfNegative val="0"/>
          <c:dPt>
            <c:idx val="0"/>
            <c:invertIfNegative val="0"/>
            <c:bubble3D val="0"/>
            <c:spPr>
              <a:solidFill>
                <a:srgbClr val="99CCFF"/>
              </a:solidFill>
              <a:ln>
                <a:noFill/>
              </a:ln>
              <a:effectLst/>
            </c:spPr>
            <c:extLst>
              <c:ext xmlns:c16="http://schemas.microsoft.com/office/drawing/2014/chart" uri="{C3380CC4-5D6E-409C-BE32-E72D297353CC}">
                <c16:uniqueId val="{00000001-5C6D-483C-828A-39B4151F79CA}"/>
              </c:ext>
            </c:extLst>
          </c:dPt>
          <c:dPt>
            <c:idx val="2"/>
            <c:invertIfNegative val="0"/>
            <c:bubble3D val="0"/>
            <c:spPr>
              <a:solidFill>
                <a:srgbClr val="99CCFF"/>
              </a:solidFill>
              <a:ln>
                <a:noFill/>
              </a:ln>
              <a:effectLst/>
            </c:spPr>
            <c:extLst>
              <c:ext xmlns:c16="http://schemas.microsoft.com/office/drawing/2014/chart" uri="{C3380CC4-5D6E-409C-BE32-E72D297353CC}">
                <c16:uniqueId val="{00000002-5C6D-483C-828A-39B4151F79CA}"/>
              </c:ext>
            </c:extLst>
          </c:dPt>
          <c:dPt>
            <c:idx val="4"/>
            <c:invertIfNegative val="0"/>
            <c:bubble3D val="0"/>
            <c:spPr>
              <a:solidFill>
                <a:srgbClr val="99CCFF"/>
              </a:solidFill>
              <a:ln>
                <a:noFill/>
              </a:ln>
              <a:effectLst/>
            </c:spPr>
            <c:extLst>
              <c:ext xmlns:c16="http://schemas.microsoft.com/office/drawing/2014/chart" uri="{C3380CC4-5D6E-409C-BE32-E72D297353CC}">
                <c16:uniqueId val="{00000003-5C6D-483C-828A-39B4151F79CA}"/>
              </c:ext>
            </c:extLst>
          </c:dPt>
          <c:dPt>
            <c:idx val="6"/>
            <c:invertIfNegative val="0"/>
            <c:bubble3D val="0"/>
            <c:spPr>
              <a:solidFill>
                <a:srgbClr val="99CCFF"/>
              </a:solidFill>
              <a:ln>
                <a:noFill/>
              </a:ln>
              <a:effectLst/>
            </c:spPr>
            <c:extLst>
              <c:ext xmlns:c16="http://schemas.microsoft.com/office/drawing/2014/chart" uri="{C3380CC4-5D6E-409C-BE32-E72D297353CC}">
                <c16:uniqueId val="{00000004-5C6D-483C-828A-39B4151F79CA}"/>
              </c:ext>
            </c:extLst>
          </c:dPt>
          <c:errBars>
            <c:errBarType val="both"/>
            <c:errValType val="stdErr"/>
            <c:noEndCap val="0"/>
            <c:spPr>
              <a:noFill/>
              <a:ln w="9525" cap="flat" cmpd="sng" algn="ctr">
                <a:solidFill>
                  <a:schemeClr val="tx1">
                    <a:lumMod val="65000"/>
                    <a:lumOff val="35000"/>
                  </a:schemeClr>
                </a:solidFill>
                <a:round/>
              </a:ln>
              <a:effectLst/>
            </c:spPr>
          </c:errBars>
          <c:cat>
            <c:multiLvlStrRef>
              <c:f>Sheet1!$A$5:$C$12</c:f>
              <c:multiLvlStrCache>
                <c:ptCount val="8"/>
                <c:lvl>
                  <c:pt idx="0">
                    <c:v>Go</c:v>
                  </c:pt>
                  <c:pt idx="1">
                    <c:v>No-Go</c:v>
                  </c:pt>
                  <c:pt idx="2">
                    <c:v>Go</c:v>
                  </c:pt>
                  <c:pt idx="3">
                    <c:v>No-Go</c:v>
                  </c:pt>
                  <c:pt idx="4">
                    <c:v>Go</c:v>
                  </c:pt>
                  <c:pt idx="5">
                    <c:v>No-Go</c:v>
                  </c:pt>
                  <c:pt idx="6">
                    <c:v>Go</c:v>
                  </c:pt>
                  <c:pt idx="7">
                    <c:v>No-Go</c:v>
                  </c:pt>
                </c:lvl>
                <c:lvl>
                  <c:pt idx="0">
                    <c:v>Alcohol</c:v>
                  </c:pt>
                  <c:pt idx="2">
                    <c:v>Control</c:v>
                  </c:pt>
                  <c:pt idx="4">
                    <c:v>Alcohol</c:v>
                  </c:pt>
                  <c:pt idx="6">
                    <c:v>Control</c:v>
                  </c:pt>
                </c:lvl>
                <c:lvl>
                  <c:pt idx="0">
                    <c:v>High Anxiety</c:v>
                  </c:pt>
                  <c:pt idx="4">
                    <c:v>Low Anxiety</c:v>
                  </c:pt>
                </c:lvl>
              </c:multiLvlStrCache>
            </c:multiLvlStrRef>
          </c:cat>
          <c:val>
            <c:numRef>
              <c:f>Sheet1!$D$5:$D$12</c:f>
              <c:numCache>
                <c:formatCode>###0.000</c:formatCode>
                <c:ptCount val="8"/>
                <c:pt idx="0">
                  <c:v>0.64559637790909052</c:v>
                </c:pt>
                <c:pt idx="1">
                  <c:v>0.70070033909090879</c:v>
                </c:pt>
                <c:pt idx="2">
                  <c:v>0.87828440227272708</c:v>
                </c:pt>
                <c:pt idx="3">
                  <c:v>0.7353790271818188</c:v>
                </c:pt>
                <c:pt idx="4">
                  <c:v>0.63320977400000011</c:v>
                </c:pt>
                <c:pt idx="5">
                  <c:v>0.65299688016666668</c:v>
                </c:pt>
                <c:pt idx="6">
                  <c:v>0.55029962591666659</c:v>
                </c:pt>
                <c:pt idx="7">
                  <c:v>0.90356506891666666</c:v>
                </c:pt>
              </c:numCache>
            </c:numRef>
          </c:val>
          <c:extLst>
            <c:ext xmlns:c16="http://schemas.microsoft.com/office/drawing/2014/chart" uri="{C3380CC4-5D6E-409C-BE32-E72D297353CC}">
              <c16:uniqueId val="{00000000-5C6D-483C-828A-39B4151F79CA}"/>
            </c:ext>
          </c:extLst>
        </c:ser>
        <c:dLbls>
          <c:showLegendKey val="0"/>
          <c:showVal val="0"/>
          <c:showCatName val="0"/>
          <c:showSerName val="0"/>
          <c:showPercent val="0"/>
          <c:showBubbleSize val="0"/>
        </c:dLbls>
        <c:gapWidth val="219"/>
        <c:overlap val="-27"/>
        <c:axId val="391524752"/>
        <c:axId val="391530000"/>
      </c:barChart>
      <c:catAx>
        <c:axId val="39152475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1530000"/>
        <c:crosses val="autoZero"/>
        <c:auto val="1"/>
        <c:lblAlgn val="ctr"/>
        <c:lblOffset val="100"/>
        <c:noMultiLvlLbl val="0"/>
      </c:catAx>
      <c:valAx>
        <c:axId val="391530000"/>
        <c:scaling>
          <c:orientation val="minMax"/>
        </c:scaling>
        <c:delete val="0"/>
        <c:axPos val="l"/>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sz="1400" b="1" dirty="0"/>
                  <a:t>Average</a:t>
                </a:r>
                <a:r>
                  <a:rPr lang="en-US" sz="1400" b="1" baseline="0" dirty="0"/>
                  <a:t> FMT Power</a:t>
                </a:r>
                <a:endParaRPr lang="en-US" sz="1400" b="1" dirty="0"/>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0.000" sourceLinked="1"/>
        <c:majorTickMark val="none"/>
        <c:minorTickMark val="none"/>
        <c:tickLblPos val="nextTo"/>
        <c:spPr>
          <a:solidFill>
            <a:schemeClr val="bg1"/>
          </a:solidFill>
          <a:ln>
            <a:solidFill>
              <a:schemeClr val="tx1"/>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3915247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a:extLst>
              <a:ext uri="{FF2B5EF4-FFF2-40B4-BE49-F238E27FC236}">
                <a16:creationId xmlns:a16="http://schemas.microsoft.com/office/drawing/2014/main" id="{49A448A6-385D-40D2-A23C-BD211F30164A}"/>
              </a:ext>
            </a:extLst>
          </p:cNvPr>
          <p:cNvSpPr>
            <a:spLocks noGrp="1" noChangeArrowheads="1"/>
          </p:cNvSpPr>
          <p:nvPr>
            <p:ph type="hdr" sz="quarter"/>
          </p:nvPr>
        </p:nvSpPr>
        <p:spPr bwMode="auto">
          <a:xfrm>
            <a:off x="0" y="0"/>
            <a:ext cx="3022600" cy="461963"/>
          </a:xfrm>
          <a:prstGeom prst="rect">
            <a:avLst/>
          </a:prstGeom>
          <a:noFill/>
          <a:ln w="9525">
            <a:noFill/>
            <a:miter lim="800000"/>
            <a:headEnd/>
            <a:tailEnd/>
          </a:ln>
          <a:effectLst/>
        </p:spPr>
        <p:txBody>
          <a:bodyPr vert="horz" wrap="square" lIns="93155" tIns="46579" rIns="93155" bIns="46579" numCol="1" anchor="t" anchorCtr="0" compatLnSpc="1">
            <a:prstTxWarp prst="textNoShape">
              <a:avLst/>
            </a:prstTxWarp>
          </a:bodyPr>
          <a:lstStyle>
            <a:lvl1pPr defTabSz="930275" eaLnBrk="1" hangingPunct="1">
              <a:defRPr sz="1200">
                <a:cs typeface="+mn-cs"/>
              </a:defRPr>
            </a:lvl1pPr>
          </a:lstStyle>
          <a:p>
            <a:pPr>
              <a:defRPr/>
            </a:pPr>
            <a:endParaRPr lang="en-US"/>
          </a:p>
        </p:txBody>
      </p:sp>
      <p:sp>
        <p:nvSpPr>
          <p:cNvPr id="5123" name="Rectangle 1027">
            <a:extLst>
              <a:ext uri="{FF2B5EF4-FFF2-40B4-BE49-F238E27FC236}">
                <a16:creationId xmlns:a16="http://schemas.microsoft.com/office/drawing/2014/main" id="{0D65CD7E-98FE-4A35-BC22-2B0AF84577E4}"/>
              </a:ext>
            </a:extLst>
          </p:cNvPr>
          <p:cNvSpPr>
            <a:spLocks noGrp="1" noChangeArrowheads="1"/>
          </p:cNvSpPr>
          <p:nvPr>
            <p:ph type="dt" sz="quarter" idx="1"/>
          </p:nvPr>
        </p:nvSpPr>
        <p:spPr bwMode="auto">
          <a:xfrm>
            <a:off x="3949700" y="0"/>
            <a:ext cx="3022600" cy="461963"/>
          </a:xfrm>
          <a:prstGeom prst="rect">
            <a:avLst/>
          </a:prstGeom>
          <a:noFill/>
          <a:ln w="9525">
            <a:noFill/>
            <a:miter lim="800000"/>
            <a:headEnd/>
            <a:tailEnd/>
          </a:ln>
          <a:effectLst/>
        </p:spPr>
        <p:txBody>
          <a:bodyPr vert="horz" wrap="square" lIns="93155" tIns="46579" rIns="93155" bIns="46579" numCol="1" anchor="t" anchorCtr="0" compatLnSpc="1">
            <a:prstTxWarp prst="textNoShape">
              <a:avLst/>
            </a:prstTxWarp>
          </a:bodyPr>
          <a:lstStyle>
            <a:lvl1pPr algn="r" defTabSz="930275" eaLnBrk="1" hangingPunct="1">
              <a:defRPr sz="1200">
                <a:cs typeface="+mn-cs"/>
              </a:defRPr>
            </a:lvl1pPr>
          </a:lstStyle>
          <a:p>
            <a:pPr>
              <a:defRPr/>
            </a:pPr>
            <a:endParaRPr lang="en-US"/>
          </a:p>
        </p:txBody>
      </p:sp>
      <p:sp>
        <p:nvSpPr>
          <p:cNvPr id="5124" name="Rectangle 1028">
            <a:extLst>
              <a:ext uri="{FF2B5EF4-FFF2-40B4-BE49-F238E27FC236}">
                <a16:creationId xmlns:a16="http://schemas.microsoft.com/office/drawing/2014/main" id="{6706BAB9-E665-4976-9B3E-F7C6363A385E}"/>
              </a:ext>
            </a:extLst>
          </p:cNvPr>
          <p:cNvSpPr>
            <a:spLocks noGrp="1" noChangeArrowheads="1"/>
          </p:cNvSpPr>
          <p:nvPr>
            <p:ph type="ftr" sz="quarter" idx="2"/>
          </p:nvPr>
        </p:nvSpPr>
        <p:spPr bwMode="auto">
          <a:xfrm>
            <a:off x="0" y="8770938"/>
            <a:ext cx="3022600" cy="461962"/>
          </a:xfrm>
          <a:prstGeom prst="rect">
            <a:avLst/>
          </a:prstGeom>
          <a:noFill/>
          <a:ln w="9525">
            <a:noFill/>
            <a:miter lim="800000"/>
            <a:headEnd/>
            <a:tailEnd/>
          </a:ln>
          <a:effectLst/>
        </p:spPr>
        <p:txBody>
          <a:bodyPr vert="horz" wrap="square" lIns="93155" tIns="46579" rIns="93155" bIns="46579" numCol="1" anchor="b" anchorCtr="0" compatLnSpc="1">
            <a:prstTxWarp prst="textNoShape">
              <a:avLst/>
            </a:prstTxWarp>
          </a:bodyPr>
          <a:lstStyle>
            <a:lvl1pPr defTabSz="930275" eaLnBrk="1" hangingPunct="1">
              <a:defRPr sz="1200">
                <a:cs typeface="+mn-cs"/>
              </a:defRPr>
            </a:lvl1pPr>
          </a:lstStyle>
          <a:p>
            <a:pPr>
              <a:defRPr/>
            </a:pPr>
            <a:endParaRPr lang="en-US"/>
          </a:p>
        </p:txBody>
      </p:sp>
      <p:sp>
        <p:nvSpPr>
          <p:cNvPr id="5125" name="Rectangle 1029">
            <a:extLst>
              <a:ext uri="{FF2B5EF4-FFF2-40B4-BE49-F238E27FC236}">
                <a16:creationId xmlns:a16="http://schemas.microsoft.com/office/drawing/2014/main" id="{2A4FA564-4300-4063-B6CB-81780EE16C8F}"/>
              </a:ext>
            </a:extLst>
          </p:cNvPr>
          <p:cNvSpPr>
            <a:spLocks noGrp="1" noChangeArrowheads="1"/>
          </p:cNvSpPr>
          <p:nvPr>
            <p:ph type="sldNum" sz="quarter" idx="3"/>
          </p:nvPr>
        </p:nvSpPr>
        <p:spPr bwMode="auto">
          <a:xfrm>
            <a:off x="3949700" y="8770938"/>
            <a:ext cx="3022600" cy="461962"/>
          </a:xfrm>
          <a:prstGeom prst="rect">
            <a:avLst/>
          </a:prstGeom>
          <a:noFill/>
          <a:ln w="9525">
            <a:noFill/>
            <a:miter lim="800000"/>
            <a:headEnd/>
            <a:tailEnd/>
          </a:ln>
          <a:effectLst/>
        </p:spPr>
        <p:txBody>
          <a:bodyPr vert="horz" wrap="square" lIns="93155" tIns="46579" rIns="93155" bIns="46579" numCol="1" anchor="b" anchorCtr="0" compatLnSpc="1">
            <a:prstTxWarp prst="textNoShape">
              <a:avLst/>
            </a:prstTxWarp>
          </a:bodyPr>
          <a:lstStyle>
            <a:lvl1pPr algn="r" defTabSz="930275" eaLnBrk="1" hangingPunct="1">
              <a:defRPr sz="1200"/>
            </a:lvl1pPr>
          </a:lstStyle>
          <a:p>
            <a:pPr>
              <a:defRPr/>
            </a:pPr>
            <a:fld id="{08400418-221B-4CC7-B00D-84354231709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3840" units="cm"/>
          <inkml:channel name="Y" type="integer" max="1080" units="cm"/>
          <inkml:channel name="T" type="integer" max="2.14748E9" units="dev"/>
        </inkml:traceFormat>
        <inkml:channelProperties>
          <inkml:channelProperty channel="X" name="resolution" value="72.31638" units="1/cm"/>
          <inkml:channelProperty channel="Y" name="resolution" value="36.1204" units="1/cm"/>
          <inkml:channelProperty channel="T" name="resolution" value="1" units="1/dev"/>
        </inkml:channelProperties>
      </inkml:inkSource>
      <inkml:timestamp xml:id="ts0" timeString="2017-11-09T16:37:41.244"/>
    </inkml:context>
    <inkml:brush xml:id="br0">
      <inkml:brushProperty name="width" value="0.06667" units="cm"/>
      <inkml:brushProperty name="height" value="0.06667" units="cm"/>
      <inkml:brushProperty name="fitToCurve" value="1"/>
    </inkml:brush>
  </inkml:definitions>
  <inkml:trace contextRef="#ctx0" brushRef="#br0">0 0 0</inkml:trace>
</inkml:ink>
</file>

<file path=ppt/ink/ink2.xml><?xml version="1.0" encoding="utf-8"?>
<inkml:ink xmlns:inkml="http://www.w3.org/2003/InkML">
  <inkml:definitions>
    <inkml:context xml:id="ctx0">
      <inkml:inkSource xml:id="inkSrc0">
        <inkml:traceFormat>
          <inkml:channel name="X" type="integer" max="3840" units="cm"/>
          <inkml:channel name="Y" type="integer" max="1080" units="cm"/>
          <inkml:channel name="T" type="integer" max="2.14748E9" units="dev"/>
        </inkml:traceFormat>
        <inkml:channelProperties>
          <inkml:channelProperty channel="X" name="resolution" value="72.31638" units="1/cm"/>
          <inkml:channelProperty channel="Y" name="resolution" value="36.1204" units="1/cm"/>
          <inkml:channelProperty channel="T" name="resolution" value="1" units="1/dev"/>
        </inkml:channelProperties>
      </inkml:inkSource>
      <inkml:timestamp xml:id="ts0" timeString="2017-11-09T16:37:58.720"/>
    </inkml:context>
    <inkml:brush xml:id="br0">
      <inkml:brushProperty name="width" value="0.23333" units="cm"/>
      <inkml:brushProperty name="height" value="0.46667" units="cm"/>
      <inkml:brushProperty name="color" value="#FFFFFF"/>
      <inkml:brushProperty name="tip" value="rectangle"/>
      <inkml:brushProperty name="rasterOp" value="maskPen"/>
      <inkml:brushProperty name="fitToCurve" value="1"/>
    </inkml:brush>
  </inkml:definitions>
  <inkml:trace contextRef="#ctx0" brushRef="#br0">0 53 0,'53'-53'125</inkml:trace>
</inkml:ink>
</file>

<file path=ppt/ink/ink3.xml><?xml version="1.0" encoding="utf-8"?>
<inkml:ink xmlns:inkml="http://www.w3.org/2003/InkML">
  <inkml:definitions>
    <inkml:context xml:id="ctx0">
      <inkml:inkSource xml:id="inkSrc0">
        <inkml:traceFormat>
          <inkml:channel name="X" type="integer" max="3840" units="cm"/>
          <inkml:channel name="Y" type="integer" max="1080" units="cm"/>
          <inkml:channel name="T" type="integer" max="2.14748E9" units="dev"/>
        </inkml:traceFormat>
        <inkml:channelProperties>
          <inkml:channelProperty channel="X" name="resolution" value="72.31638" units="1/cm"/>
          <inkml:channelProperty channel="Y" name="resolution" value="36.1204" units="1/cm"/>
          <inkml:channelProperty channel="T" name="resolution" value="1" units="1/dev"/>
        </inkml:channelProperties>
      </inkml:inkSource>
      <inkml:timestamp xml:id="ts0" timeString="2017-11-09T16:37:59.559"/>
    </inkml:context>
    <inkml:brush xml:id="br0">
      <inkml:brushProperty name="width" value="0.23333" units="cm"/>
      <inkml:brushProperty name="height" value="0.46667" units="cm"/>
      <inkml:brushProperty name="color" value="#FFFFFF"/>
      <inkml:brushProperty name="tip" value="rectangle"/>
      <inkml:brushProperty name="rasterOp" value="maskPen"/>
      <inkml:brushProperty name="fitToCurve" value="1"/>
    </inkml:brush>
  </inkml:definitions>
  <inkml:trace contextRef="#ctx0" brushRef="#br0">0 0 0</inkml:trace>
</inkml:ink>
</file>

<file path=ppt/ink/ink4.xml><?xml version="1.0" encoding="utf-8"?>
<inkml:ink xmlns:inkml="http://www.w3.org/2003/InkML">
  <inkml:definitions>
    <inkml:context xml:id="ctx0">
      <inkml:inkSource xml:id="inkSrc0">
        <inkml:traceFormat>
          <inkml:channel name="X" type="integer" max="3840" units="cm"/>
          <inkml:channel name="Y" type="integer" max="1080" units="cm"/>
          <inkml:channel name="T" type="integer" max="2.14748E9" units="dev"/>
        </inkml:traceFormat>
        <inkml:channelProperties>
          <inkml:channelProperty channel="X" name="resolution" value="72.31638" units="1/cm"/>
          <inkml:channelProperty channel="Y" name="resolution" value="36.1204" units="1/cm"/>
          <inkml:channelProperty channel="T" name="resolution" value="1" units="1/dev"/>
        </inkml:channelProperties>
      </inkml:inkSource>
      <inkml:timestamp xml:id="ts0" timeString="2017-11-09T16:38:18.671"/>
    </inkml:context>
    <inkml:brush xml:id="br0">
      <inkml:brushProperty name="width" value="0.23333" units="cm"/>
      <inkml:brushProperty name="height" value="0.46667" units="cm"/>
      <inkml:brushProperty name="color" value="#FFFFFF"/>
      <inkml:brushProperty name="tip" value="rectangle"/>
      <inkml:brushProperty name="rasterOp" value="maskPen"/>
      <inkml:brushProperty name="fitToCurve" value="1"/>
    </inkml:brush>
  </inkml:definitions>
  <inkml:trace contextRef="#ctx0" brushRef="#br0">0 0 0,'158'0'156,"-52"0"-140,0 0-16,0 0 15,53 53-15,-54-53 16,54 0-16,-53 0 16,0 53-16,53-53 15,-1 0-15,1 53 16,-53-53-16,53 0 16,-54 0-16,1 0 15,0 0-15,0 53 16,53-53-1,105 0-15,-211 53 16,159-53 0,-159 0-16,53 0 15,-1 0-15,-52 0 16,0 53-16,53-53 16,-53 0-16,53 53 15,-53-53-15,53 0 16,-53 0-16,-1 53 15,1-53-15,0 0 16,0 0-16,53 0 16,0 0-16,-53 0 15,53 0-15,52 0 16,-52 0-16,0 0 16,0 0-16,0 0 15,0 0-15,-1 0 16,54 0-16,-53 0 15,106 53 1,-107-53-16,1 0 16,53 0-16,-53 0 15,53 0-15,-54 0 16,1 0 0,0 0-16,-53 0 15,0 0-15,0 0 16,0 0-16,53 0 15,-53 0-15,52 0 16,-52 0-16,53 0 16,0 0-16,-53 0 15,106 0-15,-54 0 16,1 0-16,-53 0 16,0 0-16,106 0 15,-106 0-15,53 0 16,-53 0-1,105 0-15,-52 0 16,-53 0-16,0 0 16,0 0-16,53 0 15,-53 0-15,0 0 16,52 0-16,-52 0 16,0 0-1,0 0-15,0 0 16,53 0-16,0 0 15,0 0-15,-1 0 16,-52 0-16,106 0 16,-106 0-1,0 0-15,0 0 16,0 0-16,0 0 16,0 0-1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3BD675A6-8672-4AA2-84C8-9DAEE61C3A3D}"/>
              </a:ext>
            </a:extLst>
          </p:cNvPr>
          <p:cNvSpPr>
            <a:spLocks noGrp="1" noChangeArrowheads="1"/>
          </p:cNvSpPr>
          <p:nvPr>
            <p:ph type="hdr" sz="quarter"/>
          </p:nvPr>
        </p:nvSpPr>
        <p:spPr bwMode="auto">
          <a:xfrm>
            <a:off x="0" y="0"/>
            <a:ext cx="3021013" cy="461963"/>
          </a:xfrm>
          <a:prstGeom prst="rect">
            <a:avLst/>
          </a:prstGeom>
          <a:noFill/>
          <a:ln w="9525">
            <a:noFill/>
            <a:miter lim="800000"/>
            <a:headEnd/>
            <a:tailEnd/>
          </a:ln>
          <a:effectLst/>
        </p:spPr>
        <p:txBody>
          <a:bodyPr vert="horz" wrap="square" lIns="20391" tIns="10196" rIns="20391" bIns="10196" numCol="1" anchor="t" anchorCtr="0" compatLnSpc="1">
            <a:prstTxWarp prst="textNoShape">
              <a:avLst/>
            </a:prstTxWarp>
          </a:bodyPr>
          <a:lstStyle>
            <a:lvl1pPr defTabSz="203200" eaLnBrk="1" hangingPunct="1">
              <a:defRPr sz="300">
                <a:cs typeface="+mn-cs"/>
              </a:defRPr>
            </a:lvl1pPr>
          </a:lstStyle>
          <a:p>
            <a:pPr>
              <a:defRPr/>
            </a:pPr>
            <a:endParaRPr lang="en-US"/>
          </a:p>
        </p:txBody>
      </p:sp>
      <p:sp>
        <p:nvSpPr>
          <p:cNvPr id="30723" name="Rectangle 3">
            <a:extLst>
              <a:ext uri="{FF2B5EF4-FFF2-40B4-BE49-F238E27FC236}">
                <a16:creationId xmlns:a16="http://schemas.microsoft.com/office/drawing/2014/main" id="{34DC8FFD-2117-47F7-92BB-91527AFBF4C4}"/>
              </a:ext>
            </a:extLst>
          </p:cNvPr>
          <p:cNvSpPr>
            <a:spLocks noGrp="1" noChangeArrowheads="1"/>
          </p:cNvSpPr>
          <p:nvPr>
            <p:ph type="dt" idx="1"/>
          </p:nvPr>
        </p:nvSpPr>
        <p:spPr bwMode="auto">
          <a:xfrm>
            <a:off x="3949700" y="0"/>
            <a:ext cx="3021013" cy="461963"/>
          </a:xfrm>
          <a:prstGeom prst="rect">
            <a:avLst/>
          </a:prstGeom>
          <a:noFill/>
          <a:ln w="9525">
            <a:noFill/>
            <a:miter lim="800000"/>
            <a:headEnd/>
            <a:tailEnd/>
          </a:ln>
          <a:effectLst/>
        </p:spPr>
        <p:txBody>
          <a:bodyPr vert="horz" wrap="square" lIns="20391" tIns="10196" rIns="20391" bIns="10196" numCol="1" anchor="t" anchorCtr="0" compatLnSpc="1">
            <a:prstTxWarp prst="textNoShape">
              <a:avLst/>
            </a:prstTxWarp>
          </a:bodyPr>
          <a:lstStyle>
            <a:lvl1pPr algn="r" defTabSz="203200" eaLnBrk="1" hangingPunct="1">
              <a:defRPr sz="300">
                <a:cs typeface="+mn-cs"/>
              </a:defRPr>
            </a:lvl1pPr>
          </a:lstStyle>
          <a:p>
            <a:pPr>
              <a:defRPr/>
            </a:pPr>
            <a:endParaRPr lang="en-US"/>
          </a:p>
        </p:txBody>
      </p:sp>
      <p:sp>
        <p:nvSpPr>
          <p:cNvPr id="2052" name="Rectangle 4">
            <a:extLst>
              <a:ext uri="{FF2B5EF4-FFF2-40B4-BE49-F238E27FC236}">
                <a16:creationId xmlns:a16="http://schemas.microsoft.com/office/drawing/2014/main" id="{C07BAB0D-46AC-40A5-869F-CCED9CAE6764}"/>
              </a:ext>
            </a:extLst>
          </p:cNvPr>
          <p:cNvSpPr>
            <a:spLocks noGrp="1" noRot="1" noChangeAspect="1" noChangeArrowheads="1" noTextEdit="1"/>
          </p:cNvSpPr>
          <p:nvPr>
            <p:ph type="sldImg" idx="2"/>
          </p:nvPr>
        </p:nvSpPr>
        <p:spPr bwMode="auto">
          <a:xfrm>
            <a:off x="1308100" y="692150"/>
            <a:ext cx="4356100" cy="34623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a:extLst>
              <a:ext uri="{FF2B5EF4-FFF2-40B4-BE49-F238E27FC236}">
                <a16:creationId xmlns:a16="http://schemas.microsoft.com/office/drawing/2014/main" id="{EE459D75-8615-4342-955D-AD9B07A6E852}"/>
              </a:ext>
            </a:extLst>
          </p:cNvPr>
          <p:cNvSpPr>
            <a:spLocks noGrp="1" noChangeArrowheads="1"/>
          </p:cNvSpPr>
          <p:nvPr>
            <p:ph type="body" sz="quarter" idx="3"/>
          </p:nvPr>
        </p:nvSpPr>
        <p:spPr bwMode="auto">
          <a:xfrm>
            <a:off x="696913" y="4386263"/>
            <a:ext cx="5578475" cy="4154487"/>
          </a:xfrm>
          <a:prstGeom prst="rect">
            <a:avLst/>
          </a:prstGeom>
          <a:noFill/>
          <a:ln w="9525">
            <a:noFill/>
            <a:miter lim="800000"/>
            <a:headEnd/>
            <a:tailEnd/>
          </a:ln>
          <a:effectLst/>
        </p:spPr>
        <p:txBody>
          <a:bodyPr vert="horz" wrap="square" lIns="20391" tIns="10196" rIns="20391" bIns="1019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a:extLst>
              <a:ext uri="{FF2B5EF4-FFF2-40B4-BE49-F238E27FC236}">
                <a16:creationId xmlns:a16="http://schemas.microsoft.com/office/drawing/2014/main" id="{F284F351-1C67-4F05-AF3E-8AD30B400E7C}"/>
              </a:ext>
            </a:extLst>
          </p:cNvPr>
          <p:cNvSpPr>
            <a:spLocks noGrp="1" noChangeArrowheads="1"/>
          </p:cNvSpPr>
          <p:nvPr>
            <p:ph type="ftr" sz="quarter" idx="4"/>
          </p:nvPr>
        </p:nvSpPr>
        <p:spPr bwMode="auto">
          <a:xfrm>
            <a:off x="0" y="8769350"/>
            <a:ext cx="3021013" cy="461963"/>
          </a:xfrm>
          <a:prstGeom prst="rect">
            <a:avLst/>
          </a:prstGeom>
          <a:noFill/>
          <a:ln w="9525">
            <a:noFill/>
            <a:miter lim="800000"/>
            <a:headEnd/>
            <a:tailEnd/>
          </a:ln>
          <a:effectLst/>
        </p:spPr>
        <p:txBody>
          <a:bodyPr vert="horz" wrap="square" lIns="20391" tIns="10196" rIns="20391" bIns="10196" numCol="1" anchor="b" anchorCtr="0" compatLnSpc="1">
            <a:prstTxWarp prst="textNoShape">
              <a:avLst/>
            </a:prstTxWarp>
          </a:bodyPr>
          <a:lstStyle>
            <a:lvl1pPr defTabSz="203200" eaLnBrk="1" hangingPunct="1">
              <a:defRPr sz="300">
                <a:cs typeface="+mn-cs"/>
              </a:defRPr>
            </a:lvl1pPr>
          </a:lstStyle>
          <a:p>
            <a:pPr>
              <a:defRPr/>
            </a:pPr>
            <a:endParaRPr lang="en-US"/>
          </a:p>
        </p:txBody>
      </p:sp>
      <p:sp>
        <p:nvSpPr>
          <p:cNvPr id="30727" name="Rectangle 7">
            <a:extLst>
              <a:ext uri="{FF2B5EF4-FFF2-40B4-BE49-F238E27FC236}">
                <a16:creationId xmlns:a16="http://schemas.microsoft.com/office/drawing/2014/main" id="{EC0EBCCC-E4C4-42CB-9956-1190DF7A826A}"/>
              </a:ext>
            </a:extLst>
          </p:cNvPr>
          <p:cNvSpPr>
            <a:spLocks noGrp="1" noChangeArrowheads="1"/>
          </p:cNvSpPr>
          <p:nvPr>
            <p:ph type="sldNum" sz="quarter" idx="5"/>
          </p:nvPr>
        </p:nvSpPr>
        <p:spPr bwMode="auto">
          <a:xfrm>
            <a:off x="3949700" y="8769350"/>
            <a:ext cx="3021013" cy="461963"/>
          </a:xfrm>
          <a:prstGeom prst="rect">
            <a:avLst/>
          </a:prstGeom>
          <a:noFill/>
          <a:ln w="9525">
            <a:noFill/>
            <a:miter lim="800000"/>
            <a:headEnd/>
            <a:tailEnd/>
          </a:ln>
          <a:effectLst/>
        </p:spPr>
        <p:txBody>
          <a:bodyPr vert="horz" wrap="square" lIns="20391" tIns="10196" rIns="20391" bIns="10196" numCol="1" anchor="b" anchorCtr="0" compatLnSpc="1">
            <a:prstTxWarp prst="textNoShape">
              <a:avLst/>
            </a:prstTxWarp>
          </a:bodyPr>
          <a:lstStyle>
            <a:lvl1pPr algn="r" defTabSz="203200" eaLnBrk="1" hangingPunct="1">
              <a:defRPr sz="300"/>
            </a:lvl1pPr>
          </a:lstStyle>
          <a:p>
            <a:pPr>
              <a:defRPr/>
            </a:pPr>
            <a:fld id="{3D594C0E-56C0-46F6-8988-15588E73231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C8648EEC-C2BD-40A4-9BFD-AD2CCA7B39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203200">
              <a:spcBef>
                <a:spcPct val="30000"/>
              </a:spcBef>
              <a:defRPr sz="1200">
                <a:solidFill>
                  <a:schemeClr val="tx1"/>
                </a:solidFill>
                <a:latin typeface="Times New Roman" panose="02020603050405020304" pitchFamily="18" charset="0"/>
              </a:defRPr>
            </a:lvl1pPr>
            <a:lvl2pPr marL="742950" indent="-285750" defTabSz="203200">
              <a:spcBef>
                <a:spcPct val="30000"/>
              </a:spcBef>
              <a:defRPr sz="1200">
                <a:solidFill>
                  <a:schemeClr val="tx1"/>
                </a:solidFill>
                <a:latin typeface="Times New Roman" panose="02020603050405020304" pitchFamily="18" charset="0"/>
              </a:defRPr>
            </a:lvl2pPr>
            <a:lvl3pPr marL="1143000" indent="-228600" defTabSz="203200">
              <a:spcBef>
                <a:spcPct val="30000"/>
              </a:spcBef>
              <a:defRPr sz="1200">
                <a:solidFill>
                  <a:schemeClr val="tx1"/>
                </a:solidFill>
                <a:latin typeface="Times New Roman" panose="02020603050405020304" pitchFamily="18" charset="0"/>
              </a:defRPr>
            </a:lvl3pPr>
            <a:lvl4pPr marL="1600200" indent="-228600" defTabSz="203200">
              <a:spcBef>
                <a:spcPct val="30000"/>
              </a:spcBef>
              <a:defRPr sz="1200">
                <a:solidFill>
                  <a:schemeClr val="tx1"/>
                </a:solidFill>
                <a:latin typeface="Times New Roman" panose="02020603050405020304" pitchFamily="18" charset="0"/>
              </a:defRPr>
            </a:lvl4pPr>
            <a:lvl5pPr marL="2057400" indent="-228600" defTabSz="203200">
              <a:spcBef>
                <a:spcPct val="30000"/>
              </a:spcBef>
              <a:defRPr sz="1200">
                <a:solidFill>
                  <a:schemeClr val="tx1"/>
                </a:solidFill>
                <a:latin typeface="Times New Roman" panose="02020603050405020304" pitchFamily="18" charset="0"/>
              </a:defRPr>
            </a:lvl5pPr>
            <a:lvl6pPr marL="2514600" indent="-228600" defTabSz="2032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2032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2032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2032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89FF22F-0CD4-4FAB-BFD2-9B469AE15E85}" type="slidenum">
              <a:rPr lang="en-US" altLang="en-US" sz="300" smtClean="0"/>
              <a:pPr>
                <a:spcBef>
                  <a:spcPct val="0"/>
                </a:spcBef>
              </a:pPr>
              <a:t>1</a:t>
            </a:fld>
            <a:endParaRPr lang="en-US" altLang="en-US" sz="300"/>
          </a:p>
        </p:txBody>
      </p:sp>
      <p:sp>
        <p:nvSpPr>
          <p:cNvPr id="5123" name="Rectangle 2">
            <a:extLst>
              <a:ext uri="{FF2B5EF4-FFF2-40B4-BE49-F238E27FC236}">
                <a16:creationId xmlns:a16="http://schemas.microsoft.com/office/drawing/2014/main" id="{78BAEF00-A472-415C-B758-CAFDB5473474}"/>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00357737-775E-4C6A-882E-27CFF4036A5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b="1"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05150" y="10226675"/>
            <a:ext cx="35194875" cy="7054850"/>
          </a:xfrm>
        </p:spPr>
        <p:txBody>
          <a:bodyPr/>
          <a:lstStyle/>
          <a:p>
            <a:r>
              <a:rPr lang="en-US"/>
              <a:t>Click to edit Master title style</a:t>
            </a:r>
          </a:p>
        </p:txBody>
      </p:sp>
      <p:sp>
        <p:nvSpPr>
          <p:cNvPr id="3" name="Subtitle 2"/>
          <p:cNvSpPr>
            <a:spLocks noGrp="1"/>
          </p:cNvSpPr>
          <p:nvPr>
            <p:ph type="subTitle" idx="1"/>
          </p:nvPr>
        </p:nvSpPr>
        <p:spPr>
          <a:xfrm>
            <a:off x="6210300" y="18653125"/>
            <a:ext cx="289845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80A23FD7-EF16-498D-AFE4-5F6635A6D95E}"/>
              </a:ext>
            </a:extLst>
          </p:cNvPr>
          <p:cNvSpPr>
            <a:spLocks noGrp="1" noChangeArrowheads="1"/>
          </p:cNvSpPr>
          <p:nvPr>
            <p:ph type="dt" sz="half" idx="10"/>
          </p:nvPr>
        </p:nvSpPr>
        <p:spPr>
          <a:ln/>
        </p:spPr>
        <p:txBody>
          <a:bodyPr/>
          <a:lstStyle>
            <a:lvl1pPr>
              <a:defRPr/>
            </a:lvl1pPr>
          </a:lstStyle>
          <a:p>
            <a:pPr>
              <a:defRPr/>
            </a:pPr>
            <a:endParaRPr lang="en-CA"/>
          </a:p>
        </p:txBody>
      </p:sp>
      <p:sp>
        <p:nvSpPr>
          <p:cNvPr id="5" name="Rectangle 5">
            <a:extLst>
              <a:ext uri="{FF2B5EF4-FFF2-40B4-BE49-F238E27FC236}">
                <a16:creationId xmlns:a16="http://schemas.microsoft.com/office/drawing/2014/main" id="{79C144E8-9724-495A-8701-776783ED8C89}"/>
              </a:ext>
            </a:extLst>
          </p:cNvPr>
          <p:cNvSpPr>
            <a:spLocks noGrp="1" noChangeArrowheads="1"/>
          </p:cNvSpPr>
          <p:nvPr>
            <p:ph type="ftr" sz="quarter" idx="11"/>
          </p:nvPr>
        </p:nvSpPr>
        <p:spPr>
          <a:ln/>
        </p:spPr>
        <p:txBody>
          <a:bodyPr/>
          <a:lstStyle>
            <a:lvl1pPr>
              <a:defRPr/>
            </a:lvl1pPr>
          </a:lstStyle>
          <a:p>
            <a:pPr>
              <a:defRPr/>
            </a:pPr>
            <a:endParaRPr lang="en-CA"/>
          </a:p>
        </p:txBody>
      </p:sp>
      <p:sp>
        <p:nvSpPr>
          <p:cNvPr id="6" name="Rectangle 6">
            <a:extLst>
              <a:ext uri="{FF2B5EF4-FFF2-40B4-BE49-F238E27FC236}">
                <a16:creationId xmlns:a16="http://schemas.microsoft.com/office/drawing/2014/main" id="{FB13A1EE-5B9F-4153-8385-D4BB87354AAF}"/>
              </a:ext>
            </a:extLst>
          </p:cNvPr>
          <p:cNvSpPr>
            <a:spLocks noGrp="1" noChangeArrowheads="1"/>
          </p:cNvSpPr>
          <p:nvPr>
            <p:ph type="sldNum" sz="quarter" idx="12"/>
          </p:nvPr>
        </p:nvSpPr>
        <p:spPr>
          <a:ln/>
        </p:spPr>
        <p:txBody>
          <a:bodyPr/>
          <a:lstStyle>
            <a:lvl1pPr>
              <a:defRPr/>
            </a:lvl1pPr>
          </a:lstStyle>
          <a:p>
            <a:pPr>
              <a:defRPr/>
            </a:pPr>
            <a:fld id="{7581AD8B-3903-4067-B189-9EB1099CE74E}" type="slidenum">
              <a:rPr lang="en-US" altLang="en-US"/>
              <a:pPr>
                <a:defRPr/>
              </a:pPr>
              <a:t>‹#›</a:t>
            </a:fld>
            <a:endParaRPr lang="en-US" altLang="en-US"/>
          </a:p>
        </p:txBody>
      </p:sp>
    </p:spTree>
    <p:extLst>
      <p:ext uri="{BB962C8B-B14F-4D97-AF65-F5344CB8AC3E}">
        <p14:creationId xmlns:p14="http://schemas.microsoft.com/office/powerpoint/2010/main" val="723899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43596FE-65EA-4EED-964B-94DFE154D402}"/>
              </a:ext>
            </a:extLst>
          </p:cNvPr>
          <p:cNvSpPr>
            <a:spLocks noGrp="1" noChangeArrowheads="1"/>
          </p:cNvSpPr>
          <p:nvPr>
            <p:ph type="dt" sz="half" idx="10"/>
          </p:nvPr>
        </p:nvSpPr>
        <p:spPr>
          <a:ln/>
        </p:spPr>
        <p:txBody>
          <a:bodyPr/>
          <a:lstStyle>
            <a:lvl1pPr>
              <a:defRPr/>
            </a:lvl1pPr>
          </a:lstStyle>
          <a:p>
            <a:pPr>
              <a:defRPr/>
            </a:pPr>
            <a:endParaRPr lang="en-CA"/>
          </a:p>
        </p:txBody>
      </p:sp>
      <p:sp>
        <p:nvSpPr>
          <p:cNvPr id="5" name="Rectangle 5">
            <a:extLst>
              <a:ext uri="{FF2B5EF4-FFF2-40B4-BE49-F238E27FC236}">
                <a16:creationId xmlns:a16="http://schemas.microsoft.com/office/drawing/2014/main" id="{B44EF33C-9D0A-4436-8EAF-ECBA6C59BEB6}"/>
              </a:ext>
            </a:extLst>
          </p:cNvPr>
          <p:cNvSpPr>
            <a:spLocks noGrp="1" noChangeArrowheads="1"/>
          </p:cNvSpPr>
          <p:nvPr>
            <p:ph type="ftr" sz="quarter" idx="11"/>
          </p:nvPr>
        </p:nvSpPr>
        <p:spPr>
          <a:ln/>
        </p:spPr>
        <p:txBody>
          <a:bodyPr/>
          <a:lstStyle>
            <a:lvl1pPr>
              <a:defRPr/>
            </a:lvl1pPr>
          </a:lstStyle>
          <a:p>
            <a:pPr>
              <a:defRPr/>
            </a:pPr>
            <a:endParaRPr lang="en-CA"/>
          </a:p>
        </p:txBody>
      </p:sp>
      <p:sp>
        <p:nvSpPr>
          <p:cNvPr id="6" name="Rectangle 6">
            <a:extLst>
              <a:ext uri="{FF2B5EF4-FFF2-40B4-BE49-F238E27FC236}">
                <a16:creationId xmlns:a16="http://schemas.microsoft.com/office/drawing/2014/main" id="{40C8645B-5741-4418-9C01-784526585342}"/>
              </a:ext>
            </a:extLst>
          </p:cNvPr>
          <p:cNvSpPr>
            <a:spLocks noGrp="1" noChangeArrowheads="1"/>
          </p:cNvSpPr>
          <p:nvPr>
            <p:ph type="sldNum" sz="quarter" idx="12"/>
          </p:nvPr>
        </p:nvSpPr>
        <p:spPr>
          <a:ln/>
        </p:spPr>
        <p:txBody>
          <a:bodyPr/>
          <a:lstStyle>
            <a:lvl1pPr>
              <a:defRPr/>
            </a:lvl1pPr>
          </a:lstStyle>
          <a:p>
            <a:pPr>
              <a:defRPr/>
            </a:pPr>
            <a:fld id="{AA384BB3-CE36-4E8A-A3E6-987AB522E9D8}" type="slidenum">
              <a:rPr lang="en-US" altLang="en-US"/>
              <a:pPr>
                <a:defRPr/>
              </a:pPr>
              <a:t>‹#›</a:t>
            </a:fld>
            <a:endParaRPr lang="en-US" altLang="en-US"/>
          </a:p>
        </p:txBody>
      </p:sp>
    </p:spTree>
    <p:extLst>
      <p:ext uri="{BB962C8B-B14F-4D97-AF65-F5344CB8AC3E}">
        <p14:creationId xmlns:p14="http://schemas.microsoft.com/office/powerpoint/2010/main" val="3468132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500513" y="2927350"/>
            <a:ext cx="8797925" cy="26333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106738" y="2927350"/>
            <a:ext cx="26241375" cy="26333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74F2B8-8915-483A-B20B-B5369883A0DD}"/>
              </a:ext>
            </a:extLst>
          </p:cNvPr>
          <p:cNvSpPr>
            <a:spLocks noGrp="1" noChangeArrowheads="1"/>
          </p:cNvSpPr>
          <p:nvPr>
            <p:ph type="dt" sz="half" idx="10"/>
          </p:nvPr>
        </p:nvSpPr>
        <p:spPr>
          <a:ln/>
        </p:spPr>
        <p:txBody>
          <a:bodyPr/>
          <a:lstStyle>
            <a:lvl1pPr>
              <a:defRPr/>
            </a:lvl1pPr>
          </a:lstStyle>
          <a:p>
            <a:pPr>
              <a:defRPr/>
            </a:pPr>
            <a:endParaRPr lang="en-CA"/>
          </a:p>
        </p:txBody>
      </p:sp>
      <p:sp>
        <p:nvSpPr>
          <p:cNvPr id="5" name="Rectangle 5">
            <a:extLst>
              <a:ext uri="{FF2B5EF4-FFF2-40B4-BE49-F238E27FC236}">
                <a16:creationId xmlns:a16="http://schemas.microsoft.com/office/drawing/2014/main" id="{187A88C6-F5CE-41BA-8046-7068A77DA43C}"/>
              </a:ext>
            </a:extLst>
          </p:cNvPr>
          <p:cNvSpPr>
            <a:spLocks noGrp="1" noChangeArrowheads="1"/>
          </p:cNvSpPr>
          <p:nvPr>
            <p:ph type="ftr" sz="quarter" idx="11"/>
          </p:nvPr>
        </p:nvSpPr>
        <p:spPr>
          <a:ln/>
        </p:spPr>
        <p:txBody>
          <a:bodyPr/>
          <a:lstStyle>
            <a:lvl1pPr>
              <a:defRPr/>
            </a:lvl1pPr>
          </a:lstStyle>
          <a:p>
            <a:pPr>
              <a:defRPr/>
            </a:pPr>
            <a:endParaRPr lang="en-CA"/>
          </a:p>
        </p:txBody>
      </p:sp>
      <p:sp>
        <p:nvSpPr>
          <p:cNvPr id="6" name="Rectangle 6">
            <a:extLst>
              <a:ext uri="{FF2B5EF4-FFF2-40B4-BE49-F238E27FC236}">
                <a16:creationId xmlns:a16="http://schemas.microsoft.com/office/drawing/2014/main" id="{15CD077B-B0F6-40C0-875F-F8FFD80F88F3}"/>
              </a:ext>
            </a:extLst>
          </p:cNvPr>
          <p:cNvSpPr>
            <a:spLocks noGrp="1" noChangeArrowheads="1"/>
          </p:cNvSpPr>
          <p:nvPr>
            <p:ph type="sldNum" sz="quarter" idx="12"/>
          </p:nvPr>
        </p:nvSpPr>
        <p:spPr>
          <a:ln/>
        </p:spPr>
        <p:txBody>
          <a:bodyPr/>
          <a:lstStyle>
            <a:lvl1pPr>
              <a:defRPr/>
            </a:lvl1pPr>
          </a:lstStyle>
          <a:p>
            <a:pPr>
              <a:defRPr/>
            </a:pPr>
            <a:fld id="{C36FFFE7-43C9-4790-A52A-D233A934F9AA}" type="slidenum">
              <a:rPr lang="en-US" altLang="en-US"/>
              <a:pPr>
                <a:defRPr/>
              </a:pPr>
              <a:t>‹#›</a:t>
            </a:fld>
            <a:endParaRPr lang="en-US" altLang="en-US"/>
          </a:p>
        </p:txBody>
      </p:sp>
    </p:spTree>
    <p:extLst>
      <p:ext uri="{BB962C8B-B14F-4D97-AF65-F5344CB8AC3E}">
        <p14:creationId xmlns:p14="http://schemas.microsoft.com/office/powerpoint/2010/main" val="547148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EB0EB30-C93B-47EC-8943-DBC12573CD1A}"/>
              </a:ext>
            </a:extLst>
          </p:cNvPr>
          <p:cNvSpPr>
            <a:spLocks noGrp="1" noChangeArrowheads="1"/>
          </p:cNvSpPr>
          <p:nvPr>
            <p:ph type="dt" sz="half" idx="10"/>
          </p:nvPr>
        </p:nvSpPr>
        <p:spPr>
          <a:ln/>
        </p:spPr>
        <p:txBody>
          <a:bodyPr/>
          <a:lstStyle>
            <a:lvl1pPr>
              <a:defRPr/>
            </a:lvl1pPr>
          </a:lstStyle>
          <a:p>
            <a:pPr>
              <a:defRPr/>
            </a:pPr>
            <a:endParaRPr lang="en-CA"/>
          </a:p>
        </p:txBody>
      </p:sp>
      <p:sp>
        <p:nvSpPr>
          <p:cNvPr id="5" name="Rectangle 5">
            <a:extLst>
              <a:ext uri="{FF2B5EF4-FFF2-40B4-BE49-F238E27FC236}">
                <a16:creationId xmlns:a16="http://schemas.microsoft.com/office/drawing/2014/main" id="{B63B201D-C2D4-45A8-AF9C-70A3D91E2F45}"/>
              </a:ext>
            </a:extLst>
          </p:cNvPr>
          <p:cNvSpPr>
            <a:spLocks noGrp="1" noChangeArrowheads="1"/>
          </p:cNvSpPr>
          <p:nvPr>
            <p:ph type="ftr" sz="quarter" idx="11"/>
          </p:nvPr>
        </p:nvSpPr>
        <p:spPr>
          <a:ln/>
        </p:spPr>
        <p:txBody>
          <a:bodyPr/>
          <a:lstStyle>
            <a:lvl1pPr>
              <a:defRPr/>
            </a:lvl1pPr>
          </a:lstStyle>
          <a:p>
            <a:pPr>
              <a:defRPr/>
            </a:pPr>
            <a:endParaRPr lang="en-CA"/>
          </a:p>
        </p:txBody>
      </p:sp>
      <p:sp>
        <p:nvSpPr>
          <p:cNvPr id="6" name="Rectangle 6">
            <a:extLst>
              <a:ext uri="{FF2B5EF4-FFF2-40B4-BE49-F238E27FC236}">
                <a16:creationId xmlns:a16="http://schemas.microsoft.com/office/drawing/2014/main" id="{7BCAE3F5-254B-4B44-858D-5EC3DB4170FB}"/>
              </a:ext>
            </a:extLst>
          </p:cNvPr>
          <p:cNvSpPr>
            <a:spLocks noGrp="1" noChangeArrowheads="1"/>
          </p:cNvSpPr>
          <p:nvPr>
            <p:ph type="sldNum" sz="quarter" idx="12"/>
          </p:nvPr>
        </p:nvSpPr>
        <p:spPr>
          <a:ln/>
        </p:spPr>
        <p:txBody>
          <a:bodyPr/>
          <a:lstStyle>
            <a:lvl1pPr>
              <a:defRPr/>
            </a:lvl1pPr>
          </a:lstStyle>
          <a:p>
            <a:pPr>
              <a:defRPr/>
            </a:pPr>
            <a:fld id="{645B0068-D9FB-4319-886A-94DC9BFBC6C0}" type="slidenum">
              <a:rPr lang="en-US" altLang="en-US"/>
              <a:pPr>
                <a:defRPr/>
              </a:pPr>
              <a:t>‹#›</a:t>
            </a:fld>
            <a:endParaRPr lang="en-US" altLang="en-US"/>
          </a:p>
        </p:txBody>
      </p:sp>
    </p:spTree>
    <p:extLst>
      <p:ext uri="{BB962C8B-B14F-4D97-AF65-F5344CB8AC3E}">
        <p14:creationId xmlns:p14="http://schemas.microsoft.com/office/powerpoint/2010/main" val="1832731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70250" y="21153438"/>
            <a:ext cx="35194875"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270250" y="13952538"/>
            <a:ext cx="3519487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4A423E8-77BB-47A1-A2D4-103F944778DA}"/>
              </a:ext>
            </a:extLst>
          </p:cNvPr>
          <p:cNvSpPr>
            <a:spLocks noGrp="1" noChangeArrowheads="1"/>
          </p:cNvSpPr>
          <p:nvPr>
            <p:ph type="dt" sz="half" idx="10"/>
          </p:nvPr>
        </p:nvSpPr>
        <p:spPr>
          <a:ln/>
        </p:spPr>
        <p:txBody>
          <a:bodyPr/>
          <a:lstStyle>
            <a:lvl1pPr>
              <a:defRPr/>
            </a:lvl1pPr>
          </a:lstStyle>
          <a:p>
            <a:pPr>
              <a:defRPr/>
            </a:pPr>
            <a:endParaRPr lang="en-CA"/>
          </a:p>
        </p:txBody>
      </p:sp>
      <p:sp>
        <p:nvSpPr>
          <p:cNvPr id="5" name="Rectangle 5">
            <a:extLst>
              <a:ext uri="{FF2B5EF4-FFF2-40B4-BE49-F238E27FC236}">
                <a16:creationId xmlns:a16="http://schemas.microsoft.com/office/drawing/2014/main" id="{C031F689-18F4-472A-9C46-E8BB20E9777D}"/>
              </a:ext>
            </a:extLst>
          </p:cNvPr>
          <p:cNvSpPr>
            <a:spLocks noGrp="1" noChangeArrowheads="1"/>
          </p:cNvSpPr>
          <p:nvPr>
            <p:ph type="ftr" sz="quarter" idx="11"/>
          </p:nvPr>
        </p:nvSpPr>
        <p:spPr>
          <a:ln/>
        </p:spPr>
        <p:txBody>
          <a:bodyPr/>
          <a:lstStyle>
            <a:lvl1pPr>
              <a:defRPr/>
            </a:lvl1pPr>
          </a:lstStyle>
          <a:p>
            <a:pPr>
              <a:defRPr/>
            </a:pPr>
            <a:endParaRPr lang="en-CA"/>
          </a:p>
        </p:txBody>
      </p:sp>
      <p:sp>
        <p:nvSpPr>
          <p:cNvPr id="6" name="Rectangle 6">
            <a:extLst>
              <a:ext uri="{FF2B5EF4-FFF2-40B4-BE49-F238E27FC236}">
                <a16:creationId xmlns:a16="http://schemas.microsoft.com/office/drawing/2014/main" id="{5EDBF498-2AF1-45F6-A918-C16B70FDAB17}"/>
              </a:ext>
            </a:extLst>
          </p:cNvPr>
          <p:cNvSpPr>
            <a:spLocks noGrp="1" noChangeArrowheads="1"/>
          </p:cNvSpPr>
          <p:nvPr>
            <p:ph type="sldNum" sz="quarter" idx="12"/>
          </p:nvPr>
        </p:nvSpPr>
        <p:spPr>
          <a:ln/>
        </p:spPr>
        <p:txBody>
          <a:bodyPr/>
          <a:lstStyle>
            <a:lvl1pPr>
              <a:defRPr/>
            </a:lvl1pPr>
          </a:lstStyle>
          <a:p>
            <a:pPr>
              <a:defRPr/>
            </a:pPr>
            <a:fld id="{214F15CF-8C34-4388-BEAB-1A97C9921750}" type="slidenum">
              <a:rPr lang="en-US" altLang="en-US"/>
              <a:pPr>
                <a:defRPr/>
              </a:pPr>
              <a:t>‹#›</a:t>
            </a:fld>
            <a:endParaRPr lang="en-US" altLang="en-US"/>
          </a:p>
        </p:txBody>
      </p:sp>
    </p:spTree>
    <p:extLst>
      <p:ext uri="{BB962C8B-B14F-4D97-AF65-F5344CB8AC3E}">
        <p14:creationId xmlns:p14="http://schemas.microsoft.com/office/powerpoint/2010/main" val="3618124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106738" y="9509125"/>
            <a:ext cx="17519650"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0778788" y="9509125"/>
            <a:ext cx="17519650"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4AEB92F-E882-4046-A121-D1B579B850CA}"/>
              </a:ext>
            </a:extLst>
          </p:cNvPr>
          <p:cNvSpPr>
            <a:spLocks noGrp="1" noChangeArrowheads="1"/>
          </p:cNvSpPr>
          <p:nvPr>
            <p:ph type="dt" sz="half" idx="10"/>
          </p:nvPr>
        </p:nvSpPr>
        <p:spPr>
          <a:ln/>
        </p:spPr>
        <p:txBody>
          <a:bodyPr/>
          <a:lstStyle>
            <a:lvl1pPr>
              <a:defRPr/>
            </a:lvl1pPr>
          </a:lstStyle>
          <a:p>
            <a:pPr>
              <a:defRPr/>
            </a:pPr>
            <a:endParaRPr lang="en-CA"/>
          </a:p>
        </p:txBody>
      </p:sp>
      <p:sp>
        <p:nvSpPr>
          <p:cNvPr id="6" name="Rectangle 5">
            <a:extLst>
              <a:ext uri="{FF2B5EF4-FFF2-40B4-BE49-F238E27FC236}">
                <a16:creationId xmlns:a16="http://schemas.microsoft.com/office/drawing/2014/main" id="{97F88267-7FE8-4CFE-A0E6-07108112FAA1}"/>
              </a:ext>
            </a:extLst>
          </p:cNvPr>
          <p:cNvSpPr>
            <a:spLocks noGrp="1" noChangeArrowheads="1"/>
          </p:cNvSpPr>
          <p:nvPr>
            <p:ph type="ftr" sz="quarter" idx="11"/>
          </p:nvPr>
        </p:nvSpPr>
        <p:spPr>
          <a:ln/>
        </p:spPr>
        <p:txBody>
          <a:bodyPr/>
          <a:lstStyle>
            <a:lvl1pPr>
              <a:defRPr/>
            </a:lvl1pPr>
          </a:lstStyle>
          <a:p>
            <a:pPr>
              <a:defRPr/>
            </a:pPr>
            <a:endParaRPr lang="en-CA"/>
          </a:p>
        </p:txBody>
      </p:sp>
      <p:sp>
        <p:nvSpPr>
          <p:cNvPr id="7" name="Rectangle 6">
            <a:extLst>
              <a:ext uri="{FF2B5EF4-FFF2-40B4-BE49-F238E27FC236}">
                <a16:creationId xmlns:a16="http://schemas.microsoft.com/office/drawing/2014/main" id="{2155155B-9479-423F-B938-FE6AE9F5751F}"/>
              </a:ext>
            </a:extLst>
          </p:cNvPr>
          <p:cNvSpPr>
            <a:spLocks noGrp="1" noChangeArrowheads="1"/>
          </p:cNvSpPr>
          <p:nvPr>
            <p:ph type="sldNum" sz="quarter" idx="12"/>
          </p:nvPr>
        </p:nvSpPr>
        <p:spPr>
          <a:ln/>
        </p:spPr>
        <p:txBody>
          <a:bodyPr/>
          <a:lstStyle>
            <a:lvl1pPr>
              <a:defRPr/>
            </a:lvl1pPr>
          </a:lstStyle>
          <a:p>
            <a:pPr>
              <a:defRPr/>
            </a:pPr>
            <a:fld id="{2667B7F8-D861-4C0F-A562-3A285DD7632F}" type="slidenum">
              <a:rPr lang="en-US" altLang="en-US"/>
              <a:pPr>
                <a:defRPr/>
              </a:pPr>
              <a:t>‹#›</a:t>
            </a:fld>
            <a:endParaRPr lang="en-US" altLang="en-US"/>
          </a:p>
        </p:txBody>
      </p:sp>
    </p:spTree>
    <p:extLst>
      <p:ext uri="{BB962C8B-B14F-4D97-AF65-F5344CB8AC3E}">
        <p14:creationId xmlns:p14="http://schemas.microsoft.com/office/powerpoint/2010/main" val="3357283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70100" y="1317625"/>
            <a:ext cx="37264975"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070100" y="7369175"/>
            <a:ext cx="1829435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070100" y="10439400"/>
            <a:ext cx="1829435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032788" y="7369175"/>
            <a:ext cx="1830228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1032788" y="10439400"/>
            <a:ext cx="1830228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FD6366D-3D0D-4DE4-B1DB-82F680470B32}"/>
              </a:ext>
            </a:extLst>
          </p:cNvPr>
          <p:cNvSpPr>
            <a:spLocks noGrp="1" noChangeArrowheads="1"/>
          </p:cNvSpPr>
          <p:nvPr>
            <p:ph type="dt" sz="half" idx="10"/>
          </p:nvPr>
        </p:nvSpPr>
        <p:spPr>
          <a:ln/>
        </p:spPr>
        <p:txBody>
          <a:bodyPr/>
          <a:lstStyle>
            <a:lvl1pPr>
              <a:defRPr/>
            </a:lvl1pPr>
          </a:lstStyle>
          <a:p>
            <a:pPr>
              <a:defRPr/>
            </a:pPr>
            <a:endParaRPr lang="en-CA"/>
          </a:p>
        </p:txBody>
      </p:sp>
      <p:sp>
        <p:nvSpPr>
          <p:cNvPr id="8" name="Rectangle 5">
            <a:extLst>
              <a:ext uri="{FF2B5EF4-FFF2-40B4-BE49-F238E27FC236}">
                <a16:creationId xmlns:a16="http://schemas.microsoft.com/office/drawing/2014/main" id="{69BAFDC2-951E-44B4-A91C-D638A3ECB797}"/>
              </a:ext>
            </a:extLst>
          </p:cNvPr>
          <p:cNvSpPr>
            <a:spLocks noGrp="1" noChangeArrowheads="1"/>
          </p:cNvSpPr>
          <p:nvPr>
            <p:ph type="ftr" sz="quarter" idx="11"/>
          </p:nvPr>
        </p:nvSpPr>
        <p:spPr>
          <a:ln/>
        </p:spPr>
        <p:txBody>
          <a:bodyPr/>
          <a:lstStyle>
            <a:lvl1pPr>
              <a:defRPr/>
            </a:lvl1pPr>
          </a:lstStyle>
          <a:p>
            <a:pPr>
              <a:defRPr/>
            </a:pPr>
            <a:endParaRPr lang="en-CA"/>
          </a:p>
        </p:txBody>
      </p:sp>
      <p:sp>
        <p:nvSpPr>
          <p:cNvPr id="9" name="Rectangle 6">
            <a:extLst>
              <a:ext uri="{FF2B5EF4-FFF2-40B4-BE49-F238E27FC236}">
                <a16:creationId xmlns:a16="http://schemas.microsoft.com/office/drawing/2014/main" id="{5142F143-7CA0-486A-B6BC-F14F8BA18660}"/>
              </a:ext>
            </a:extLst>
          </p:cNvPr>
          <p:cNvSpPr>
            <a:spLocks noGrp="1" noChangeArrowheads="1"/>
          </p:cNvSpPr>
          <p:nvPr>
            <p:ph type="sldNum" sz="quarter" idx="12"/>
          </p:nvPr>
        </p:nvSpPr>
        <p:spPr>
          <a:ln/>
        </p:spPr>
        <p:txBody>
          <a:bodyPr/>
          <a:lstStyle>
            <a:lvl1pPr>
              <a:defRPr/>
            </a:lvl1pPr>
          </a:lstStyle>
          <a:p>
            <a:pPr>
              <a:defRPr/>
            </a:pPr>
            <a:fld id="{E1D2EED0-D3C1-4F4E-969E-6BDABC9181A6}" type="slidenum">
              <a:rPr lang="en-US" altLang="en-US"/>
              <a:pPr>
                <a:defRPr/>
              </a:pPr>
              <a:t>‹#›</a:t>
            </a:fld>
            <a:endParaRPr lang="en-US" altLang="en-US"/>
          </a:p>
        </p:txBody>
      </p:sp>
    </p:spTree>
    <p:extLst>
      <p:ext uri="{BB962C8B-B14F-4D97-AF65-F5344CB8AC3E}">
        <p14:creationId xmlns:p14="http://schemas.microsoft.com/office/powerpoint/2010/main" val="420760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EC3991B-876F-4F7C-991F-BF8A62F9E6A0}"/>
              </a:ext>
            </a:extLst>
          </p:cNvPr>
          <p:cNvSpPr>
            <a:spLocks noGrp="1" noChangeArrowheads="1"/>
          </p:cNvSpPr>
          <p:nvPr>
            <p:ph type="dt" sz="half" idx="10"/>
          </p:nvPr>
        </p:nvSpPr>
        <p:spPr>
          <a:ln/>
        </p:spPr>
        <p:txBody>
          <a:bodyPr/>
          <a:lstStyle>
            <a:lvl1pPr>
              <a:defRPr/>
            </a:lvl1pPr>
          </a:lstStyle>
          <a:p>
            <a:pPr>
              <a:defRPr/>
            </a:pPr>
            <a:endParaRPr lang="en-CA"/>
          </a:p>
        </p:txBody>
      </p:sp>
      <p:sp>
        <p:nvSpPr>
          <p:cNvPr id="4" name="Rectangle 5">
            <a:extLst>
              <a:ext uri="{FF2B5EF4-FFF2-40B4-BE49-F238E27FC236}">
                <a16:creationId xmlns:a16="http://schemas.microsoft.com/office/drawing/2014/main" id="{7DB49B92-3651-4DFE-BB2E-31106CE9BBA1}"/>
              </a:ext>
            </a:extLst>
          </p:cNvPr>
          <p:cNvSpPr>
            <a:spLocks noGrp="1" noChangeArrowheads="1"/>
          </p:cNvSpPr>
          <p:nvPr>
            <p:ph type="ftr" sz="quarter" idx="11"/>
          </p:nvPr>
        </p:nvSpPr>
        <p:spPr>
          <a:ln/>
        </p:spPr>
        <p:txBody>
          <a:bodyPr/>
          <a:lstStyle>
            <a:lvl1pPr>
              <a:defRPr/>
            </a:lvl1pPr>
          </a:lstStyle>
          <a:p>
            <a:pPr>
              <a:defRPr/>
            </a:pPr>
            <a:endParaRPr lang="en-CA"/>
          </a:p>
        </p:txBody>
      </p:sp>
      <p:sp>
        <p:nvSpPr>
          <p:cNvPr id="5" name="Rectangle 6">
            <a:extLst>
              <a:ext uri="{FF2B5EF4-FFF2-40B4-BE49-F238E27FC236}">
                <a16:creationId xmlns:a16="http://schemas.microsoft.com/office/drawing/2014/main" id="{6772F7A2-6B22-43A1-BEB4-82EA5232056D}"/>
              </a:ext>
            </a:extLst>
          </p:cNvPr>
          <p:cNvSpPr>
            <a:spLocks noGrp="1" noChangeArrowheads="1"/>
          </p:cNvSpPr>
          <p:nvPr>
            <p:ph type="sldNum" sz="quarter" idx="12"/>
          </p:nvPr>
        </p:nvSpPr>
        <p:spPr>
          <a:ln/>
        </p:spPr>
        <p:txBody>
          <a:bodyPr/>
          <a:lstStyle>
            <a:lvl1pPr>
              <a:defRPr/>
            </a:lvl1pPr>
          </a:lstStyle>
          <a:p>
            <a:pPr>
              <a:defRPr/>
            </a:pPr>
            <a:fld id="{7BCA8E6F-C985-4B22-93C9-33258AAA4387}" type="slidenum">
              <a:rPr lang="en-US" altLang="en-US"/>
              <a:pPr>
                <a:defRPr/>
              </a:pPr>
              <a:t>‹#›</a:t>
            </a:fld>
            <a:endParaRPr lang="en-US" altLang="en-US"/>
          </a:p>
        </p:txBody>
      </p:sp>
    </p:spTree>
    <p:extLst>
      <p:ext uri="{BB962C8B-B14F-4D97-AF65-F5344CB8AC3E}">
        <p14:creationId xmlns:p14="http://schemas.microsoft.com/office/powerpoint/2010/main" val="2447663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0A38FC6-5BA0-439C-9A0A-79E80B568E3B}"/>
              </a:ext>
            </a:extLst>
          </p:cNvPr>
          <p:cNvSpPr>
            <a:spLocks noGrp="1" noChangeArrowheads="1"/>
          </p:cNvSpPr>
          <p:nvPr>
            <p:ph type="dt" sz="half" idx="10"/>
          </p:nvPr>
        </p:nvSpPr>
        <p:spPr>
          <a:ln/>
        </p:spPr>
        <p:txBody>
          <a:bodyPr/>
          <a:lstStyle>
            <a:lvl1pPr>
              <a:defRPr/>
            </a:lvl1pPr>
          </a:lstStyle>
          <a:p>
            <a:pPr>
              <a:defRPr/>
            </a:pPr>
            <a:endParaRPr lang="en-CA"/>
          </a:p>
        </p:txBody>
      </p:sp>
      <p:sp>
        <p:nvSpPr>
          <p:cNvPr id="3" name="Rectangle 5">
            <a:extLst>
              <a:ext uri="{FF2B5EF4-FFF2-40B4-BE49-F238E27FC236}">
                <a16:creationId xmlns:a16="http://schemas.microsoft.com/office/drawing/2014/main" id="{1A60A836-ED89-4D7C-916E-C6B5001D2DE7}"/>
              </a:ext>
            </a:extLst>
          </p:cNvPr>
          <p:cNvSpPr>
            <a:spLocks noGrp="1" noChangeArrowheads="1"/>
          </p:cNvSpPr>
          <p:nvPr>
            <p:ph type="ftr" sz="quarter" idx="11"/>
          </p:nvPr>
        </p:nvSpPr>
        <p:spPr>
          <a:ln/>
        </p:spPr>
        <p:txBody>
          <a:bodyPr/>
          <a:lstStyle>
            <a:lvl1pPr>
              <a:defRPr/>
            </a:lvl1pPr>
          </a:lstStyle>
          <a:p>
            <a:pPr>
              <a:defRPr/>
            </a:pPr>
            <a:endParaRPr lang="en-CA"/>
          </a:p>
        </p:txBody>
      </p:sp>
      <p:sp>
        <p:nvSpPr>
          <p:cNvPr id="4" name="Rectangle 6">
            <a:extLst>
              <a:ext uri="{FF2B5EF4-FFF2-40B4-BE49-F238E27FC236}">
                <a16:creationId xmlns:a16="http://schemas.microsoft.com/office/drawing/2014/main" id="{6BD93763-29E3-457C-ABF9-CC9C6990863C}"/>
              </a:ext>
            </a:extLst>
          </p:cNvPr>
          <p:cNvSpPr>
            <a:spLocks noGrp="1" noChangeArrowheads="1"/>
          </p:cNvSpPr>
          <p:nvPr>
            <p:ph type="sldNum" sz="quarter" idx="12"/>
          </p:nvPr>
        </p:nvSpPr>
        <p:spPr>
          <a:ln/>
        </p:spPr>
        <p:txBody>
          <a:bodyPr/>
          <a:lstStyle>
            <a:lvl1pPr>
              <a:defRPr/>
            </a:lvl1pPr>
          </a:lstStyle>
          <a:p>
            <a:pPr>
              <a:defRPr/>
            </a:pPr>
            <a:fld id="{ECFD61A2-7EB7-4FD8-9C51-F4CFDCBBDEBC}" type="slidenum">
              <a:rPr lang="en-US" altLang="en-US"/>
              <a:pPr>
                <a:defRPr/>
              </a:pPr>
              <a:t>‹#›</a:t>
            </a:fld>
            <a:endParaRPr lang="en-US" altLang="en-US"/>
          </a:p>
        </p:txBody>
      </p:sp>
    </p:spTree>
    <p:extLst>
      <p:ext uri="{BB962C8B-B14F-4D97-AF65-F5344CB8AC3E}">
        <p14:creationId xmlns:p14="http://schemas.microsoft.com/office/powerpoint/2010/main" val="3565517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70100" y="1311275"/>
            <a:ext cx="13622338"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6187738" y="1311275"/>
            <a:ext cx="23147337"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70100" y="6888163"/>
            <a:ext cx="13622338"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AF94E36-1355-42F3-9686-80EE416F74E3}"/>
              </a:ext>
            </a:extLst>
          </p:cNvPr>
          <p:cNvSpPr>
            <a:spLocks noGrp="1" noChangeArrowheads="1"/>
          </p:cNvSpPr>
          <p:nvPr>
            <p:ph type="dt" sz="half" idx="10"/>
          </p:nvPr>
        </p:nvSpPr>
        <p:spPr>
          <a:ln/>
        </p:spPr>
        <p:txBody>
          <a:bodyPr/>
          <a:lstStyle>
            <a:lvl1pPr>
              <a:defRPr/>
            </a:lvl1pPr>
          </a:lstStyle>
          <a:p>
            <a:pPr>
              <a:defRPr/>
            </a:pPr>
            <a:endParaRPr lang="en-CA"/>
          </a:p>
        </p:txBody>
      </p:sp>
      <p:sp>
        <p:nvSpPr>
          <p:cNvPr id="6" name="Rectangle 5">
            <a:extLst>
              <a:ext uri="{FF2B5EF4-FFF2-40B4-BE49-F238E27FC236}">
                <a16:creationId xmlns:a16="http://schemas.microsoft.com/office/drawing/2014/main" id="{5EF18BF9-A058-4C73-B013-B42865B510F4}"/>
              </a:ext>
            </a:extLst>
          </p:cNvPr>
          <p:cNvSpPr>
            <a:spLocks noGrp="1" noChangeArrowheads="1"/>
          </p:cNvSpPr>
          <p:nvPr>
            <p:ph type="ftr" sz="quarter" idx="11"/>
          </p:nvPr>
        </p:nvSpPr>
        <p:spPr>
          <a:ln/>
        </p:spPr>
        <p:txBody>
          <a:bodyPr/>
          <a:lstStyle>
            <a:lvl1pPr>
              <a:defRPr/>
            </a:lvl1pPr>
          </a:lstStyle>
          <a:p>
            <a:pPr>
              <a:defRPr/>
            </a:pPr>
            <a:endParaRPr lang="en-CA"/>
          </a:p>
        </p:txBody>
      </p:sp>
      <p:sp>
        <p:nvSpPr>
          <p:cNvPr id="7" name="Rectangle 6">
            <a:extLst>
              <a:ext uri="{FF2B5EF4-FFF2-40B4-BE49-F238E27FC236}">
                <a16:creationId xmlns:a16="http://schemas.microsoft.com/office/drawing/2014/main" id="{73B4FEB4-E5EA-45ED-8C02-8BBEC09BDF20}"/>
              </a:ext>
            </a:extLst>
          </p:cNvPr>
          <p:cNvSpPr>
            <a:spLocks noGrp="1" noChangeArrowheads="1"/>
          </p:cNvSpPr>
          <p:nvPr>
            <p:ph type="sldNum" sz="quarter" idx="12"/>
          </p:nvPr>
        </p:nvSpPr>
        <p:spPr>
          <a:ln/>
        </p:spPr>
        <p:txBody>
          <a:bodyPr/>
          <a:lstStyle>
            <a:lvl1pPr>
              <a:defRPr/>
            </a:lvl1pPr>
          </a:lstStyle>
          <a:p>
            <a:pPr>
              <a:defRPr/>
            </a:pPr>
            <a:fld id="{6535F990-1BB9-45AB-82A1-C2452ABDB1E7}" type="slidenum">
              <a:rPr lang="en-US" altLang="en-US"/>
              <a:pPr>
                <a:defRPr/>
              </a:pPr>
              <a:t>‹#›</a:t>
            </a:fld>
            <a:endParaRPr lang="en-US" altLang="en-US"/>
          </a:p>
        </p:txBody>
      </p:sp>
    </p:spTree>
    <p:extLst>
      <p:ext uri="{BB962C8B-B14F-4D97-AF65-F5344CB8AC3E}">
        <p14:creationId xmlns:p14="http://schemas.microsoft.com/office/powerpoint/2010/main" val="51295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15300" y="23042563"/>
            <a:ext cx="24842788"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115300" y="2941638"/>
            <a:ext cx="24842788"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115300" y="25763538"/>
            <a:ext cx="24842788"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9E497DD-80BD-439F-A722-5D772EA84FE9}"/>
              </a:ext>
            </a:extLst>
          </p:cNvPr>
          <p:cNvSpPr>
            <a:spLocks noGrp="1" noChangeArrowheads="1"/>
          </p:cNvSpPr>
          <p:nvPr>
            <p:ph type="dt" sz="half" idx="10"/>
          </p:nvPr>
        </p:nvSpPr>
        <p:spPr>
          <a:ln/>
        </p:spPr>
        <p:txBody>
          <a:bodyPr/>
          <a:lstStyle>
            <a:lvl1pPr>
              <a:defRPr/>
            </a:lvl1pPr>
          </a:lstStyle>
          <a:p>
            <a:pPr>
              <a:defRPr/>
            </a:pPr>
            <a:endParaRPr lang="en-CA"/>
          </a:p>
        </p:txBody>
      </p:sp>
      <p:sp>
        <p:nvSpPr>
          <p:cNvPr id="6" name="Rectangle 5">
            <a:extLst>
              <a:ext uri="{FF2B5EF4-FFF2-40B4-BE49-F238E27FC236}">
                <a16:creationId xmlns:a16="http://schemas.microsoft.com/office/drawing/2014/main" id="{1A0891E1-B641-4417-A6C9-8677962AF05B}"/>
              </a:ext>
            </a:extLst>
          </p:cNvPr>
          <p:cNvSpPr>
            <a:spLocks noGrp="1" noChangeArrowheads="1"/>
          </p:cNvSpPr>
          <p:nvPr>
            <p:ph type="ftr" sz="quarter" idx="11"/>
          </p:nvPr>
        </p:nvSpPr>
        <p:spPr>
          <a:ln/>
        </p:spPr>
        <p:txBody>
          <a:bodyPr/>
          <a:lstStyle>
            <a:lvl1pPr>
              <a:defRPr/>
            </a:lvl1pPr>
          </a:lstStyle>
          <a:p>
            <a:pPr>
              <a:defRPr/>
            </a:pPr>
            <a:endParaRPr lang="en-CA"/>
          </a:p>
        </p:txBody>
      </p:sp>
      <p:sp>
        <p:nvSpPr>
          <p:cNvPr id="7" name="Rectangle 6">
            <a:extLst>
              <a:ext uri="{FF2B5EF4-FFF2-40B4-BE49-F238E27FC236}">
                <a16:creationId xmlns:a16="http://schemas.microsoft.com/office/drawing/2014/main" id="{22FBD0F4-D29F-4178-AE1D-5EED6E333786}"/>
              </a:ext>
            </a:extLst>
          </p:cNvPr>
          <p:cNvSpPr>
            <a:spLocks noGrp="1" noChangeArrowheads="1"/>
          </p:cNvSpPr>
          <p:nvPr>
            <p:ph type="sldNum" sz="quarter" idx="12"/>
          </p:nvPr>
        </p:nvSpPr>
        <p:spPr>
          <a:ln/>
        </p:spPr>
        <p:txBody>
          <a:bodyPr/>
          <a:lstStyle>
            <a:lvl1pPr>
              <a:defRPr/>
            </a:lvl1pPr>
          </a:lstStyle>
          <a:p>
            <a:pPr>
              <a:defRPr/>
            </a:pPr>
            <a:fld id="{41C5C2A4-854D-4636-985A-0F769E912A84}" type="slidenum">
              <a:rPr lang="en-US" altLang="en-US"/>
              <a:pPr>
                <a:defRPr/>
              </a:pPr>
              <a:t>‹#›</a:t>
            </a:fld>
            <a:endParaRPr lang="en-US" altLang="en-US"/>
          </a:p>
        </p:txBody>
      </p:sp>
    </p:spTree>
    <p:extLst>
      <p:ext uri="{BB962C8B-B14F-4D97-AF65-F5344CB8AC3E}">
        <p14:creationId xmlns:p14="http://schemas.microsoft.com/office/powerpoint/2010/main" val="18313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A79D0E3-F4FE-4E5B-82CE-52DFD24DB6D5}"/>
              </a:ext>
            </a:extLst>
          </p:cNvPr>
          <p:cNvSpPr>
            <a:spLocks noGrp="1" noChangeArrowheads="1"/>
          </p:cNvSpPr>
          <p:nvPr>
            <p:ph type="title"/>
          </p:nvPr>
        </p:nvSpPr>
        <p:spPr bwMode="auto">
          <a:xfrm>
            <a:off x="3106738" y="2927350"/>
            <a:ext cx="351917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910" tIns="219454" rIns="438910" bIns="219454"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40BB60A-98A8-46CF-9BF5-A70AD643127B}"/>
              </a:ext>
            </a:extLst>
          </p:cNvPr>
          <p:cNvSpPr>
            <a:spLocks noGrp="1" noChangeArrowheads="1"/>
          </p:cNvSpPr>
          <p:nvPr>
            <p:ph type="body" idx="1"/>
          </p:nvPr>
        </p:nvSpPr>
        <p:spPr bwMode="auto">
          <a:xfrm>
            <a:off x="3106738" y="9509125"/>
            <a:ext cx="35191700" cy="1975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910" tIns="219454" rIns="438910" bIns="21945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755ED40-C009-49D3-BF0F-138C75F32A99}"/>
              </a:ext>
            </a:extLst>
          </p:cNvPr>
          <p:cNvSpPr>
            <a:spLocks noGrp="1" noChangeArrowheads="1"/>
          </p:cNvSpPr>
          <p:nvPr>
            <p:ph type="dt" sz="half" idx="2"/>
          </p:nvPr>
        </p:nvSpPr>
        <p:spPr bwMode="auto">
          <a:xfrm>
            <a:off x="3106738" y="29994225"/>
            <a:ext cx="8624887" cy="2193925"/>
          </a:xfrm>
          <a:prstGeom prst="rect">
            <a:avLst/>
          </a:prstGeom>
          <a:noFill/>
          <a:ln w="9525">
            <a:noFill/>
            <a:miter lim="800000"/>
            <a:headEnd/>
            <a:tailEnd/>
          </a:ln>
          <a:effectLst/>
        </p:spPr>
        <p:txBody>
          <a:bodyPr vert="horz" wrap="square" lIns="438910" tIns="219454" rIns="438910" bIns="219454" numCol="1" anchor="t" anchorCtr="0" compatLnSpc="1">
            <a:prstTxWarp prst="textNoShape">
              <a:avLst/>
            </a:prstTxWarp>
          </a:bodyPr>
          <a:lstStyle>
            <a:lvl1pPr eaLnBrk="1" hangingPunct="1">
              <a:defRPr sz="6800">
                <a:cs typeface="+mn-cs"/>
              </a:defRPr>
            </a:lvl1pPr>
          </a:lstStyle>
          <a:p>
            <a:pPr>
              <a:defRPr/>
            </a:pPr>
            <a:endParaRPr lang="en-CA"/>
          </a:p>
        </p:txBody>
      </p:sp>
      <p:sp>
        <p:nvSpPr>
          <p:cNvPr id="1029" name="Rectangle 5">
            <a:extLst>
              <a:ext uri="{FF2B5EF4-FFF2-40B4-BE49-F238E27FC236}">
                <a16:creationId xmlns:a16="http://schemas.microsoft.com/office/drawing/2014/main" id="{72F3BBAE-CEA6-4403-8A6F-C2CDFA88258B}"/>
              </a:ext>
            </a:extLst>
          </p:cNvPr>
          <p:cNvSpPr>
            <a:spLocks noGrp="1" noChangeArrowheads="1"/>
          </p:cNvSpPr>
          <p:nvPr>
            <p:ph type="ftr" sz="quarter" idx="3"/>
          </p:nvPr>
        </p:nvSpPr>
        <p:spPr bwMode="auto">
          <a:xfrm>
            <a:off x="14146213" y="29994225"/>
            <a:ext cx="13112750" cy="2193925"/>
          </a:xfrm>
          <a:prstGeom prst="rect">
            <a:avLst/>
          </a:prstGeom>
          <a:noFill/>
          <a:ln w="9525">
            <a:noFill/>
            <a:miter lim="800000"/>
            <a:headEnd/>
            <a:tailEnd/>
          </a:ln>
          <a:effectLst/>
        </p:spPr>
        <p:txBody>
          <a:bodyPr vert="horz" wrap="square" lIns="438910" tIns="219454" rIns="438910" bIns="219454" numCol="1" anchor="t" anchorCtr="0" compatLnSpc="1">
            <a:prstTxWarp prst="textNoShape">
              <a:avLst/>
            </a:prstTxWarp>
          </a:bodyPr>
          <a:lstStyle>
            <a:lvl1pPr algn="ctr" eaLnBrk="1" hangingPunct="1">
              <a:defRPr sz="6800">
                <a:cs typeface="+mn-cs"/>
              </a:defRPr>
            </a:lvl1pPr>
          </a:lstStyle>
          <a:p>
            <a:pPr>
              <a:defRPr/>
            </a:pPr>
            <a:endParaRPr lang="en-CA"/>
          </a:p>
        </p:txBody>
      </p:sp>
      <p:sp>
        <p:nvSpPr>
          <p:cNvPr id="1030" name="Rectangle 6">
            <a:extLst>
              <a:ext uri="{FF2B5EF4-FFF2-40B4-BE49-F238E27FC236}">
                <a16:creationId xmlns:a16="http://schemas.microsoft.com/office/drawing/2014/main" id="{F63974B1-BB57-4556-98A7-5B9FC65201CB}"/>
              </a:ext>
            </a:extLst>
          </p:cNvPr>
          <p:cNvSpPr>
            <a:spLocks noGrp="1" noChangeArrowheads="1"/>
          </p:cNvSpPr>
          <p:nvPr>
            <p:ph type="sldNum" sz="quarter" idx="4"/>
          </p:nvPr>
        </p:nvSpPr>
        <p:spPr bwMode="auto">
          <a:xfrm>
            <a:off x="29673550" y="29994225"/>
            <a:ext cx="8624888" cy="2193925"/>
          </a:xfrm>
          <a:prstGeom prst="rect">
            <a:avLst/>
          </a:prstGeom>
          <a:noFill/>
          <a:ln w="9525">
            <a:noFill/>
            <a:miter lim="800000"/>
            <a:headEnd/>
            <a:tailEnd/>
          </a:ln>
          <a:effectLst/>
        </p:spPr>
        <p:txBody>
          <a:bodyPr vert="horz" wrap="square" lIns="438910" tIns="219454" rIns="438910" bIns="219454" numCol="1" anchor="t" anchorCtr="0" compatLnSpc="1">
            <a:prstTxWarp prst="textNoShape">
              <a:avLst/>
            </a:prstTxWarp>
          </a:bodyPr>
          <a:lstStyle>
            <a:lvl1pPr algn="r" eaLnBrk="1" hangingPunct="1">
              <a:defRPr sz="6800"/>
            </a:lvl1pPr>
          </a:lstStyle>
          <a:p>
            <a:pPr>
              <a:defRPr/>
            </a:pPr>
            <a:fld id="{BDEA4328-4017-427C-9FB0-A2B353AB974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91025" rtl="0" eaLnBrk="0" fontAlgn="base" hangingPunct="0">
        <a:spcBef>
          <a:spcPct val="0"/>
        </a:spcBef>
        <a:spcAft>
          <a:spcPct val="0"/>
        </a:spcAft>
        <a:defRPr sz="21200">
          <a:solidFill>
            <a:schemeClr val="tx2"/>
          </a:solidFill>
          <a:latin typeface="+mj-lt"/>
          <a:ea typeface="+mj-ea"/>
          <a:cs typeface="+mj-cs"/>
        </a:defRPr>
      </a:lvl1pPr>
      <a:lvl2pPr algn="ctr" defTabSz="4391025" rtl="0" eaLnBrk="0" fontAlgn="base" hangingPunct="0">
        <a:spcBef>
          <a:spcPct val="0"/>
        </a:spcBef>
        <a:spcAft>
          <a:spcPct val="0"/>
        </a:spcAft>
        <a:defRPr sz="21200">
          <a:solidFill>
            <a:schemeClr val="tx2"/>
          </a:solidFill>
          <a:latin typeface="Times New Roman" pitchFamily="18" charset="0"/>
        </a:defRPr>
      </a:lvl2pPr>
      <a:lvl3pPr algn="ctr" defTabSz="4391025" rtl="0" eaLnBrk="0" fontAlgn="base" hangingPunct="0">
        <a:spcBef>
          <a:spcPct val="0"/>
        </a:spcBef>
        <a:spcAft>
          <a:spcPct val="0"/>
        </a:spcAft>
        <a:defRPr sz="21200">
          <a:solidFill>
            <a:schemeClr val="tx2"/>
          </a:solidFill>
          <a:latin typeface="Times New Roman" pitchFamily="18" charset="0"/>
        </a:defRPr>
      </a:lvl3pPr>
      <a:lvl4pPr algn="ctr" defTabSz="4391025" rtl="0" eaLnBrk="0" fontAlgn="base" hangingPunct="0">
        <a:spcBef>
          <a:spcPct val="0"/>
        </a:spcBef>
        <a:spcAft>
          <a:spcPct val="0"/>
        </a:spcAft>
        <a:defRPr sz="21200">
          <a:solidFill>
            <a:schemeClr val="tx2"/>
          </a:solidFill>
          <a:latin typeface="Times New Roman" pitchFamily="18" charset="0"/>
        </a:defRPr>
      </a:lvl4pPr>
      <a:lvl5pPr algn="ctr" defTabSz="4391025" rtl="0" eaLnBrk="0" fontAlgn="base" hangingPunct="0">
        <a:spcBef>
          <a:spcPct val="0"/>
        </a:spcBef>
        <a:spcAft>
          <a:spcPct val="0"/>
        </a:spcAft>
        <a:defRPr sz="21200">
          <a:solidFill>
            <a:schemeClr val="tx2"/>
          </a:solidFill>
          <a:latin typeface="Times New Roman" pitchFamily="18" charset="0"/>
        </a:defRPr>
      </a:lvl5pPr>
      <a:lvl6pPr marL="457200" algn="ctr" defTabSz="4391025" rtl="0" fontAlgn="base">
        <a:spcBef>
          <a:spcPct val="0"/>
        </a:spcBef>
        <a:spcAft>
          <a:spcPct val="0"/>
        </a:spcAft>
        <a:defRPr sz="21200">
          <a:solidFill>
            <a:schemeClr val="tx2"/>
          </a:solidFill>
          <a:latin typeface="Times New Roman" pitchFamily="18" charset="0"/>
        </a:defRPr>
      </a:lvl6pPr>
      <a:lvl7pPr marL="914400" algn="ctr" defTabSz="4391025" rtl="0" fontAlgn="base">
        <a:spcBef>
          <a:spcPct val="0"/>
        </a:spcBef>
        <a:spcAft>
          <a:spcPct val="0"/>
        </a:spcAft>
        <a:defRPr sz="21200">
          <a:solidFill>
            <a:schemeClr val="tx2"/>
          </a:solidFill>
          <a:latin typeface="Times New Roman" pitchFamily="18" charset="0"/>
        </a:defRPr>
      </a:lvl7pPr>
      <a:lvl8pPr marL="1371600" algn="ctr" defTabSz="4391025" rtl="0" fontAlgn="base">
        <a:spcBef>
          <a:spcPct val="0"/>
        </a:spcBef>
        <a:spcAft>
          <a:spcPct val="0"/>
        </a:spcAft>
        <a:defRPr sz="21200">
          <a:solidFill>
            <a:schemeClr val="tx2"/>
          </a:solidFill>
          <a:latin typeface="Times New Roman" pitchFamily="18" charset="0"/>
        </a:defRPr>
      </a:lvl8pPr>
      <a:lvl9pPr marL="1828800" algn="ctr" defTabSz="4391025" rtl="0" fontAlgn="base">
        <a:spcBef>
          <a:spcPct val="0"/>
        </a:spcBef>
        <a:spcAft>
          <a:spcPct val="0"/>
        </a:spcAft>
        <a:defRPr sz="21200">
          <a:solidFill>
            <a:schemeClr val="tx2"/>
          </a:solidFill>
          <a:latin typeface="Times New Roman" pitchFamily="18" charset="0"/>
        </a:defRPr>
      </a:lvl9pPr>
    </p:titleStyle>
    <p:bodyStyle>
      <a:lvl1pPr marL="1647825" indent="-1647825" algn="l" defTabSz="4391025" rtl="0" eaLnBrk="0" fontAlgn="base" hangingPunct="0">
        <a:spcBef>
          <a:spcPct val="20000"/>
        </a:spcBef>
        <a:spcAft>
          <a:spcPct val="0"/>
        </a:spcAft>
        <a:buChar char="•"/>
        <a:defRPr sz="15400">
          <a:solidFill>
            <a:schemeClr val="tx1"/>
          </a:solidFill>
          <a:latin typeface="+mn-lt"/>
          <a:ea typeface="+mn-ea"/>
          <a:cs typeface="+mn-cs"/>
        </a:defRPr>
      </a:lvl1pPr>
      <a:lvl2pPr marL="3565525" indent="-1371600" algn="l" defTabSz="4391025" rtl="0" eaLnBrk="0" fontAlgn="base" hangingPunct="0">
        <a:spcBef>
          <a:spcPct val="20000"/>
        </a:spcBef>
        <a:spcAft>
          <a:spcPct val="0"/>
        </a:spcAft>
        <a:buChar char="–"/>
        <a:defRPr sz="13400">
          <a:solidFill>
            <a:schemeClr val="tx1"/>
          </a:solidFill>
          <a:latin typeface="+mn-lt"/>
        </a:defRPr>
      </a:lvl2pPr>
      <a:lvl3pPr marL="5486400" indent="-1095375" algn="l" defTabSz="4391025" rtl="0" eaLnBrk="0" fontAlgn="base" hangingPunct="0">
        <a:spcBef>
          <a:spcPct val="20000"/>
        </a:spcBef>
        <a:spcAft>
          <a:spcPct val="0"/>
        </a:spcAft>
        <a:buChar char="•"/>
        <a:defRPr sz="11600">
          <a:solidFill>
            <a:schemeClr val="tx1"/>
          </a:solidFill>
          <a:latin typeface="+mn-lt"/>
        </a:defRPr>
      </a:lvl3pPr>
      <a:lvl4pPr marL="7680325" indent="-1095375" algn="l" defTabSz="4391025" rtl="0" eaLnBrk="0" fontAlgn="base" hangingPunct="0">
        <a:spcBef>
          <a:spcPct val="20000"/>
        </a:spcBef>
        <a:spcAft>
          <a:spcPct val="0"/>
        </a:spcAft>
        <a:buChar char="–"/>
        <a:defRPr sz="9600">
          <a:solidFill>
            <a:schemeClr val="tx1"/>
          </a:solidFill>
          <a:latin typeface="+mn-lt"/>
        </a:defRPr>
      </a:lvl4pPr>
      <a:lvl5pPr marL="9877425" indent="-1098550" algn="l" defTabSz="4391025" rtl="0" eaLnBrk="0" fontAlgn="base" hangingPunct="0">
        <a:spcBef>
          <a:spcPct val="20000"/>
        </a:spcBef>
        <a:spcAft>
          <a:spcPct val="0"/>
        </a:spcAft>
        <a:buChar char="»"/>
        <a:defRPr sz="9600">
          <a:solidFill>
            <a:schemeClr val="tx1"/>
          </a:solidFill>
          <a:latin typeface="+mn-lt"/>
        </a:defRPr>
      </a:lvl5pPr>
      <a:lvl6pPr marL="10334625" indent="-1098550" algn="l" defTabSz="4391025" rtl="0" fontAlgn="base">
        <a:spcBef>
          <a:spcPct val="20000"/>
        </a:spcBef>
        <a:spcAft>
          <a:spcPct val="0"/>
        </a:spcAft>
        <a:buChar char="»"/>
        <a:defRPr sz="9600">
          <a:solidFill>
            <a:schemeClr val="tx1"/>
          </a:solidFill>
          <a:latin typeface="+mn-lt"/>
        </a:defRPr>
      </a:lvl6pPr>
      <a:lvl7pPr marL="10791825" indent="-1098550" algn="l" defTabSz="4391025" rtl="0" fontAlgn="base">
        <a:spcBef>
          <a:spcPct val="20000"/>
        </a:spcBef>
        <a:spcAft>
          <a:spcPct val="0"/>
        </a:spcAft>
        <a:buChar char="»"/>
        <a:defRPr sz="9600">
          <a:solidFill>
            <a:schemeClr val="tx1"/>
          </a:solidFill>
          <a:latin typeface="+mn-lt"/>
        </a:defRPr>
      </a:lvl7pPr>
      <a:lvl8pPr marL="11249025" indent="-1098550" algn="l" defTabSz="4391025" rtl="0" fontAlgn="base">
        <a:spcBef>
          <a:spcPct val="20000"/>
        </a:spcBef>
        <a:spcAft>
          <a:spcPct val="0"/>
        </a:spcAft>
        <a:buChar char="»"/>
        <a:defRPr sz="9600">
          <a:solidFill>
            <a:schemeClr val="tx1"/>
          </a:solidFill>
          <a:latin typeface="+mn-lt"/>
        </a:defRPr>
      </a:lvl8pPr>
      <a:lvl9pPr marL="11706225" indent="-1098550" algn="l" defTabSz="4391025"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customXml" Target="../ink/ink2.xml"/><Relationship Id="rId18" Type="http://schemas.openxmlformats.org/officeDocument/2006/relationships/image" Target="../media/image12.emf"/><Relationship Id="rId3" Type="http://schemas.openxmlformats.org/officeDocument/2006/relationships/image" Target="../media/image1.png"/><Relationship Id="rId21" Type="http://schemas.openxmlformats.org/officeDocument/2006/relationships/image" Target="../media/image5.png"/><Relationship Id="rId12" Type="http://schemas.openxmlformats.org/officeDocument/2006/relationships/image" Target="../media/image9.emf"/><Relationship Id="rId17" Type="http://schemas.openxmlformats.org/officeDocument/2006/relationships/customXml" Target="../ink/ink4.xml"/><Relationship Id="rId2" Type="http://schemas.openxmlformats.org/officeDocument/2006/relationships/notesSlide" Target="../notesSlides/notesSlide1.xml"/><Relationship Id="rId16" Type="http://schemas.openxmlformats.org/officeDocument/2006/relationships/image" Target="../media/image11.emf"/><Relationship Id="rId20"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customXml" Target="../ink/ink1.xml"/><Relationship Id="rId24" Type="http://schemas.openxmlformats.org/officeDocument/2006/relationships/image" Target="../media/image7.png"/><Relationship Id="rId5" Type="http://schemas.openxmlformats.org/officeDocument/2006/relationships/image" Target="../media/image3.jpeg"/><Relationship Id="rId15" Type="http://schemas.openxmlformats.org/officeDocument/2006/relationships/customXml" Target="../ink/ink3.xml"/><Relationship Id="rId23" Type="http://schemas.openxmlformats.org/officeDocument/2006/relationships/chart" Target="../charts/chart2.xml"/><Relationship Id="rId19" Type="http://schemas.openxmlformats.org/officeDocument/2006/relationships/image" Target="../media/image4.png"/><Relationship Id="rId4" Type="http://schemas.openxmlformats.org/officeDocument/2006/relationships/image" Target="../media/image2.png"/><Relationship Id="rId14" Type="http://schemas.openxmlformats.org/officeDocument/2006/relationships/image" Target="../media/image10.emf"/><Relationship Id="rId2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0208DC-E372-44E1-9CB1-68CF1C88BCAD}"/>
              </a:ext>
            </a:extLst>
          </p:cNvPr>
          <p:cNvGrpSpPr/>
          <p:nvPr/>
        </p:nvGrpSpPr>
        <p:grpSpPr>
          <a:xfrm>
            <a:off x="1784350" y="20024718"/>
            <a:ext cx="12167157" cy="3282882"/>
            <a:chOff x="1584325" y="20253245"/>
            <a:chExt cx="12017932" cy="3200073"/>
          </a:xfrm>
        </p:grpSpPr>
        <p:pic>
          <p:nvPicPr>
            <p:cNvPr id="3" name="Picture 2">
              <a:extLst>
                <a:ext uri="{FF2B5EF4-FFF2-40B4-BE49-F238E27FC236}">
                  <a16:creationId xmlns:a16="http://schemas.microsoft.com/office/drawing/2014/main" id="{9413DE48-3FED-400D-912D-A0F88F0F66C1}"/>
                </a:ext>
              </a:extLst>
            </p:cNvPr>
            <p:cNvPicPr>
              <a:picLocks noChangeAspect="1"/>
            </p:cNvPicPr>
            <p:nvPr/>
          </p:nvPicPr>
          <p:blipFill>
            <a:blip r:embed="rId3"/>
            <a:stretch>
              <a:fillRect/>
            </a:stretch>
          </p:blipFill>
          <p:spPr>
            <a:xfrm>
              <a:off x="2661007" y="20814774"/>
              <a:ext cx="10882908" cy="2638544"/>
            </a:xfrm>
            <a:prstGeom prst="rect">
              <a:avLst/>
            </a:prstGeom>
          </p:spPr>
        </p:pic>
        <p:sp>
          <p:nvSpPr>
            <p:cNvPr id="11" name="TextBox 10">
              <a:extLst>
                <a:ext uri="{FF2B5EF4-FFF2-40B4-BE49-F238E27FC236}">
                  <a16:creationId xmlns:a16="http://schemas.microsoft.com/office/drawing/2014/main" id="{44C96EFE-393C-4786-B5C9-F5BDE02CE147}"/>
                </a:ext>
              </a:extLst>
            </p:cNvPr>
            <p:cNvSpPr txBox="1"/>
            <p:nvPr/>
          </p:nvSpPr>
          <p:spPr>
            <a:xfrm>
              <a:off x="1584325" y="20253245"/>
              <a:ext cx="6705600" cy="523220"/>
            </a:xfrm>
            <a:prstGeom prst="rect">
              <a:avLst/>
            </a:prstGeom>
            <a:solidFill>
              <a:schemeClr val="bg1"/>
            </a:solidFill>
          </p:spPr>
          <p:txBody>
            <a:bodyPr wrap="square" rtlCol="0">
              <a:spAutoFit/>
            </a:bodyPr>
            <a:lstStyle/>
            <a:p>
              <a:pPr algn="ctr"/>
              <a:r>
                <a:rPr lang="en-US" sz="2800" b="1" dirty="0"/>
                <a:t>Alcohol</a:t>
              </a:r>
            </a:p>
          </p:txBody>
        </p:sp>
        <p:sp>
          <p:nvSpPr>
            <p:cNvPr id="13" name="TextBox 12">
              <a:extLst>
                <a:ext uri="{FF2B5EF4-FFF2-40B4-BE49-F238E27FC236}">
                  <a16:creationId xmlns:a16="http://schemas.microsoft.com/office/drawing/2014/main" id="{5C20506C-5EA6-4AAD-AF6B-5601BD592B01}"/>
                </a:ext>
              </a:extLst>
            </p:cNvPr>
            <p:cNvSpPr txBox="1"/>
            <p:nvPr/>
          </p:nvSpPr>
          <p:spPr>
            <a:xfrm>
              <a:off x="10252969" y="20253245"/>
              <a:ext cx="3349288" cy="523220"/>
            </a:xfrm>
            <a:prstGeom prst="rect">
              <a:avLst/>
            </a:prstGeom>
            <a:solidFill>
              <a:schemeClr val="bg1"/>
            </a:solidFill>
          </p:spPr>
          <p:txBody>
            <a:bodyPr wrap="square" rtlCol="0">
              <a:spAutoFit/>
            </a:bodyPr>
            <a:lstStyle/>
            <a:p>
              <a:pPr algn="ctr"/>
              <a:r>
                <a:rPr lang="en-US" sz="2800" b="1" dirty="0"/>
                <a:t>Control</a:t>
              </a:r>
            </a:p>
          </p:txBody>
        </p:sp>
      </p:grpSp>
      <p:sp>
        <p:nvSpPr>
          <p:cNvPr id="4098" name="Text Box 1396">
            <a:extLst>
              <a:ext uri="{FF2B5EF4-FFF2-40B4-BE49-F238E27FC236}">
                <a16:creationId xmlns:a16="http://schemas.microsoft.com/office/drawing/2014/main" id="{B61E9F4E-9DE2-45DE-B5A1-8D43386B2D50}"/>
              </a:ext>
            </a:extLst>
          </p:cNvPr>
          <p:cNvSpPr txBox="1">
            <a:spLocks noChangeArrowheads="1"/>
          </p:cNvSpPr>
          <p:nvPr/>
        </p:nvSpPr>
        <p:spPr bwMode="auto">
          <a:xfrm>
            <a:off x="21082000" y="16551275"/>
            <a:ext cx="1730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9" rIns="91439">
            <a:spAutoFit/>
          </a:bodyPr>
          <a:lstStyle>
            <a:lvl1pPr>
              <a:spcBef>
                <a:spcPct val="20000"/>
              </a:spcBef>
              <a:buChar char="•"/>
              <a:defRPr sz="15400">
                <a:solidFill>
                  <a:schemeClr val="tx1"/>
                </a:solidFill>
                <a:latin typeface="Times New Roman" panose="02020603050405020304" pitchFamily="18" charset="0"/>
              </a:defRPr>
            </a:lvl1pPr>
            <a:lvl2pPr marL="742950" indent="-285750">
              <a:spcBef>
                <a:spcPct val="20000"/>
              </a:spcBef>
              <a:buChar char="–"/>
              <a:defRPr sz="13400">
                <a:solidFill>
                  <a:schemeClr val="tx1"/>
                </a:solidFill>
                <a:latin typeface="Times New Roman" panose="02020603050405020304" pitchFamily="18" charset="0"/>
              </a:defRPr>
            </a:lvl2pPr>
            <a:lvl3pPr marL="1143000" indent="-228600">
              <a:spcBef>
                <a:spcPct val="20000"/>
              </a:spcBef>
              <a:buChar char="•"/>
              <a:defRPr sz="11600">
                <a:solidFill>
                  <a:schemeClr val="tx1"/>
                </a:solidFill>
                <a:latin typeface="Times New Roman" panose="02020603050405020304" pitchFamily="18" charset="0"/>
              </a:defRPr>
            </a:lvl3pPr>
            <a:lvl4pPr marL="1600200" indent="-228600">
              <a:spcBef>
                <a:spcPct val="20000"/>
              </a:spcBef>
              <a:buChar char="–"/>
              <a:defRPr sz="9600">
                <a:solidFill>
                  <a:schemeClr val="tx1"/>
                </a:solidFill>
                <a:latin typeface="Times New Roman" panose="02020603050405020304" pitchFamily="18" charset="0"/>
              </a:defRPr>
            </a:lvl4pPr>
            <a:lvl5pPr marL="2057400" indent="-228600">
              <a:spcBef>
                <a:spcPct val="20000"/>
              </a:spcBef>
              <a:buChar char="»"/>
              <a:defRPr sz="9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600">
                <a:solidFill>
                  <a:schemeClr val="tx1"/>
                </a:solidFill>
                <a:latin typeface="Times New Roman" panose="02020603050405020304" pitchFamily="18" charset="0"/>
              </a:defRPr>
            </a:lvl9pPr>
          </a:lstStyle>
          <a:p>
            <a:pPr eaLnBrk="1" hangingPunct="1">
              <a:spcBef>
                <a:spcPct val="0"/>
              </a:spcBef>
              <a:buFontTx/>
              <a:buNone/>
            </a:pPr>
            <a:endParaRPr lang="en-CA" altLang="en-US" sz="2000"/>
          </a:p>
        </p:txBody>
      </p:sp>
      <p:sp>
        <p:nvSpPr>
          <p:cNvPr id="4099" name="Rectangle 1414">
            <a:extLst>
              <a:ext uri="{FF2B5EF4-FFF2-40B4-BE49-F238E27FC236}">
                <a16:creationId xmlns:a16="http://schemas.microsoft.com/office/drawing/2014/main" id="{62F8F9CA-681E-4592-896E-4EF125211AF3}"/>
              </a:ext>
            </a:extLst>
          </p:cNvPr>
          <p:cNvSpPr>
            <a:spLocks noChangeArrowheads="1"/>
          </p:cNvSpPr>
          <p:nvPr/>
        </p:nvSpPr>
        <p:spPr bwMode="auto">
          <a:xfrm>
            <a:off x="1192212" y="5280024"/>
            <a:ext cx="13732077" cy="9978931"/>
          </a:xfrm>
          <a:prstGeom prst="rect">
            <a:avLst/>
          </a:prstGeom>
          <a:noFill/>
          <a:ln w="9525">
            <a:solidFill>
              <a:srgbClr val="800000"/>
            </a:solidFill>
            <a:miter lim="800000"/>
            <a:headEnd/>
            <a:tailEnd/>
          </a:ln>
          <a:effectLst>
            <a:outerShdw dist="107763"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wrap="none" lIns="80010" tIns="40005" rIns="80010" bIns="40005" anchor="ctr"/>
          <a:lstStyle>
            <a:lvl1pPr>
              <a:spcBef>
                <a:spcPct val="20000"/>
              </a:spcBef>
              <a:buChar char="•"/>
              <a:defRPr sz="15400">
                <a:solidFill>
                  <a:schemeClr val="tx1"/>
                </a:solidFill>
                <a:latin typeface="Times New Roman" panose="02020603050405020304" pitchFamily="18" charset="0"/>
              </a:defRPr>
            </a:lvl1pPr>
            <a:lvl2pPr marL="742950" indent="-285750">
              <a:spcBef>
                <a:spcPct val="20000"/>
              </a:spcBef>
              <a:buChar char="–"/>
              <a:defRPr sz="13400">
                <a:solidFill>
                  <a:schemeClr val="tx1"/>
                </a:solidFill>
                <a:latin typeface="Times New Roman" panose="02020603050405020304" pitchFamily="18" charset="0"/>
              </a:defRPr>
            </a:lvl2pPr>
            <a:lvl3pPr marL="1143000" indent="-228600">
              <a:spcBef>
                <a:spcPct val="20000"/>
              </a:spcBef>
              <a:buChar char="•"/>
              <a:defRPr sz="11600">
                <a:solidFill>
                  <a:schemeClr val="tx1"/>
                </a:solidFill>
                <a:latin typeface="Times New Roman" panose="02020603050405020304" pitchFamily="18" charset="0"/>
              </a:defRPr>
            </a:lvl3pPr>
            <a:lvl4pPr marL="1600200" indent="-228600">
              <a:spcBef>
                <a:spcPct val="20000"/>
              </a:spcBef>
              <a:buChar char="–"/>
              <a:defRPr sz="9600">
                <a:solidFill>
                  <a:schemeClr val="tx1"/>
                </a:solidFill>
                <a:latin typeface="Times New Roman" panose="02020603050405020304" pitchFamily="18" charset="0"/>
              </a:defRPr>
            </a:lvl4pPr>
            <a:lvl5pPr marL="2057400" indent="-228600">
              <a:spcBef>
                <a:spcPct val="20000"/>
              </a:spcBef>
              <a:buChar char="»"/>
              <a:defRPr sz="9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600">
                <a:solidFill>
                  <a:schemeClr val="tx1"/>
                </a:solidFill>
                <a:latin typeface="Times New Roman" panose="02020603050405020304" pitchFamily="18" charset="0"/>
              </a:defRPr>
            </a:lvl9pPr>
          </a:lstStyle>
          <a:p>
            <a:pPr algn="ctr" eaLnBrk="1" hangingPunct="1">
              <a:spcBef>
                <a:spcPct val="0"/>
              </a:spcBef>
              <a:buFontTx/>
              <a:buNone/>
            </a:pPr>
            <a:endParaRPr lang="en-CA" altLang="en-US" sz="2400"/>
          </a:p>
        </p:txBody>
      </p:sp>
      <p:sp>
        <p:nvSpPr>
          <p:cNvPr id="4100" name="Text Box 1416">
            <a:extLst>
              <a:ext uri="{FF2B5EF4-FFF2-40B4-BE49-F238E27FC236}">
                <a16:creationId xmlns:a16="http://schemas.microsoft.com/office/drawing/2014/main" id="{07B5D708-6178-49FB-AC88-F6CF381230E7}"/>
              </a:ext>
            </a:extLst>
          </p:cNvPr>
          <p:cNvSpPr txBox="1">
            <a:spLocks noChangeArrowheads="1"/>
          </p:cNvSpPr>
          <p:nvPr/>
        </p:nvSpPr>
        <p:spPr bwMode="auto">
          <a:xfrm>
            <a:off x="1584325" y="5751513"/>
            <a:ext cx="14922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010" tIns="40005" rIns="80010" bIns="40005">
            <a:spAutoFit/>
          </a:bodyPr>
          <a:lstStyle>
            <a:lvl1pPr>
              <a:spcBef>
                <a:spcPct val="20000"/>
              </a:spcBef>
              <a:buChar char="•"/>
              <a:defRPr sz="15400">
                <a:solidFill>
                  <a:schemeClr val="tx1"/>
                </a:solidFill>
                <a:latin typeface="Times New Roman" panose="02020603050405020304" pitchFamily="18" charset="0"/>
              </a:defRPr>
            </a:lvl1pPr>
            <a:lvl2pPr marL="742950" indent="-285750">
              <a:spcBef>
                <a:spcPct val="20000"/>
              </a:spcBef>
              <a:buChar char="–"/>
              <a:defRPr sz="13400">
                <a:solidFill>
                  <a:schemeClr val="tx1"/>
                </a:solidFill>
                <a:latin typeface="Times New Roman" panose="02020603050405020304" pitchFamily="18" charset="0"/>
              </a:defRPr>
            </a:lvl2pPr>
            <a:lvl3pPr marL="1143000" indent="-228600">
              <a:spcBef>
                <a:spcPct val="20000"/>
              </a:spcBef>
              <a:buChar char="•"/>
              <a:defRPr sz="11600">
                <a:solidFill>
                  <a:schemeClr val="tx1"/>
                </a:solidFill>
                <a:latin typeface="Times New Roman" panose="02020603050405020304" pitchFamily="18" charset="0"/>
              </a:defRPr>
            </a:lvl3pPr>
            <a:lvl4pPr marL="1600200" indent="-228600">
              <a:spcBef>
                <a:spcPct val="20000"/>
              </a:spcBef>
              <a:buChar char="–"/>
              <a:defRPr sz="9600">
                <a:solidFill>
                  <a:schemeClr val="tx1"/>
                </a:solidFill>
                <a:latin typeface="Times New Roman" panose="02020603050405020304" pitchFamily="18" charset="0"/>
              </a:defRPr>
            </a:lvl4pPr>
            <a:lvl5pPr marL="2057400" indent="-228600">
              <a:spcBef>
                <a:spcPct val="20000"/>
              </a:spcBef>
              <a:buChar char="»"/>
              <a:defRPr sz="9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600">
                <a:solidFill>
                  <a:schemeClr val="tx1"/>
                </a:solidFill>
                <a:latin typeface="Times New Roman" panose="02020603050405020304" pitchFamily="18" charset="0"/>
              </a:defRPr>
            </a:lvl9pPr>
          </a:lstStyle>
          <a:p>
            <a:pPr eaLnBrk="1" hangingPunct="1">
              <a:spcBef>
                <a:spcPct val="0"/>
              </a:spcBef>
              <a:buFontTx/>
              <a:buNone/>
            </a:pPr>
            <a:endParaRPr lang="en-CA" altLang="en-US" sz="2400"/>
          </a:p>
        </p:txBody>
      </p:sp>
      <p:sp>
        <p:nvSpPr>
          <p:cNvPr id="4101" name="Text Box 1420">
            <a:extLst>
              <a:ext uri="{FF2B5EF4-FFF2-40B4-BE49-F238E27FC236}">
                <a16:creationId xmlns:a16="http://schemas.microsoft.com/office/drawing/2014/main" id="{C9B3B848-9985-4D8D-B2D4-3553EB50AB7C}"/>
              </a:ext>
            </a:extLst>
          </p:cNvPr>
          <p:cNvSpPr txBox="1">
            <a:spLocks noChangeArrowheads="1"/>
          </p:cNvSpPr>
          <p:nvPr/>
        </p:nvSpPr>
        <p:spPr bwMode="auto">
          <a:xfrm>
            <a:off x="1570037" y="5410200"/>
            <a:ext cx="13195962" cy="9760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0010" tIns="40005" rIns="80010" bIns="40005">
            <a:spAutoFit/>
          </a:bodyPr>
          <a:lstStyle>
            <a:lvl1pPr>
              <a:spcBef>
                <a:spcPct val="20000"/>
              </a:spcBef>
              <a:buChar char="•"/>
              <a:defRPr sz="15400">
                <a:solidFill>
                  <a:schemeClr val="tx1"/>
                </a:solidFill>
                <a:latin typeface="Times New Roman" panose="02020603050405020304" pitchFamily="18" charset="0"/>
              </a:defRPr>
            </a:lvl1pPr>
            <a:lvl2pPr>
              <a:spcBef>
                <a:spcPct val="20000"/>
              </a:spcBef>
              <a:buChar char="–"/>
              <a:defRPr sz="13400">
                <a:solidFill>
                  <a:schemeClr val="tx1"/>
                </a:solidFill>
                <a:latin typeface="Times New Roman" panose="02020603050405020304" pitchFamily="18" charset="0"/>
              </a:defRPr>
            </a:lvl2pPr>
            <a:lvl3pPr marL="1143000" indent="-228600">
              <a:spcBef>
                <a:spcPct val="20000"/>
              </a:spcBef>
              <a:buChar char="•"/>
              <a:defRPr sz="11600">
                <a:solidFill>
                  <a:schemeClr val="tx1"/>
                </a:solidFill>
                <a:latin typeface="Times New Roman" panose="02020603050405020304" pitchFamily="18" charset="0"/>
              </a:defRPr>
            </a:lvl3pPr>
            <a:lvl4pPr marL="1600200" indent="-228600">
              <a:spcBef>
                <a:spcPct val="20000"/>
              </a:spcBef>
              <a:buChar char="–"/>
              <a:defRPr sz="9600">
                <a:solidFill>
                  <a:schemeClr val="tx1"/>
                </a:solidFill>
                <a:latin typeface="Times New Roman" panose="02020603050405020304" pitchFamily="18" charset="0"/>
              </a:defRPr>
            </a:lvl4pPr>
            <a:lvl5pPr marL="2057400" indent="-228600">
              <a:spcBef>
                <a:spcPct val="20000"/>
              </a:spcBef>
              <a:buChar char="»"/>
              <a:defRPr sz="9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600">
                <a:solidFill>
                  <a:schemeClr val="tx1"/>
                </a:solidFill>
                <a:latin typeface="Times New Roman" panose="02020603050405020304" pitchFamily="18" charset="0"/>
              </a:defRPr>
            </a:lvl9pPr>
          </a:lstStyle>
          <a:p>
            <a:pPr algn="ctr" eaLnBrk="1" hangingPunct="1">
              <a:spcBef>
                <a:spcPct val="0"/>
              </a:spcBef>
              <a:buFontTx/>
              <a:buNone/>
            </a:pPr>
            <a:r>
              <a:rPr lang="en-US" altLang="en-US" sz="4400" b="1" dirty="0">
                <a:solidFill>
                  <a:srgbClr val="800000"/>
                </a:solidFill>
              </a:rPr>
              <a:t>Introduction</a:t>
            </a:r>
          </a:p>
          <a:p>
            <a:pPr algn="ctr" eaLnBrk="1" hangingPunct="1">
              <a:spcBef>
                <a:spcPct val="0"/>
              </a:spcBef>
              <a:buFontTx/>
              <a:buNone/>
            </a:pPr>
            <a:endParaRPr lang="en-US" altLang="en-US" sz="900" b="1" dirty="0">
              <a:solidFill>
                <a:srgbClr val="800000"/>
              </a:solidFill>
            </a:endParaRPr>
          </a:p>
          <a:p>
            <a:pPr eaLnBrk="1" hangingPunct="1">
              <a:spcBef>
                <a:spcPct val="0"/>
              </a:spcBef>
            </a:pPr>
            <a:r>
              <a:rPr lang="en-US" altLang="en-US" sz="3600" dirty="0"/>
              <a:t>Repeated associations between alcohol and its rewarding effects are thought to strengthen automatic cue reactivity and decrease cognitive control, resulting in cravings and alcohol-seeking. </a:t>
            </a:r>
          </a:p>
          <a:p>
            <a:pPr eaLnBrk="1" hangingPunct="1">
              <a:spcBef>
                <a:spcPct val="0"/>
              </a:spcBef>
            </a:pPr>
            <a:r>
              <a:rPr lang="en-US" altLang="en-US" sz="3600" dirty="0"/>
              <a:t>Reactivity may be influenced by anxiety, especially in people who drink for negative reinforcement.</a:t>
            </a:r>
          </a:p>
          <a:p>
            <a:pPr eaLnBrk="1" hangingPunct="1">
              <a:spcBef>
                <a:spcPct val="0"/>
              </a:spcBef>
            </a:pPr>
            <a:r>
              <a:rPr lang="en-US" altLang="en-US" sz="3600" dirty="0"/>
              <a:t>Alcohol cue reactivity has been studied primarily using ERPs, especially the frontal N2 component. However, reward-related activity (Christie &amp; Tata, 2009) and cognitive control (</a:t>
            </a:r>
            <a:r>
              <a:rPr lang="en-US" altLang="en-US" sz="3600" dirty="0" err="1"/>
              <a:t>Nigbur</a:t>
            </a:r>
            <a:r>
              <a:rPr lang="en-US" altLang="en-US" sz="3600" dirty="0"/>
              <a:t> et al., 2011) are also associated with frontal midline theta (FMT), ~3-8 Hz oscillations over </a:t>
            </a:r>
            <a:r>
              <a:rPr lang="en-US" altLang="en-US" sz="3600" dirty="0" err="1"/>
              <a:t>fronto</a:t>
            </a:r>
            <a:r>
              <a:rPr lang="en-US" altLang="en-US" sz="3600" dirty="0"/>
              <a:t>-medial sites.</a:t>
            </a:r>
          </a:p>
          <a:p>
            <a:pPr eaLnBrk="1" hangingPunct="1">
              <a:spcBef>
                <a:spcPct val="0"/>
              </a:spcBef>
            </a:pPr>
            <a:r>
              <a:rPr lang="en-US" altLang="en-US" sz="3600" dirty="0"/>
              <a:t>We examined FMT during the time window of the N2 to images of preferred alcoholic vs. non-alcoholic beverages using a Go/No-Go paradigm. Trait anxiety was also included as a factor.</a:t>
            </a:r>
            <a:endParaRPr lang="en-US" altLang="en-US" sz="3600" b="1" dirty="0"/>
          </a:p>
          <a:p>
            <a:pPr eaLnBrk="1" hangingPunct="1">
              <a:spcBef>
                <a:spcPct val="0"/>
              </a:spcBef>
            </a:pPr>
            <a:r>
              <a:rPr lang="en-US" altLang="en-US" sz="3600" dirty="0"/>
              <a:t> We predicted that FMT power would be higher for No-Go trials (response inhibition), but lower for alcohol No-Go trials reflecting decreased cognitive control, and that anxiety would mediate this effect.</a:t>
            </a:r>
            <a:endParaRPr lang="en-US" altLang="en-US" sz="3600" b="1" dirty="0"/>
          </a:p>
        </p:txBody>
      </p:sp>
      <p:sp>
        <p:nvSpPr>
          <p:cNvPr id="4102" name="Rectangle 1422">
            <a:extLst>
              <a:ext uri="{FF2B5EF4-FFF2-40B4-BE49-F238E27FC236}">
                <a16:creationId xmlns:a16="http://schemas.microsoft.com/office/drawing/2014/main" id="{739BD104-6F0F-4449-8CA2-7E8DA48A2985}"/>
              </a:ext>
            </a:extLst>
          </p:cNvPr>
          <p:cNvSpPr>
            <a:spLocks noChangeArrowheads="1"/>
          </p:cNvSpPr>
          <p:nvPr/>
        </p:nvSpPr>
        <p:spPr bwMode="auto">
          <a:xfrm>
            <a:off x="1222375" y="15495216"/>
            <a:ext cx="13537447" cy="16742700"/>
          </a:xfrm>
          <a:prstGeom prst="rect">
            <a:avLst/>
          </a:prstGeom>
          <a:noFill/>
          <a:ln w="9525">
            <a:solidFill>
              <a:srgbClr val="800000"/>
            </a:solidFill>
            <a:miter lim="800000"/>
            <a:headEnd/>
            <a:tailEnd/>
          </a:ln>
          <a:effectLst>
            <a:outerShdw dist="107763"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wrap="none" lIns="80010" tIns="40005" rIns="80010" bIns="40005" anchor="ctr"/>
          <a:lstStyle>
            <a:lvl1pPr>
              <a:spcBef>
                <a:spcPct val="20000"/>
              </a:spcBef>
              <a:buChar char="•"/>
              <a:defRPr sz="15400">
                <a:solidFill>
                  <a:schemeClr val="tx1"/>
                </a:solidFill>
                <a:latin typeface="Times New Roman" panose="02020603050405020304" pitchFamily="18" charset="0"/>
              </a:defRPr>
            </a:lvl1pPr>
            <a:lvl2pPr marL="742950" indent="-285750">
              <a:spcBef>
                <a:spcPct val="20000"/>
              </a:spcBef>
              <a:buChar char="–"/>
              <a:defRPr sz="13400">
                <a:solidFill>
                  <a:schemeClr val="tx1"/>
                </a:solidFill>
                <a:latin typeface="Times New Roman" panose="02020603050405020304" pitchFamily="18" charset="0"/>
              </a:defRPr>
            </a:lvl2pPr>
            <a:lvl3pPr marL="1143000" indent="-228600">
              <a:spcBef>
                <a:spcPct val="20000"/>
              </a:spcBef>
              <a:buChar char="•"/>
              <a:defRPr sz="11600">
                <a:solidFill>
                  <a:schemeClr val="tx1"/>
                </a:solidFill>
                <a:latin typeface="Times New Roman" panose="02020603050405020304" pitchFamily="18" charset="0"/>
              </a:defRPr>
            </a:lvl3pPr>
            <a:lvl4pPr marL="1600200" indent="-228600">
              <a:spcBef>
                <a:spcPct val="20000"/>
              </a:spcBef>
              <a:buChar char="–"/>
              <a:defRPr sz="9600">
                <a:solidFill>
                  <a:schemeClr val="tx1"/>
                </a:solidFill>
                <a:latin typeface="Times New Roman" panose="02020603050405020304" pitchFamily="18" charset="0"/>
              </a:defRPr>
            </a:lvl4pPr>
            <a:lvl5pPr marL="2057400" indent="-228600">
              <a:spcBef>
                <a:spcPct val="20000"/>
              </a:spcBef>
              <a:buChar char="»"/>
              <a:defRPr sz="9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600">
                <a:solidFill>
                  <a:schemeClr val="tx1"/>
                </a:solidFill>
                <a:latin typeface="Times New Roman" panose="02020603050405020304" pitchFamily="18" charset="0"/>
              </a:defRPr>
            </a:lvl9pPr>
          </a:lstStyle>
          <a:p>
            <a:pPr algn="ctr" eaLnBrk="1" hangingPunct="1">
              <a:spcBef>
                <a:spcPct val="0"/>
              </a:spcBef>
              <a:buFontTx/>
              <a:buNone/>
            </a:pPr>
            <a:endParaRPr lang="en-CA" altLang="en-US" sz="2400"/>
          </a:p>
        </p:txBody>
      </p:sp>
      <p:sp>
        <p:nvSpPr>
          <p:cNvPr id="4103" name="Rectangle 1423">
            <a:extLst>
              <a:ext uri="{FF2B5EF4-FFF2-40B4-BE49-F238E27FC236}">
                <a16:creationId xmlns:a16="http://schemas.microsoft.com/office/drawing/2014/main" id="{989F6EF7-35A2-4ECE-8B2B-EF0B7066C18F}"/>
              </a:ext>
            </a:extLst>
          </p:cNvPr>
          <p:cNvSpPr>
            <a:spLocks noChangeArrowheads="1"/>
          </p:cNvSpPr>
          <p:nvPr/>
        </p:nvSpPr>
        <p:spPr bwMode="auto">
          <a:xfrm>
            <a:off x="26660475" y="5303519"/>
            <a:ext cx="13773150" cy="13319719"/>
          </a:xfrm>
          <a:prstGeom prst="rect">
            <a:avLst/>
          </a:prstGeom>
          <a:noFill/>
          <a:ln w="9525">
            <a:solidFill>
              <a:srgbClr val="800000"/>
            </a:solidFill>
            <a:miter lim="800000"/>
            <a:headEnd/>
            <a:tailEnd/>
          </a:ln>
          <a:effectLst>
            <a:outerShdw dist="107763"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wrap="none" lIns="80010" tIns="40005" rIns="80010" bIns="40005" anchor="ctr"/>
          <a:lstStyle>
            <a:lvl1pPr>
              <a:spcBef>
                <a:spcPct val="20000"/>
              </a:spcBef>
              <a:buChar char="•"/>
              <a:defRPr sz="15400">
                <a:solidFill>
                  <a:schemeClr val="tx1"/>
                </a:solidFill>
                <a:latin typeface="Times New Roman" panose="02020603050405020304" pitchFamily="18" charset="0"/>
              </a:defRPr>
            </a:lvl1pPr>
            <a:lvl2pPr marL="742950" indent="-285750">
              <a:spcBef>
                <a:spcPct val="20000"/>
              </a:spcBef>
              <a:buChar char="–"/>
              <a:defRPr sz="13400">
                <a:solidFill>
                  <a:schemeClr val="tx1"/>
                </a:solidFill>
                <a:latin typeface="Times New Roman" panose="02020603050405020304" pitchFamily="18" charset="0"/>
              </a:defRPr>
            </a:lvl2pPr>
            <a:lvl3pPr marL="1143000" indent="-228600">
              <a:spcBef>
                <a:spcPct val="20000"/>
              </a:spcBef>
              <a:buChar char="•"/>
              <a:defRPr sz="11600">
                <a:solidFill>
                  <a:schemeClr val="tx1"/>
                </a:solidFill>
                <a:latin typeface="Times New Roman" panose="02020603050405020304" pitchFamily="18" charset="0"/>
              </a:defRPr>
            </a:lvl3pPr>
            <a:lvl4pPr marL="1600200" indent="-228600">
              <a:spcBef>
                <a:spcPct val="20000"/>
              </a:spcBef>
              <a:buChar char="–"/>
              <a:defRPr sz="9600">
                <a:solidFill>
                  <a:schemeClr val="tx1"/>
                </a:solidFill>
                <a:latin typeface="Times New Roman" panose="02020603050405020304" pitchFamily="18" charset="0"/>
              </a:defRPr>
            </a:lvl4pPr>
            <a:lvl5pPr marL="2057400" indent="-228600">
              <a:spcBef>
                <a:spcPct val="20000"/>
              </a:spcBef>
              <a:buChar char="»"/>
              <a:defRPr sz="9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600">
                <a:solidFill>
                  <a:schemeClr val="tx1"/>
                </a:solidFill>
                <a:latin typeface="Times New Roman" panose="02020603050405020304" pitchFamily="18" charset="0"/>
              </a:defRPr>
            </a:lvl9pPr>
          </a:lstStyle>
          <a:p>
            <a:pPr algn="ctr" eaLnBrk="1" hangingPunct="1">
              <a:spcBef>
                <a:spcPct val="0"/>
              </a:spcBef>
              <a:buFontTx/>
              <a:buNone/>
            </a:pPr>
            <a:endParaRPr lang="en-CA" altLang="en-US" sz="2400"/>
          </a:p>
        </p:txBody>
      </p:sp>
      <p:sp>
        <p:nvSpPr>
          <p:cNvPr id="4104" name="Text Box 1424">
            <a:extLst>
              <a:ext uri="{FF2B5EF4-FFF2-40B4-BE49-F238E27FC236}">
                <a16:creationId xmlns:a16="http://schemas.microsoft.com/office/drawing/2014/main" id="{E1929DAE-EAFF-4427-A39E-5A28D3A68D2A}"/>
              </a:ext>
            </a:extLst>
          </p:cNvPr>
          <p:cNvSpPr txBox="1">
            <a:spLocks noChangeArrowheads="1"/>
          </p:cNvSpPr>
          <p:nvPr/>
        </p:nvSpPr>
        <p:spPr bwMode="auto">
          <a:xfrm>
            <a:off x="1237731" y="15495216"/>
            <a:ext cx="13368337" cy="2112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010" tIns="40005" rIns="80010" bIns="40005">
            <a:spAutoFit/>
          </a:bodyPr>
          <a:lstStyle>
            <a:lvl1pPr>
              <a:spcBef>
                <a:spcPct val="20000"/>
              </a:spcBef>
              <a:buChar char="•"/>
              <a:defRPr sz="15400">
                <a:solidFill>
                  <a:schemeClr val="tx1"/>
                </a:solidFill>
                <a:latin typeface="Times New Roman" panose="02020603050405020304" pitchFamily="18" charset="0"/>
              </a:defRPr>
            </a:lvl1pPr>
            <a:lvl2pPr marL="742950" indent="-285750">
              <a:spcBef>
                <a:spcPct val="20000"/>
              </a:spcBef>
              <a:buChar char="–"/>
              <a:defRPr sz="13400">
                <a:solidFill>
                  <a:schemeClr val="tx1"/>
                </a:solidFill>
                <a:latin typeface="Times New Roman" panose="02020603050405020304" pitchFamily="18" charset="0"/>
              </a:defRPr>
            </a:lvl2pPr>
            <a:lvl3pPr marL="1143000" indent="-228600">
              <a:spcBef>
                <a:spcPct val="20000"/>
              </a:spcBef>
              <a:buChar char="•"/>
              <a:defRPr sz="11600">
                <a:solidFill>
                  <a:schemeClr val="tx1"/>
                </a:solidFill>
                <a:latin typeface="Times New Roman" panose="02020603050405020304" pitchFamily="18" charset="0"/>
              </a:defRPr>
            </a:lvl3pPr>
            <a:lvl4pPr marL="1600200" indent="-228600">
              <a:spcBef>
                <a:spcPct val="20000"/>
              </a:spcBef>
              <a:buChar char="–"/>
              <a:defRPr sz="9600">
                <a:solidFill>
                  <a:schemeClr val="tx1"/>
                </a:solidFill>
                <a:latin typeface="Times New Roman" panose="02020603050405020304" pitchFamily="18" charset="0"/>
              </a:defRPr>
            </a:lvl4pPr>
            <a:lvl5pPr marL="2057400" indent="-228600">
              <a:spcBef>
                <a:spcPct val="20000"/>
              </a:spcBef>
              <a:buChar char="»"/>
              <a:defRPr sz="9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600">
                <a:solidFill>
                  <a:schemeClr val="tx1"/>
                </a:solidFill>
                <a:latin typeface="Times New Roman" panose="02020603050405020304" pitchFamily="18" charset="0"/>
              </a:defRPr>
            </a:lvl9pPr>
          </a:lstStyle>
          <a:p>
            <a:pPr algn="ctr" eaLnBrk="1" hangingPunct="1">
              <a:spcBef>
                <a:spcPct val="0"/>
              </a:spcBef>
              <a:buFontTx/>
              <a:buNone/>
            </a:pPr>
            <a:r>
              <a:rPr lang="en-US" altLang="en-US" sz="4400" b="1" dirty="0">
                <a:solidFill>
                  <a:srgbClr val="800000"/>
                </a:solidFill>
              </a:rPr>
              <a:t>Method</a:t>
            </a:r>
          </a:p>
          <a:p>
            <a:pPr eaLnBrk="1" hangingPunct="1">
              <a:spcBef>
                <a:spcPct val="0"/>
              </a:spcBef>
              <a:buFontTx/>
              <a:buNone/>
            </a:pPr>
            <a:endParaRPr lang="en-US" altLang="en-US" sz="4400" b="1" dirty="0">
              <a:solidFill>
                <a:srgbClr val="0340BB"/>
              </a:solidFill>
            </a:endParaRPr>
          </a:p>
          <a:p>
            <a:pPr eaLnBrk="1" hangingPunct="1">
              <a:spcBef>
                <a:spcPct val="0"/>
              </a:spcBef>
              <a:buFontTx/>
              <a:buNone/>
            </a:pPr>
            <a:endParaRPr lang="en-US" altLang="en-US" sz="4400" b="1" dirty="0">
              <a:solidFill>
                <a:srgbClr val="0340BB"/>
              </a:solidFill>
            </a:endParaRPr>
          </a:p>
        </p:txBody>
      </p:sp>
      <p:sp>
        <p:nvSpPr>
          <p:cNvPr id="4105" name="Rectangle 1460">
            <a:extLst>
              <a:ext uri="{FF2B5EF4-FFF2-40B4-BE49-F238E27FC236}">
                <a16:creationId xmlns:a16="http://schemas.microsoft.com/office/drawing/2014/main" id="{812D7594-D122-4ABE-9E2C-DD60D1218F71}"/>
              </a:ext>
            </a:extLst>
          </p:cNvPr>
          <p:cNvSpPr>
            <a:spLocks noChangeArrowheads="1"/>
          </p:cNvSpPr>
          <p:nvPr/>
        </p:nvSpPr>
        <p:spPr bwMode="auto">
          <a:xfrm>
            <a:off x="15144751" y="5257800"/>
            <a:ext cx="11115544" cy="26980116"/>
          </a:xfrm>
          <a:prstGeom prst="rect">
            <a:avLst/>
          </a:prstGeom>
          <a:noFill/>
          <a:ln w="9525">
            <a:solidFill>
              <a:srgbClr val="800000"/>
            </a:solidFill>
            <a:miter lim="800000"/>
            <a:headEnd/>
            <a:tailEnd/>
          </a:ln>
          <a:effectLst>
            <a:outerShdw dist="107763"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wrap="none" lIns="80010" tIns="40005" rIns="80010" bIns="40005" anchor="ctr"/>
          <a:lstStyle>
            <a:lvl1pPr>
              <a:spcBef>
                <a:spcPct val="20000"/>
              </a:spcBef>
              <a:buChar char="•"/>
              <a:defRPr sz="15400">
                <a:solidFill>
                  <a:schemeClr val="tx1"/>
                </a:solidFill>
                <a:latin typeface="Times New Roman" panose="02020603050405020304" pitchFamily="18" charset="0"/>
              </a:defRPr>
            </a:lvl1pPr>
            <a:lvl2pPr marL="742950" indent="-285750">
              <a:spcBef>
                <a:spcPct val="20000"/>
              </a:spcBef>
              <a:buChar char="–"/>
              <a:defRPr sz="13400">
                <a:solidFill>
                  <a:schemeClr val="tx1"/>
                </a:solidFill>
                <a:latin typeface="Times New Roman" panose="02020603050405020304" pitchFamily="18" charset="0"/>
              </a:defRPr>
            </a:lvl2pPr>
            <a:lvl3pPr marL="1143000" indent="-228600">
              <a:spcBef>
                <a:spcPct val="20000"/>
              </a:spcBef>
              <a:buChar char="•"/>
              <a:defRPr sz="11600">
                <a:solidFill>
                  <a:schemeClr val="tx1"/>
                </a:solidFill>
                <a:latin typeface="Times New Roman" panose="02020603050405020304" pitchFamily="18" charset="0"/>
              </a:defRPr>
            </a:lvl3pPr>
            <a:lvl4pPr marL="1600200" indent="-228600">
              <a:spcBef>
                <a:spcPct val="20000"/>
              </a:spcBef>
              <a:buChar char="–"/>
              <a:defRPr sz="9600">
                <a:solidFill>
                  <a:schemeClr val="tx1"/>
                </a:solidFill>
                <a:latin typeface="Times New Roman" panose="02020603050405020304" pitchFamily="18" charset="0"/>
              </a:defRPr>
            </a:lvl4pPr>
            <a:lvl5pPr marL="2057400" indent="-228600">
              <a:spcBef>
                <a:spcPct val="20000"/>
              </a:spcBef>
              <a:buChar char="»"/>
              <a:defRPr sz="9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600">
                <a:solidFill>
                  <a:schemeClr val="tx1"/>
                </a:solidFill>
                <a:latin typeface="Times New Roman" panose="02020603050405020304" pitchFamily="18" charset="0"/>
              </a:defRPr>
            </a:lvl9pPr>
          </a:lstStyle>
          <a:p>
            <a:pPr algn="ctr" eaLnBrk="1" hangingPunct="1">
              <a:spcBef>
                <a:spcPct val="0"/>
              </a:spcBef>
              <a:buFontTx/>
              <a:buNone/>
            </a:pPr>
            <a:endParaRPr lang="en-CA" altLang="en-US" sz="2400"/>
          </a:p>
        </p:txBody>
      </p:sp>
      <p:sp>
        <p:nvSpPr>
          <p:cNvPr id="4106" name="Text Box 1475">
            <a:extLst>
              <a:ext uri="{FF2B5EF4-FFF2-40B4-BE49-F238E27FC236}">
                <a16:creationId xmlns:a16="http://schemas.microsoft.com/office/drawing/2014/main" id="{6D676918-EB6A-4DA8-90A9-41406EC50DA1}"/>
              </a:ext>
            </a:extLst>
          </p:cNvPr>
          <p:cNvSpPr txBox="1">
            <a:spLocks noChangeArrowheads="1"/>
          </p:cNvSpPr>
          <p:nvPr/>
        </p:nvSpPr>
        <p:spPr bwMode="auto">
          <a:xfrm>
            <a:off x="1465537" y="16272378"/>
            <a:ext cx="13140531" cy="16577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0010" tIns="40005" rIns="80010" bIns="40005">
            <a:spAutoFit/>
          </a:bodyPr>
          <a:lstStyle>
            <a:lvl1pPr marL="457200" indent="-457200">
              <a:spcBef>
                <a:spcPct val="20000"/>
              </a:spcBef>
              <a:buChar char="•"/>
              <a:defRPr sz="15400">
                <a:solidFill>
                  <a:schemeClr val="tx1"/>
                </a:solidFill>
                <a:latin typeface="Times New Roman" panose="02020603050405020304" pitchFamily="18" charset="0"/>
              </a:defRPr>
            </a:lvl1pPr>
            <a:lvl2pPr marL="857250" indent="-457200">
              <a:spcBef>
                <a:spcPct val="20000"/>
              </a:spcBef>
              <a:buChar char="–"/>
              <a:defRPr sz="13400">
                <a:solidFill>
                  <a:schemeClr val="tx1"/>
                </a:solidFill>
                <a:latin typeface="Times New Roman" panose="02020603050405020304" pitchFamily="18" charset="0"/>
              </a:defRPr>
            </a:lvl2pPr>
            <a:lvl3pPr>
              <a:spcBef>
                <a:spcPct val="20000"/>
              </a:spcBef>
              <a:buChar char="•"/>
              <a:defRPr sz="11600">
                <a:solidFill>
                  <a:schemeClr val="tx1"/>
                </a:solidFill>
                <a:latin typeface="Times New Roman" panose="02020603050405020304" pitchFamily="18" charset="0"/>
              </a:defRPr>
            </a:lvl3pPr>
            <a:lvl4pPr marL="1600200" indent="-228600">
              <a:spcBef>
                <a:spcPct val="20000"/>
              </a:spcBef>
              <a:buChar char="–"/>
              <a:defRPr sz="9600">
                <a:solidFill>
                  <a:schemeClr val="tx1"/>
                </a:solidFill>
                <a:latin typeface="Times New Roman" panose="02020603050405020304" pitchFamily="18" charset="0"/>
              </a:defRPr>
            </a:lvl4pPr>
            <a:lvl5pPr marL="2057400" indent="-228600">
              <a:spcBef>
                <a:spcPct val="20000"/>
              </a:spcBef>
              <a:buChar char="»"/>
              <a:defRPr sz="9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600">
                <a:solidFill>
                  <a:schemeClr val="tx1"/>
                </a:solidFill>
                <a:latin typeface="Times New Roman" panose="02020603050405020304" pitchFamily="18" charset="0"/>
              </a:defRPr>
            </a:lvl9pPr>
          </a:lstStyle>
          <a:p>
            <a:pPr eaLnBrk="1" hangingPunct="1">
              <a:spcBef>
                <a:spcPct val="0"/>
              </a:spcBef>
              <a:buFontTx/>
              <a:buNone/>
            </a:pPr>
            <a:r>
              <a:rPr lang="en-US" altLang="en-US" sz="2800" b="1" dirty="0"/>
              <a:t>Subjects: </a:t>
            </a:r>
          </a:p>
          <a:p>
            <a:pPr eaLnBrk="1" hangingPunct="1">
              <a:spcBef>
                <a:spcPct val="0"/>
              </a:spcBef>
            </a:pPr>
            <a:r>
              <a:rPr lang="en-US" altLang="en-US" sz="2800" dirty="0"/>
              <a:t>Twenty-three social drinkers (21-26 years old; </a:t>
            </a:r>
            <a:r>
              <a:rPr lang="en-US" altLang="en-US" sz="2800" i="1" dirty="0"/>
              <a:t>M</a:t>
            </a:r>
            <a:r>
              <a:rPr lang="en-US" altLang="en-US" sz="2800" baseline="-25000" dirty="0"/>
              <a:t>age</a:t>
            </a:r>
            <a:r>
              <a:rPr lang="en-US" altLang="en-US" sz="2800" dirty="0"/>
              <a:t> = 22.0; 5 males) with normal/corrected-to-normal vision and no history of seizure/concussion within 6 months or psychiatric medication use</a:t>
            </a:r>
          </a:p>
          <a:p>
            <a:pPr marL="0" indent="0" eaLnBrk="1" hangingPunct="1">
              <a:spcBef>
                <a:spcPct val="0"/>
              </a:spcBef>
              <a:buNone/>
            </a:pPr>
            <a:endParaRPr lang="en-US" altLang="en-US" sz="800" dirty="0"/>
          </a:p>
          <a:p>
            <a:pPr eaLnBrk="1" hangingPunct="1">
              <a:spcBef>
                <a:spcPct val="0"/>
              </a:spcBef>
              <a:buFontTx/>
              <a:buNone/>
            </a:pPr>
            <a:r>
              <a:rPr lang="en-US" altLang="en-US" sz="2800" b="1" dirty="0"/>
              <a:t>Stimuli:</a:t>
            </a:r>
            <a:r>
              <a:rPr lang="en-US" altLang="en-US" sz="2800" dirty="0"/>
              <a:t>  </a:t>
            </a:r>
          </a:p>
          <a:p>
            <a:pPr eaLnBrk="1" hangingPunct="1">
              <a:spcBef>
                <a:spcPct val="0"/>
              </a:spcBef>
            </a:pPr>
            <a:r>
              <a:rPr lang="en-US" altLang="en-US" sz="2800" dirty="0"/>
              <a:t>Color photos of alcoholic and non-alcoholic (control) beverages equated for contrast and luminance. Alcoholic beverages were categorized into 3 types: beer, wine, and liquor (120 images in each category, including non-alcoholic beverages). </a:t>
            </a:r>
          </a:p>
          <a:p>
            <a:pPr lvl="2" eaLnBrk="1" hangingPunct="1">
              <a:spcBef>
                <a:spcPct val="0"/>
              </a:spcBef>
              <a:buFontTx/>
              <a:buNone/>
            </a:pPr>
            <a:endParaRPr lang="en-US" altLang="en-US" sz="2800" dirty="0"/>
          </a:p>
          <a:p>
            <a:pPr lvl="2" eaLnBrk="1" hangingPunct="1">
              <a:spcBef>
                <a:spcPct val="0"/>
              </a:spcBef>
              <a:buFontTx/>
              <a:buNone/>
            </a:pPr>
            <a:endParaRPr lang="en-US" altLang="en-US" sz="2800" dirty="0"/>
          </a:p>
          <a:p>
            <a:pPr lvl="2" eaLnBrk="1" hangingPunct="1">
              <a:spcBef>
                <a:spcPct val="0"/>
              </a:spcBef>
              <a:buFontTx/>
              <a:buNone/>
            </a:pPr>
            <a:endParaRPr lang="en-US" altLang="en-US" sz="2800" dirty="0"/>
          </a:p>
          <a:p>
            <a:pPr lvl="2" eaLnBrk="1" hangingPunct="1">
              <a:spcBef>
                <a:spcPct val="0"/>
              </a:spcBef>
              <a:buFontTx/>
              <a:buNone/>
            </a:pPr>
            <a:endParaRPr lang="en-US" altLang="en-US" sz="2800" dirty="0"/>
          </a:p>
          <a:p>
            <a:pPr lvl="2" eaLnBrk="1" hangingPunct="1">
              <a:spcBef>
                <a:spcPct val="0"/>
              </a:spcBef>
              <a:buFontTx/>
              <a:buNone/>
            </a:pPr>
            <a:endParaRPr lang="en-US" altLang="en-US" sz="2800" dirty="0"/>
          </a:p>
          <a:p>
            <a:pPr lvl="2" eaLnBrk="1" hangingPunct="1">
              <a:spcBef>
                <a:spcPct val="0"/>
              </a:spcBef>
              <a:buFontTx/>
              <a:buNone/>
            </a:pPr>
            <a:endParaRPr lang="en-US" altLang="en-US" sz="2800" dirty="0"/>
          </a:p>
          <a:p>
            <a:pPr lvl="2" eaLnBrk="1" hangingPunct="1">
              <a:spcBef>
                <a:spcPct val="0"/>
              </a:spcBef>
              <a:buFontTx/>
              <a:buNone/>
            </a:pPr>
            <a:endParaRPr lang="en-US" altLang="en-US" sz="2800" dirty="0"/>
          </a:p>
          <a:p>
            <a:pPr lvl="2" eaLnBrk="1" hangingPunct="1">
              <a:spcBef>
                <a:spcPct val="0"/>
              </a:spcBef>
              <a:buFontTx/>
              <a:buNone/>
            </a:pPr>
            <a:endParaRPr lang="en-US" altLang="en-US" sz="2800" dirty="0"/>
          </a:p>
          <a:p>
            <a:pPr eaLnBrk="1" hangingPunct="1">
              <a:spcBef>
                <a:spcPct val="0"/>
              </a:spcBef>
              <a:buFontTx/>
              <a:buNone/>
            </a:pPr>
            <a:r>
              <a:rPr lang="en-US" altLang="en-US" sz="2800" b="1" dirty="0"/>
              <a:t>Procedure: </a:t>
            </a:r>
          </a:p>
          <a:p>
            <a:pPr eaLnBrk="1" hangingPunct="1">
              <a:spcBef>
                <a:spcPct val="0"/>
              </a:spcBef>
            </a:pPr>
            <a:r>
              <a:rPr lang="en-US" altLang="en-US" sz="2800" dirty="0"/>
              <a:t>Completion of self-report measures –alcoholic beverage preferences, family history of alcohol use disorder (Mann et al., 1985), alcohol use over the previous six-month period (</a:t>
            </a:r>
            <a:r>
              <a:rPr lang="en-US" altLang="en-US" sz="2800" dirty="0" err="1"/>
              <a:t>Cahalan</a:t>
            </a:r>
            <a:r>
              <a:rPr lang="en-US" altLang="en-US" sz="2800" dirty="0"/>
              <a:t>, 1969), drinking expectancies and motives (Cooper, 1994; </a:t>
            </a:r>
            <a:r>
              <a:rPr lang="en-US" altLang="en-US" sz="2800" dirty="0" err="1"/>
              <a:t>Fromme</a:t>
            </a:r>
            <a:r>
              <a:rPr lang="en-US" altLang="en-US" sz="2800" dirty="0"/>
              <a:t> et al., 1993), binge drinking practices (Cranford et al., 2006), alcohol craving (Clark, 1994; Love et al., 1998), and behavioral activation/inhibition (Carver &amp; White, 1994).</a:t>
            </a:r>
          </a:p>
          <a:p>
            <a:pPr eaLnBrk="1" hangingPunct="1">
              <a:spcBef>
                <a:spcPct val="0"/>
              </a:spcBef>
            </a:pPr>
            <a:r>
              <a:rPr lang="en-US" altLang="en-US" sz="2800" dirty="0"/>
              <a:t>Participants chose their preferred beverage type, and then completed 2 blocks of 240 trials (Alcohol Go, Alcohol No-Go; Control Go, Control No-Go – counterbalanced)</a:t>
            </a:r>
          </a:p>
          <a:p>
            <a:pPr eaLnBrk="1" hangingPunct="1">
              <a:spcBef>
                <a:spcPct val="0"/>
              </a:spcBef>
              <a:buFontTx/>
              <a:buNone/>
            </a:pPr>
            <a:endParaRPr lang="en-US" altLang="en-US" sz="2000" b="1" dirty="0">
              <a:solidFill>
                <a:srgbClr val="800000"/>
              </a:solidFill>
            </a:endParaRPr>
          </a:p>
          <a:p>
            <a:pPr eaLnBrk="1" hangingPunct="1">
              <a:spcBef>
                <a:spcPct val="0"/>
              </a:spcBef>
              <a:buFontTx/>
              <a:buNone/>
            </a:pPr>
            <a:r>
              <a:rPr lang="en-US" altLang="en-US" sz="2800" b="1" dirty="0"/>
              <a:t>ERP Methods:</a:t>
            </a:r>
            <a:endParaRPr lang="en-US" altLang="en-US" sz="2800" b="1" dirty="0">
              <a:solidFill>
                <a:srgbClr val="800000"/>
              </a:solidFill>
            </a:endParaRPr>
          </a:p>
          <a:p>
            <a:pPr eaLnBrk="1" hangingPunct="1">
              <a:spcBef>
                <a:spcPct val="0"/>
              </a:spcBef>
            </a:pPr>
            <a:r>
              <a:rPr lang="en-US" altLang="en-US" sz="2800" dirty="0"/>
              <a:t>EEG was recorded from 64 channels at 1000 Hz (Synamps2, </a:t>
            </a:r>
            <a:r>
              <a:rPr lang="en-US" altLang="en-US" sz="2800" dirty="0" err="1"/>
              <a:t>Neuroscan</a:t>
            </a:r>
            <a:r>
              <a:rPr lang="en-US" altLang="en-US" sz="2800" dirty="0"/>
              <a:t>, Charlotte NC)</a:t>
            </a:r>
          </a:p>
          <a:p>
            <a:pPr eaLnBrk="1" hangingPunct="1">
              <a:spcBef>
                <a:spcPct val="0"/>
              </a:spcBef>
            </a:pPr>
            <a:r>
              <a:rPr lang="en-US" altLang="en-US" sz="2800" dirty="0" err="1"/>
              <a:t>Epoched</a:t>
            </a:r>
            <a:r>
              <a:rPr lang="en-US" altLang="en-US" sz="2800" dirty="0"/>
              <a:t> -100 </a:t>
            </a:r>
            <a:r>
              <a:rPr lang="en-US" altLang="en-US" sz="2800" dirty="0" err="1"/>
              <a:t>ms</a:t>
            </a:r>
            <a:r>
              <a:rPr lang="en-US" altLang="en-US" sz="2800" dirty="0"/>
              <a:t> (baseline-corrected) to 1000 </a:t>
            </a:r>
            <a:r>
              <a:rPr lang="en-US" altLang="en-US" sz="2800" dirty="0" err="1"/>
              <a:t>ms.</a:t>
            </a:r>
            <a:r>
              <a:rPr lang="en-US" altLang="en-US" sz="2800" dirty="0"/>
              <a:t> Artifact rejected trials +/- 100</a:t>
            </a:r>
            <a:r>
              <a:rPr lang="el-GR" altLang="en-US" sz="2800" dirty="0">
                <a:cs typeface="Times New Roman" panose="02020603050405020304" pitchFamily="18" charset="0"/>
              </a:rPr>
              <a:t>μ</a:t>
            </a:r>
            <a:r>
              <a:rPr lang="en-US" altLang="en-US" sz="2800" dirty="0">
                <a:cs typeface="Times New Roman" panose="02020603050405020304" pitchFamily="18" charset="0"/>
              </a:rPr>
              <a:t>V.</a:t>
            </a:r>
            <a:endParaRPr lang="el-GR" altLang="en-US" sz="2800" dirty="0">
              <a:cs typeface="Times New Roman" panose="02020603050405020304" pitchFamily="18" charset="0"/>
            </a:endParaRPr>
          </a:p>
          <a:p>
            <a:pPr eaLnBrk="1" hangingPunct="1">
              <a:spcBef>
                <a:spcPct val="0"/>
              </a:spcBef>
            </a:pPr>
            <a:r>
              <a:rPr lang="en-US" altLang="en-US" sz="2800" dirty="0"/>
              <a:t>Referenced offline to linked mastoids and band-pass filtered offline (3 to 7 Hz) during the time window of the frontal N2 (150-300 </a:t>
            </a:r>
            <a:r>
              <a:rPr lang="en-US" altLang="en-US" sz="2800" dirty="0" err="1"/>
              <a:t>ms</a:t>
            </a:r>
            <a:r>
              <a:rPr lang="en-US" altLang="en-US" sz="2800" dirty="0"/>
              <a:t>).</a:t>
            </a:r>
          </a:p>
          <a:p>
            <a:pPr eaLnBrk="1" hangingPunct="1">
              <a:spcBef>
                <a:spcPct val="0"/>
              </a:spcBef>
            </a:pPr>
            <a:r>
              <a:rPr lang="en-US" altLang="en-US" sz="2800" dirty="0"/>
              <a:t>Traditional N2 peak amplitudes and latencies also extracted (</a:t>
            </a:r>
            <a:r>
              <a:rPr lang="en-US" altLang="en-US" sz="2800" dirty="0" err="1"/>
              <a:t>FCz</a:t>
            </a:r>
            <a:r>
              <a:rPr lang="en-US" altLang="en-US" sz="2800" dirty="0"/>
              <a:t>, 150-300 </a:t>
            </a:r>
            <a:r>
              <a:rPr lang="en-US" altLang="en-US" sz="2800" dirty="0" err="1"/>
              <a:t>ms</a:t>
            </a:r>
            <a:r>
              <a:rPr lang="en-US" altLang="en-US" sz="2800" dirty="0"/>
              <a:t>).</a:t>
            </a:r>
          </a:p>
          <a:p>
            <a:pPr eaLnBrk="1" hangingPunct="1">
              <a:spcBef>
                <a:spcPct val="0"/>
              </a:spcBef>
            </a:pPr>
            <a:r>
              <a:rPr lang="en-US" altLang="en-US" sz="2800" dirty="0"/>
              <a:t>Four averages for 1) ERP and 2) FMT analyses: Alcohol Go, Alcohol No-Go; Control Go, Control No-Go (correct trials only).</a:t>
            </a:r>
          </a:p>
          <a:p>
            <a:pPr eaLnBrk="1" hangingPunct="1">
              <a:spcBef>
                <a:spcPct val="0"/>
              </a:spcBef>
            </a:pPr>
            <a:endParaRPr lang="en-US" altLang="en-US" sz="2800" dirty="0"/>
          </a:p>
          <a:p>
            <a:pPr marL="0" indent="0" eaLnBrk="1" hangingPunct="1">
              <a:spcBef>
                <a:spcPct val="0"/>
              </a:spcBef>
              <a:buNone/>
            </a:pPr>
            <a:r>
              <a:rPr lang="en-US" altLang="en-US" sz="2800" b="1" dirty="0"/>
              <a:t>Statistical Analyses: </a:t>
            </a:r>
            <a:r>
              <a:rPr lang="en-US" altLang="en-US" sz="2800" dirty="0"/>
              <a:t>1) intergroup comparisons of high- and low-anxiety social drinkers, 2) ANOVAs of N2 latency and amplitude, and 2) ANOVA of FMT during the N2 time window.</a:t>
            </a:r>
          </a:p>
          <a:p>
            <a:pPr marL="0" indent="0" eaLnBrk="1" hangingPunct="1">
              <a:spcBef>
                <a:spcPct val="0"/>
              </a:spcBef>
              <a:buNone/>
            </a:pPr>
            <a:endParaRPr lang="en-US" altLang="en-US" sz="2800" dirty="0"/>
          </a:p>
        </p:txBody>
      </p:sp>
      <p:sp>
        <p:nvSpPr>
          <p:cNvPr id="4107" name="Text Box 1599">
            <a:extLst>
              <a:ext uri="{FF2B5EF4-FFF2-40B4-BE49-F238E27FC236}">
                <a16:creationId xmlns:a16="http://schemas.microsoft.com/office/drawing/2014/main" id="{1E844012-D88E-42AB-B0BC-6475729C91EE}"/>
              </a:ext>
            </a:extLst>
          </p:cNvPr>
          <p:cNvSpPr txBox="1">
            <a:spLocks noChangeArrowheads="1"/>
          </p:cNvSpPr>
          <p:nvPr/>
        </p:nvSpPr>
        <p:spPr bwMode="auto">
          <a:xfrm>
            <a:off x="21214251" y="19302169"/>
            <a:ext cx="4875213"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010" tIns="40005" rIns="80010" bIns="40005">
            <a:spAutoFit/>
          </a:bodyPr>
          <a:lstStyle>
            <a:lvl1pPr>
              <a:spcBef>
                <a:spcPct val="20000"/>
              </a:spcBef>
              <a:buChar char="•"/>
              <a:defRPr sz="15400">
                <a:solidFill>
                  <a:schemeClr val="tx1"/>
                </a:solidFill>
                <a:latin typeface="Times New Roman" panose="02020603050405020304" pitchFamily="18" charset="0"/>
              </a:defRPr>
            </a:lvl1pPr>
            <a:lvl2pPr marL="742950" indent="-285750">
              <a:spcBef>
                <a:spcPct val="20000"/>
              </a:spcBef>
              <a:buChar char="–"/>
              <a:defRPr sz="13400">
                <a:solidFill>
                  <a:schemeClr val="tx1"/>
                </a:solidFill>
                <a:latin typeface="Times New Roman" panose="02020603050405020304" pitchFamily="18" charset="0"/>
              </a:defRPr>
            </a:lvl2pPr>
            <a:lvl3pPr marL="1143000" indent="-228600">
              <a:spcBef>
                <a:spcPct val="20000"/>
              </a:spcBef>
              <a:buChar char="•"/>
              <a:defRPr sz="11600">
                <a:solidFill>
                  <a:schemeClr val="tx1"/>
                </a:solidFill>
                <a:latin typeface="Times New Roman" panose="02020603050405020304" pitchFamily="18" charset="0"/>
              </a:defRPr>
            </a:lvl3pPr>
            <a:lvl4pPr marL="1600200" indent="-228600">
              <a:spcBef>
                <a:spcPct val="20000"/>
              </a:spcBef>
              <a:buChar char="–"/>
              <a:defRPr sz="9600">
                <a:solidFill>
                  <a:schemeClr val="tx1"/>
                </a:solidFill>
                <a:latin typeface="Times New Roman" panose="02020603050405020304" pitchFamily="18" charset="0"/>
              </a:defRPr>
            </a:lvl4pPr>
            <a:lvl5pPr marL="2057400" indent="-228600">
              <a:spcBef>
                <a:spcPct val="20000"/>
              </a:spcBef>
              <a:buChar char="»"/>
              <a:defRPr sz="9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600">
                <a:solidFill>
                  <a:schemeClr val="tx1"/>
                </a:solidFill>
                <a:latin typeface="Times New Roman" panose="02020603050405020304" pitchFamily="18" charset="0"/>
              </a:defRPr>
            </a:lvl9pPr>
          </a:lstStyle>
          <a:p>
            <a:pPr eaLnBrk="1" hangingPunct="1">
              <a:spcBef>
                <a:spcPct val="0"/>
              </a:spcBef>
              <a:buFontTx/>
              <a:buNone/>
            </a:pPr>
            <a:endParaRPr lang="en-CA" altLang="en-US" sz="2400"/>
          </a:p>
        </p:txBody>
      </p:sp>
      <p:sp>
        <p:nvSpPr>
          <p:cNvPr id="4109" name="Rectangle 1611">
            <a:extLst>
              <a:ext uri="{FF2B5EF4-FFF2-40B4-BE49-F238E27FC236}">
                <a16:creationId xmlns:a16="http://schemas.microsoft.com/office/drawing/2014/main" id="{7AFD5C80-A6E6-4088-9193-167482BACC57}"/>
              </a:ext>
            </a:extLst>
          </p:cNvPr>
          <p:cNvSpPr>
            <a:spLocks noChangeArrowheads="1"/>
          </p:cNvSpPr>
          <p:nvPr/>
        </p:nvSpPr>
        <p:spPr bwMode="auto">
          <a:xfrm>
            <a:off x="26645353" y="18859499"/>
            <a:ext cx="13788272" cy="13378417"/>
          </a:xfrm>
          <a:prstGeom prst="rect">
            <a:avLst/>
          </a:prstGeom>
          <a:noFill/>
          <a:ln w="9525">
            <a:solidFill>
              <a:srgbClr val="800000"/>
            </a:solidFill>
            <a:miter lim="800000"/>
            <a:headEnd/>
            <a:tailEnd/>
          </a:ln>
          <a:effectLst>
            <a:outerShdw dist="107763"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wrap="none" lIns="80010" tIns="40005" rIns="80010" bIns="40005" anchor="ctr"/>
          <a:lstStyle>
            <a:lvl1pPr>
              <a:spcBef>
                <a:spcPct val="20000"/>
              </a:spcBef>
              <a:buChar char="•"/>
              <a:defRPr sz="15400">
                <a:solidFill>
                  <a:schemeClr val="tx1"/>
                </a:solidFill>
                <a:latin typeface="Times New Roman" panose="02020603050405020304" pitchFamily="18" charset="0"/>
              </a:defRPr>
            </a:lvl1pPr>
            <a:lvl2pPr marL="742950" indent="-285750">
              <a:spcBef>
                <a:spcPct val="20000"/>
              </a:spcBef>
              <a:buChar char="–"/>
              <a:defRPr sz="13400">
                <a:solidFill>
                  <a:schemeClr val="tx1"/>
                </a:solidFill>
                <a:latin typeface="Times New Roman" panose="02020603050405020304" pitchFamily="18" charset="0"/>
              </a:defRPr>
            </a:lvl2pPr>
            <a:lvl3pPr marL="1143000" indent="-228600">
              <a:spcBef>
                <a:spcPct val="20000"/>
              </a:spcBef>
              <a:buChar char="•"/>
              <a:defRPr sz="11600">
                <a:solidFill>
                  <a:schemeClr val="tx1"/>
                </a:solidFill>
                <a:latin typeface="Times New Roman" panose="02020603050405020304" pitchFamily="18" charset="0"/>
              </a:defRPr>
            </a:lvl3pPr>
            <a:lvl4pPr marL="1600200" indent="-228600">
              <a:spcBef>
                <a:spcPct val="20000"/>
              </a:spcBef>
              <a:buChar char="–"/>
              <a:defRPr sz="9600">
                <a:solidFill>
                  <a:schemeClr val="tx1"/>
                </a:solidFill>
                <a:latin typeface="Times New Roman" panose="02020603050405020304" pitchFamily="18" charset="0"/>
              </a:defRPr>
            </a:lvl4pPr>
            <a:lvl5pPr marL="2057400" indent="-228600">
              <a:spcBef>
                <a:spcPct val="20000"/>
              </a:spcBef>
              <a:buChar char="»"/>
              <a:defRPr sz="9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600">
                <a:solidFill>
                  <a:schemeClr val="tx1"/>
                </a:solidFill>
                <a:latin typeface="Times New Roman" panose="02020603050405020304" pitchFamily="18" charset="0"/>
              </a:defRPr>
            </a:lvl9pPr>
          </a:lstStyle>
          <a:p>
            <a:pPr algn="ctr" eaLnBrk="1" hangingPunct="1">
              <a:spcBef>
                <a:spcPct val="0"/>
              </a:spcBef>
              <a:buFontTx/>
              <a:buNone/>
            </a:pPr>
            <a:endParaRPr lang="en-CA" altLang="en-US" sz="2400"/>
          </a:p>
        </p:txBody>
      </p:sp>
      <p:sp>
        <p:nvSpPr>
          <p:cNvPr id="4110" name="Text Box 1612">
            <a:extLst>
              <a:ext uri="{FF2B5EF4-FFF2-40B4-BE49-F238E27FC236}">
                <a16:creationId xmlns:a16="http://schemas.microsoft.com/office/drawing/2014/main" id="{90C1C3A7-E591-4888-A11C-3E0946B618A0}"/>
              </a:ext>
            </a:extLst>
          </p:cNvPr>
          <p:cNvSpPr txBox="1">
            <a:spLocks noChangeArrowheads="1"/>
          </p:cNvSpPr>
          <p:nvPr/>
        </p:nvSpPr>
        <p:spPr bwMode="auto">
          <a:xfrm>
            <a:off x="26889075" y="19051694"/>
            <a:ext cx="13315950" cy="13407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010" tIns="40005" rIns="80010" bIns="40005">
            <a:spAutoFit/>
          </a:bodyPr>
          <a:lstStyle>
            <a:lvl1pPr>
              <a:spcBef>
                <a:spcPct val="20000"/>
              </a:spcBef>
              <a:buChar char="•"/>
              <a:defRPr sz="15400">
                <a:solidFill>
                  <a:schemeClr val="tx1"/>
                </a:solidFill>
                <a:latin typeface="Times New Roman" panose="02020603050405020304" pitchFamily="18" charset="0"/>
              </a:defRPr>
            </a:lvl1pPr>
            <a:lvl2pPr marL="3565525" indent="-1371600">
              <a:spcBef>
                <a:spcPct val="20000"/>
              </a:spcBef>
              <a:buChar char="–"/>
              <a:defRPr sz="13400">
                <a:solidFill>
                  <a:schemeClr val="tx1"/>
                </a:solidFill>
                <a:latin typeface="Times New Roman" panose="02020603050405020304" pitchFamily="18" charset="0"/>
              </a:defRPr>
            </a:lvl2pPr>
            <a:lvl3pPr marL="1143000" indent="-228600">
              <a:spcBef>
                <a:spcPct val="20000"/>
              </a:spcBef>
              <a:buChar char="•"/>
              <a:defRPr sz="11600">
                <a:solidFill>
                  <a:schemeClr val="tx1"/>
                </a:solidFill>
                <a:latin typeface="Times New Roman" panose="02020603050405020304" pitchFamily="18" charset="0"/>
              </a:defRPr>
            </a:lvl3pPr>
            <a:lvl4pPr marL="1600200" indent="-228600">
              <a:spcBef>
                <a:spcPct val="20000"/>
              </a:spcBef>
              <a:buChar char="–"/>
              <a:defRPr sz="9600">
                <a:solidFill>
                  <a:schemeClr val="tx1"/>
                </a:solidFill>
                <a:latin typeface="Times New Roman" panose="02020603050405020304" pitchFamily="18" charset="0"/>
              </a:defRPr>
            </a:lvl4pPr>
            <a:lvl5pPr marL="2057400" indent="-228600">
              <a:spcBef>
                <a:spcPct val="20000"/>
              </a:spcBef>
              <a:buChar char="»"/>
              <a:defRPr sz="9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600">
                <a:solidFill>
                  <a:schemeClr val="tx1"/>
                </a:solidFill>
                <a:latin typeface="Times New Roman" panose="02020603050405020304" pitchFamily="18" charset="0"/>
              </a:defRPr>
            </a:lvl9pPr>
          </a:lstStyle>
          <a:p>
            <a:pPr algn="ctr" eaLnBrk="1" hangingPunct="1">
              <a:spcBef>
                <a:spcPct val="0"/>
              </a:spcBef>
              <a:buFontTx/>
              <a:buNone/>
            </a:pPr>
            <a:r>
              <a:rPr lang="en-US" altLang="en-US" sz="4400" b="1" dirty="0">
                <a:solidFill>
                  <a:srgbClr val="800000"/>
                </a:solidFill>
              </a:rPr>
              <a:t>Conclusions</a:t>
            </a:r>
          </a:p>
          <a:p>
            <a:pPr marL="571500" indent="-571500" eaLnBrk="1" hangingPunct="1">
              <a:spcBef>
                <a:spcPct val="0"/>
              </a:spcBef>
            </a:pPr>
            <a:r>
              <a:rPr lang="en-US" altLang="en-US" sz="3600" dirty="0"/>
              <a:t>Social drinkers high in anxiety had higher alcohol craving and BAS drive scores, which might be related to the participants' previous experiences with alcohol's anxiolytic effects.</a:t>
            </a:r>
            <a:endParaRPr lang="en-US" altLang="en-US" sz="3600" dirty="0">
              <a:highlight>
                <a:srgbClr val="FFFF00"/>
              </a:highlight>
            </a:endParaRPr>
          </a:p>
          <a:p>
            <a:pPr marL="571500" indent="-571500" eaLnBrk="1" hangingPunct="1">
              <a:spcBef>
                <a:spcPct val="0"/>
              </a:spcBef>
            </a:pPr>
            <a:r>
              <a:rPr lang="en-US" altLang="en-US" sz="3600" dirty="0"/>
              <a:t>N2 amplitudes were larger for </a:t>
            </a:r>
            <a:r>
              <a:rPr lang="en-US" altLang="en-US" sz="3600" dirty="0" err="1"/>
              <a:t>NoGo</a:t>
            </a:r>
            <a:r>
              <a:rPr lang="en-US" altLang="en-US" sz="3600" dirty="0"/>
              <a:t> relative to Go trials, consistent with studies showing overall N2 sensitivity to response inhibition.</a:t>
            </a:r>
          </a:p>
          <a:p>
            <a:pPr marL="571500" indent="-571500" eaLnBrk="1" hangingPunct="1">
              <a:spcBef>
                <a:spcPct val="0"/>
              </a:spcBef>
            </a:pPr>
            <a:r>
              <a:rPr lang="en-US" altLang="en-US" sz="3600" dirty="0"/>
              <a:t>FMT analyses revealed no differences in FMT power in the high anxiety group as a function of stimulus or response type.</a:t>
            </a:r>
          </a:p>
          <a:p>
            <a:pPr marL="571500" indent="-571500" eaLnBrk="1" hangingPunct="1">
              <a:spcBef>
                <a:spcPct val="0"/>
              </a:spcBef>
            </a:pPr>
            <a:r>
              <a:rPr lang="en-US" altLang="en-US" sz="3600" dirty="0"/>
              <a:t>The low anxiety group had higher FMT but only for non-alcoholic No-Go trials. FMT power during alcohol No-Go trials was negatively correlated with alcohol-related impulsivity. This suggests that in this group, FMT was a more sensitive marker of alcohol-related response inhibition. The lack of differences in the high anxiety group is suggestive of anxiety-related deficits cognitive control, possibly due to higher resting levels of norepinephrine. </a:t>
            </a:r>
          </a:p>
          <a:p>
            <a:pPr marL="571500" indent="-571500" eaLnBrk="1" hangingPunct="1">
              <a:spcBef>
                <a:spcPct val="0"/>
              </a:spcBef>
            </a:pPr>
            <a:r>
              <a:rPr lang="en-US" altLang="en-US" sz="3600" dirty="0"/>
              <a:t>Together, these results suggest a dissociation between FMT and N2 amplitudes and point to the use of coping interventions for social drinkers with high anxiety to help reduce negative mood states that might lead them to misuse alcohol as a means of self-medicating. </a:t>
            </a:r>
            <a:endParaRPr lang="en-US" altLang="en-US" sz="1600" dirty="0"/>
          </a:p>
          <a:p>
            <a:pPr marL="285750" indent="-285750" eaLnBrk="1" hangingPunct="1">
              <a:spcBef>
                <a:spcPct val="0"/>
              </a:spcBef>
            </a:pPr>
            <a:r>
              <a:rPr lang="en-US" altLang="en-US" sz="1600" dirty="0" err="1"/>
              <a:t>Cahalan</a:t>
            </a:r>
            <a:r>
              <a:rPr lang="en-US" altLang="en-US" sz="1600" dirty="0"/>
              <a:t>, D., </a:t>
            </a:r>
            <a:r>
              <a:rPr lang="en-US" altLang="en-US" sz="1600" dirty="0" err="1"/>
              <a:t>Cisin</a:t>
            </a:r>
            <a:r>
              <a:rPr lang="en-US" altLang="en-US" sz="1600" dirty="0"/>
              <a:t>, I.H., &amp; Crossley, H.M. (1969). </a:t>
            </a:r>
            <a:r>
              <a:rPr lang="en-US" altLang="en-US" sz="1600" i="1" dirty="0"/>
              <a:t>American drinking practices: Monograph no. 6</a:t>
            </a:r>
            <a:r>
              <a:rPr lang="en-US" altLang="en-US" sz="1600" dirty="0"/>
              <a:t>., New Brunswick, NJ: Rutgers Center of Alcohol Studies.</a:t>
            </a:r>
          </a:p>
          <a:p>
            <a:pPr marL="285750" indent="-285750" eaLnBrk="1" hangingPunct="1">
              <a:spcBef>
                <a:spcPct val="0"/>
              </a:spcBef>
            </a:pPr>
            <a:r>
              <a:rPr lang="en-US" altLang="en-US" sz="1600" dirty="0"/>
              <a:t>Carver, C. S., &amp; White, T. L. (1994). </a:t>
            </a:r>
            <a:r>
              <a:rPr lang="en-US" altLang="en-US" sz="1600" i="1" dirty="0"/>
              <a:t>Journal of Personality and Social Psychology, 67</a:t>
            </a:r>
            <a:r>
              <a:rPr lang="en-US" altLang="en-US" sz="1600" dirty="0"/>
              <a:t>, 319-333</a:t>
            </a:r>
          </a:p>
          <a:p>
            <a:pPr marL="285750" indent="-285750" eaLnBrk="1" hangingPunct="1">
              <a:spcBef>
                <a:spcPct val="0"/>
              </a:spcBef>
            </a:pPr>
            <a:r>
              <a:rPr lang="en-US" sz="1400" dirty="0"/>
              <a:t>Clark, D., Love, A., James, D., &amp; </a:t>
            </a:r>
            <a:r>
              <a:rPr lang="en-US" sz="1400" dirty="0" err="1"/>
              <a:t>Willner</a:t>
            </a:r>
            <a:r>
              <a:rPr lang="en-US" sz="1400" dirty="0"/>
              <a:t>, P. (1998). Desires for Alcohol Questionnaire. </a:t>
            </a:r>
            <a:r>
              <a:rPr lang="en-US" sz="1400" i="1" dirty="0"/>
              <a:t>Addiction</a:t>
            </a:r>
            <a:r>
              <a:rPr lang="en-US" sz="1400" dirty="0"/>
              <a:t>, </a:t>
            </a:r>
            <a:r>
              <a:rPr lang="en-US" sz="1400" i="1" dirty="0"/>
              <a:t>93</a:t>
            </a:r>
            <a:r>
              <a:rPr lang="en-US" sz="1400" dirty="0"/>
              <a:t>(7), 1091–1102.</a:t>
            </a:r>
            <a:endParaRPr lang="en-US" altLang="en-US" sz="1400" dirty="0"/>
          </a:p>
          <a:p>
            <a:pPr marL="285750" indent="-285750" eaLnBrk="1" hangingPunct="1">
              <a:spcBef>
                <a:spcPct val="0"/>
              </a:spcBef>
            </a:pPr>
            <a:r>
              <a:rPr lang="en-US" altLang="en-US" sz="1600" dirty="0"/>
              <a:t>Cooper, L.M. (1994). </a:t>
            </a:r>
            <a:r>
              <a:rPr lang="en-US" altLang="en-US" sz="1600" i="1" dirty="0"/>
              <a:t>Psychological Assessment, </a:t>
            </a:r>
            <a:r>
              <a:rPr lang="en-US" altLang="en-US" sz="1600" dirty="0"/>
              <a:t>6(2), 117-128. </a:t>
            </a:r>
          </a:p>
          <a:p>
            <a:pPr marL="285750" indent="-285750" eaLnBrk="1" hangingPunct="1">
              <a:spcBef>
                <a:spcPct val="0"/>
              </a:spcBef>
            </a:pPr>
            <a:r>
              <a:rPr lang="en-US" altLang="en-US" sz="1600" dirty="0"/>
              <a:t>Cranford, J. A., McCabe, S. E., &amp; Boyd, C. J. (2006). </a:t>
            </a:r>
            <a:r>
              <a:rPr lang="en-US" altLang="en-US" sz="1600" i="1" dirty="0"/>
              <a:t>Alcoholism: Clinical and Experimental Research, 30</a:t>
            </a:r>
            <a:r>
              <a:rPr lang="en-US" altLang="en-US" sz="1600" dirty="0"/>
              <a:t>(11), 1896-1905.</a:t>
            </a:r>
          </a:p>
          <a:p>
            <a:pPr marL="285750" indent="-285750" eaLnBrk="1" hangingPunct="1">
              <a:spcBef>
                <a:spcPct val="0"/>
              </a:spcBef>
            </a:pPr>
            <a:r>
              <a:rPr lang="en-US" sz="1600" dirty="0"/>
              <a:t>Christie, G. J., &amp; Tata, M. S. (2009). </a:t>
            </a:r>
            <a:r>
              <a:rPr lang="en-US" sz="1600" i="1" dirty="0" err="1"/>
              <a:t>NeuroImage</a:t>
            </a:r>
            <a:r>
              <a:rPr lang="en-US" sz="1600" i="1" dirty="0"/>
              <a:t>, 48</a:t>
            </a:r>
            <a:r>
              <a:rPr lang="en-US" sz="1600" dirty="0"/>
              <a:t>, 415–422. </a:t>
            </a:r>
            <a:endParaRPr lang="en-US" altLang="en-US" sz="1600" dirty="0"/>
          </a:p>
          <a:p>
            <a:pPr marL="285750" indent="-285750" eaLnBrk="1" hangingPunct="1">
              <a:spcBef>
                <a:spcPct val="0"/>
              </a:spcBef>
            </a:pPr>
            <a:r>
              <a:rPr lang="en-US" altLang="en-US" sz="1600" dirty="0" err="1"/>
              <a:t>Fromme</a:t>
            </a:r>
            <a:r>
              <a:rPr lang="en-US" altLang="en-US" sz="1600" dirty="0"/>
              <a:t>, K., </a:t>
            </a:r>
            <a:r>
              <a:rPr lang="en-US" altLang="en-US" sz="1600" dirty="0" err="1"/>
              <a:t>Stroot</a:t>
            </a:r>
            <a:r>
              <a:rPr lang="en-US" altLang="en-US" sz="1600" dirty="0"/>
              <a:t>, E.A., &amp; Kaplan, D. (1993). </a:t>
            </a:r>
            <a:r>
              <a:rPr lang="en-US" altLang="en-US" sz="1600" i="1" dirty="0"/>
              <a:t>Psychological Assessment, </a:t>
            </a:r>
            <a:r>
              <a:rPr lang="en-US" altLang="en-US" sz="1600" dirty="0"/>
              <a:t>5, 19-26. </a:t>
            </a:r>
          </a:p>
          <a:p>
            <a:pPr marL="285750" indent="-285750" eaLnBrk="1" hangingPunct="1">
              <a:spcBef>
                <a:spcPct val="0"/>
              </a:spcBef>
            </a:pPr>
            <a:r>
              <a:rPr lang="en-US" altLang="en-US" sz="1600" dirty="0"/>
              <a:t>Love, A., James, D., &amp; </a:t>
            </a:r>
            <a:r>
              <a:rPr lang="en-US" altLang="en-US" sz="1600" dirty="0" err="1"/>
              <a:t>Willner</a:t>
            </a:r>
            <a:r>
              <a:rPr lang="en-US" altLang="en-US" sz="1600" dirty="0"/>
              <a:t>, P.A. (1998). </a:t>
            </a:r>
            <a:r>
              <a:rPr lang="en-US" altLang="en-US" sz="1600" i="1" dirty="0"/>
              <a:t>Addiction, 93</a:t>
            </a:r>
            <a:r>
              <a:rPr lang="en-US" altLang="en-US" sz="1600" dirty="0"/>
              <a:t>, 1091-1102. </a:t>
            </a:r>
          </a:p>
          <a:p>
            <a:pPr marL="285750" indent="-285750" eaLnBrk="1" hangingPunct="1">
              <a:spcBef>
                <a:spcPct val="0"/>
              </a:spcBef>
            </a:pPr>
            <a:r>
              <a:rPr lang="en-US" altLang="en-US" sz="1600" dirty="0"/>
              <a:t>Mann, R.E., </a:t>
            </a:r>
            <a:r>
              <a:rPr lang="en-US" altLang="en-US" sz="1600" dirty="0" err="1"/>
              <a:t>Sobell</a:t>
            </a:r>
            <a:r>
              <a:rPr lang="en-US" altLang="en-US" sz="1600" dirty="0"/>
              <a:t>, L.C., </a:t>
            </a:r>
            <a:r>
              <a:rPr lang="en-US" altLang="en-US" sz="1600" dirty="0" err="1"/>
              <a:t>Sobell</a:t>
            </a:r>
            <a:r>
              <a:rPr lang="en-US" altLang="en-US" sz="1600" dirty="0"/>
              <a:t>, M.B., &amp; Pavan, D. (1985). </a:t>
            </a:r>
            <a:r>
              <a:rPr lang="en-US" altLang="en-US" sz="1600" i="1" dirty="0"/>
              <a:t>Drug and Alcohol Dependence, 15</a:t>
            </a:r>
            <a:r>
              <a:rPr lang="en-US" altLang="en-US" sz="1600" dirty="0"/>
              <a:t>, 61-67. </a:t>
            </a:r>
          </a:p>
          <a:p>
            <a:pPr marL="285750" indent="-285750" eaLnBrk="1" hangingPunct="1">
              <a:spcBef>
                <a:spcPct val="0"/>
              </a:spcBef>
            </a:pPr>
            <a:r>
              <a:rPr lang="en-US" sz="1600" dirty="0" err="1"/>
              <a:t>Nigbur</a:t>
            </a:r>
            <a:r>
              <a:rPr lang="en-US" sz="1600" dirty="0"/>
              <a:t>, R., Ivanova, G., and </a:t>
            </a:r>
            <a:r>
              <a:rPr lang="en-US" sz="1600" dirty="0" err="1"/>
              <a:t>Stürmer</a:t>
            </a:r>
            <a:r>
              <a:rPr lang="en-US" sz="1600" dirty="0"/>
              <a:t>, B. (2011). </a:t>
            </a:r>
            <a:r>
              <a:rPr lang="en-US" sz="1600" i="1" dirty="0"/>
              <a:t>Clinical Neurophysiology.</a:t>
            </a:r>
            <a:r>
              <a:rPr lang="en-US" sz="1600" dirty="0"/>
              <a:t> 122, 2185–2194. </a:t>
            </a:r>
            <a:endParaRPr lang="en-US" altLang="en-US" sz="1600" dirty="0"/>
          </a:p>
        </p:txBody>
      </p:sp>
      <p:sp>
        <p:nvSpPr>
          <p:cNvPr id="4111" name="Rectangle 1148">
            <a:extLst>
              <a:ext uri="{FF2B5EF4-FFF2-40B4-BE49-F238E27FC236}">
                <a16:creationId xmlns:a16="http://schemas.microsoft.com/office/drawing/2014/main" id="{1527AF36-AC83-42EE-B782-029255300F0F}"/>
              </a:ext>
            </a:extLst>
          </p:cNvPr>
          <p:cNvSpPr>
            <a:spLocks noChangeArrowheads="1"/>
          </p:cNvSpPr>
          <p:nvPr/>
        </p:nvSpPr>
        <p:spPr bwMode="auto">
          <a:xfrm>
            <a:off x="1158875" y="898525"/>
            <a:ext cx="39189025" cy="3987800"/>
          </a:xfrm>
          <a:prstGeom prst="rect">
            <a:avLst/>
          </a:prstGeom>
          <a:noFill/>
          <a:ln w="9525">
            <a:solidFill>
              <a:srgbClr val="800000"/>
            </a:solidFill>
            <a:miter lim="800000"/>
            <a:headEnd/>
            <a:tailEnd/>
          </a:ln>
          <a:effectLst>
            <a:outerShdw dist="107763"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lIns="91439" rIns="91439"/>
          <a:lstStyle>
            <a:lvl1pPr>
              <a:spcBef>
                <a:spcPct val="20000"/>
              </a:spcBef>
              <a:buChar char="•"/>
              <a:defRPr sz="15400">
                <a:solidFill>
                  <a:schemeClr val="tx1"/>
                </a:solidFill>
                <a:latin typeface="Times New Roman" panose="02020603050405020304" pitchFamily="18" charset="0"/>
              </a:defRPr>
            </a:lvl1pPr>
            <a:lvl2pPr marL="742950" indent="-285750">
              <a:spcBef>
                <a:spcPct val="20000"/>
              </a:spcBef>
              <a:buChar char="–"/>
              <a:defRPr sz="13400">
                <a:solidFill>
                  <a:schemeClr val="tx1"/>
                </a:solidFill>
                <a:latin typeface="Times New Roman" panose="02020603050405020304" pitchFamily="18" charset="0"/>
              </a:defRPr>
            </a:lvl2pPr>
            <a:lvl3pPr marL="1143000" indent="-228600">
              <a:spcBef>
                <a:spcPct val="20000"/>
              </a:spcBef>
              <a:buChar char="•"/>
              <a:defRPr sz="11600">
                <a:solidFill>
                  <a:schemeClr val="tx1"/>
                </a:solidFill>
                <a:latin typeface="Times New Roman" panose="02020603050405020304" pitchFamily="18" charset="0"/>
              </a:defRPr>
            </a:lvl3pPr>
            <a:lvl4pPr marL="1600200" indent="-228600">
              <a:spcBef>
                <a:spcPct val="20000"/>
              </a:spcBef>
              <a:buChar char="–"/>
              <a:defRPr sz="9600">
                <a:solidFill>
                  <a:schemeClr val="tx1"/>
                </a:solidFill>
                <a:latin typeface="Times New Roman" panose="02020603050405020304" pitchFamily="18" charset="0"/>
              </a:defRPr>
            </a:lvl4pPr>
            <a:lvl5pPr marL="2057400" indent="-228600">
              <a:spcBef>
                <a:spcPct val="20000"/>
              </a:spcBef>
              <a:buChar char="»"/>
              <a:defRPr sz="9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600">
                <a:solidFill>
                  <a:schemeClr val="tx1"/>
                </a:solidFill>
                <a:latin typeface="Times New Roman" panose="02020603050405020304" pitchFamily="18" charset="0"/>
              </a:defRPr>
            </a:lvl9pPr>
          </a:lstStyle>
          <a:p>
            <a:pPr algn="ctr" eaLnBrk="1" hangingPunct="1">
              <a:spcBef>
                <a:spcPct val="0"/>
              </a:spcBef>
              <a:buFontTx/>
              <a:buNone/>
            </a:pPr>
            <a:endParaRPr lang="en-CA" altLang="en-US" sz="800" b="1">
              <a:solidFill>
                <a:schemeClr val="accent2"/>
              </a:solidFill>
              <a:latin typeface="Arial" panose="020B0604020202020204" pitchFamily="34" charset="0"/>
            </a:endParaRPr>
          </a:p>
        </p:txBody>
      </p:sp>
      <p:sp>
        <p:nvSpPr>
          <p:cNvPr id="4112" name="Text Box 1614">
            <a:extLst>
              <a:ext uri="{FF2B5EF4-FFF2-40B4-BE49-F238E27FC236}">
                <a16:creationId xmlns:a16="http://schemas.microsoft.com/office/drawing/2014/main" id="{72891221-032C-4AFA-821C-7F630B2AF64D}"/>
              </a:ext>
            </a:extLst>
          </p:cNvPr>
          <p:cNvSpPr txBox="1">
            <a:spLocks noChangeArrowheads="1"/>
          </p:cNvSpPr>
          <p:nvPr/>
        </p:nvSpPr>
        <p:spPr bwMode="auto">
          <a:xfrm>
            <a:off x="4989513" y="1244600"/>
            <a:ext cx="31508666" cy="3877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15400">
                <a:solidFill>
                  <a:schemeClr val="tx1"/>
                </a:solidFill>
                <a:latin typeface="Times New Roman" panose="02020603050405020304" pitchFamily="18" charset="0"/>
              </a:defRPr>
            </a:lvl1pPr>
            <a:lvl2pPr marL="742950" indent="-285750">
              <a:spcBef>
                <a:spcPct val="20000"/>
              </a:spcBef>
              <a:buChar char="–"/>
              <a:defRPr sz="13400">
                <a:solidFill>
                  <a:schemeClr val="tx1"/>
                </a:solidFill>
                <a:latin typeface="Times New Roman" panose="02020603050405020304" pitchFamily="18" charset="0"/>
              </a:defRPr>
            </a:lvl2pPr>
            <a:lvl3pPr marL="1143000" indent="-228600">
              <a:spcBef>
                <a:spcPct val="20000"/>
              </a:spcBef>
              <a:buChar char="•"/>
              <a:defRPr sz="11600">
                <a:solidFill>
                  <a:schemeClr val="tx1"/>
                </a:solidFill>
                <a:latin typeface="Times New Roman" panose="02020603050405020304" pitchFamily="18" charset="0"/>
              </a:defRPr>
            </a:lvl3pPr>
            <a:lvl4pPr marL="1600200" indent="-228600">
              <a:spcBef>
                <a:spcPct val="20000"/>
              </a:spcBef>
              <a:buChar char="–"/>
              <a:defRPr sz="9600">
                <a:solidFill>
                  <a:schemeClr val="tx1"/>
                </a:solidFill>
                <a:latin typeface="Times New Roman" panose="02020603050405020304" pitchFamily="18" charset="0"/>
              </a:defRPr>
            </a:lvl4pPr>
            <a:lvl5pPr marL="2057400" indent="-228600">
              <a:spcBef>
                <a:spcPct val="20000"/>
              </a:spcBef>
              <a:buChar char="»"/>
              <a:defRPr sz="9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600">
                <a:solidFill>
                  <a:schemeClr val="tx1"/>
                </a:solidFill>
                <a:latin typeface="Times New Roman" panose="02020603050405020304" pitchFamily="18" charset="0"/>
              </a:defRPr>
            </a:lvl9pPr>
          </a:lstStyle>
          <a:p>
            <a:pPr algn="ctr" eaLnBrk="1" hangingPunct="1">
              <a:spcBef>
                <a:spcPct val="0"/>
              </a:spcBef>
              <a:buFontTx/>
              <a:buNone/>
            </a:pPr>
            <a:r>
              <a:rPr lang="en-US" altLang="en-US" sz="6000" b="1" cap="all" dirty="0"/>
              <a:t>TRAIT ANXIETY MODULATES EVENT-RELATED POTENTIALS TO ALCOHOL IMAGES IN SOCIAL DRINKERS</a:t>
            </a:r>
            <a:endParaRPr lang="en-US" altLang="en-US" sz="6000" b="1" dirty="0"/>
          </a:p>
          <a:p>
            <a:pPr algn="ctr" eaLnBrk="1" hangingPunct="1">
              <a:spcBef>
                <a:spcPct val="0"/>
              </a:spcBef>
              <a:buFontTx/>
              <a:buNone/>
            </a:pPr>
            <a:r>
              <a:rPr lang="en-US" altLang="en-US" sz="4800" b="1" dirty="0"/>
              <a:t>Alyse Finch, Allison </a:t>
            </a:r>
            <a:r>
              <a:rPr lang="en-US" altLang="en-US" sz="4800" b="1" dirty="0" err="1"/>
              <a:t>Zborowski</a:t>
            </a:r>
            <a:r>
              <a:rPr lang="en-US" altLang="en-US" sz="4800" b="1" dirty="0"/>
              <a:t>, Scott </a:t>
            </a:r>
            <a:r>
              <a:rPr lang="en-US" altLang="en-US" sz="4800" b="1" dirty="0" err="1"/>
              <a:t>Oettli</a:t>
            </a:r>
            <a:r>
              <a:rPr lang="en-US" altLang="en-US" sz="4800" b="1" dirty="0"/>
              <a:t>,  Natalie Ceballos, and Reiko Graham</a:t>
            </a:r>
            <a:endParaRPr lang="en-US" altLang="en-US" sz="4800" b="1" i="1" dirty="0"/>
          </a:p>
          <a:p>
            <a:pPr algn="ctr" eaLnBrk="1" hangingPunct="1">
              <a:spcBef>
                <a:spcPct val="0"/>
              </a:spcBef>
              <a:buFontTx/>
              <a:buNone/>
            </a:pPr>
            <a:r>
              <a:rPr lang="en-US" altLang="en-US" sz="5400" b="1" i="1" dirty="0"/>
              <a:t> Department of Psychology, Texas State University</a:t>
            </a:r>
          </a:p>
          <a:p>
            <a:pPr eaLnBrk="1" hangingPunct="1">
              <a:spcBef>
                <a:spcPct val="0"/>
              </a:spcBef>
              <a:buFontTx/>
              <a:buNone/>
            </a:pPr>
            <a:r>
              <a:rPr lang="en-US" altLang="en-US" sz="2400" dirty="0">
                <a:solidFill>
                  <a:schemeClr val="accent2"/>
                </a:solidFill>
              </a:rPr>
              <a:t> </a:t>
            </a:r>
          </a:p>
        </p:txBody>
      </p:sp>
      <p:pic>
        <p:nvPicPr>
          <p:cNvPr id="4113" name="Picture 1678">
            <a:extLst>
              <a:ext uri="{FF2B5EF4-FFF2-40B4-BE49-F238E27FC236}">
                <a16:creationId xmlns:a16="http://schemas.microsoft.com/office/drawing/2014/main" id="{9E2EA8E3-70C5-4F45-80B7-D175BD9A25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1613" y="1381125"/>
            <a:ext cx="3205162" cy="339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4" name="Text Box 1689">
            <a:extLst>
              <a:ext uri="{FF2B5EF4-FFF2-40B4-BE49-F238E27FC236}">
                <a16:creationId xmlns:a16="http://schemas.microsoft.com/office/drawing/2014/main" id="{BC529274-E208-4315-9ED0-AABCC9BFACAA}"/>
              </a:ext>
            </a:extLst>
          </p:cNvPr>
          <p:cNvSpPr txBox="1">
            <a:spLocks noChangeArrowheads="1"/>
          </p:cNvSpPr>
          <p:nvPr/>
        </p:nvSpPr>
        <p:spPr bwMode="auto">
          <a:xfrm>
            <a:off x="15470592" y="5922891"/>
            <a:ext cx="10878900" cy="21759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15400">
                <a:solidFill>
                  <a:schemeClr val="tx1"/>
                </a:solidFill>
                <a:latin typeface="Times New Roman" panose="02020603050405020304" pitchFamily="18" charset="0"/>
              </a:defRPr>
            </a:lvl1pPr>
            <a:lvl2pPr marL="742950" indent="-285750">
              <a:spcBef>
                <a:spcPct val="20000"/>
              </a:spcBef>
              <a:buChar char="–"/>
              <a:defRPr sz="13400">
                <a:solidFill>
                  <a:schemeClr val="tx1"/>
                </a:solidFill>
                <a:latin typeface="Times New Roman" panose="02020603050405020304" pitchFamily="18" charset="0"/>
              </a:defRPr>
            </a:lvl2pPr>
            <a:lvl3pPr marL="1143000" indent="-228600">
              <a:spcBef>
                <a:spcPct val="20000"/>
              </a:spcBef>
              <a:buChar char="•"/>
              <a:defRPr sz="11600">
                <a:solidFill>
                  <a:schemeClr val="tx1"/>
                </a:solidFill>
                <a:latin typeface="Times New Roman" panose="02020603050405020304" pitchFamily="18" charset="0"/>
              </a:defRPr>
            </a:lvl3pPr>
            <a:lvl4pPr marL="1600200" indent="-228600">
              <a:spcBef>
                <a:spcPct val="20000"/>
              </a:spcBef>
              <a:buChar char="–"/>
              <a:defRPr sz="9600">
                <a:solidFill>
                  <a:schemeClr val="tx1"/>
                </a:solidFill>
                <a:latin typeface="Times New Roman" panose="02020603050405020304" pitchFamily="18" charset="0"/>
              </a:defRPr>
            </a:lvl4pPr>
            <a:lvl5pPr marL="2057400" indent="-228600">
              <a:spcBef>
                <a:spcPct val="20000"/>
              </a:spcBef>
              <a:buChar char="»"/>
              <a:defRPr sz="9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600">
                <a:solidFill>
                  <a:schemeClr val="tx1"/>
                </a:solidFill>
                <a:latin typeface="Times New Roman" panose="02020603050405020304" pitchFamily="18" charset="0"/>
              </a:defRPr>
            </a:lvl9pPr>
          </a:lstStyle>
          <a:p>
            <a:pPr>
              <a:buNone/>
            </a:pPr>
            <a:r>
              <a:rPr lang="en-US" sz="2800" dirty="0"/>
              <a:t>Participants were broken into two groups based on a median split of </a:t>
            </a:r>
            <a:r>
              <a:rPr lang="en-US" sz="2800" b="1" dirty="0"/>
              <a:t>trait anxiety </a:t>
            </a:r>
            <a:r>
              <a:rPr lang="en-US" sz="2800" dirty="0"/>
              <a:t>scores: </a:t>
            </a:r>
          </a:p>
          <a:p>
            <a:pPr lvl="1"/>
            <a:r>
              <a:rPr lang="en-US" sz="2800" dirty="0"/>
              <a:t>Low Anxiety, </a:t>
            </a:r>
            <a:r>
              <a:rPr lang="en-US" sz="2800" i="1" dirty="0"/>
              <a:t>n </a:t>
            </a:r>
            <a:r>
              <a:rPr lang="en-US" sz="2800" dirty="0"/>
              <a:t>= 12; High Anxiety, </a:t>
            </a:r>
            <a:r>
              <a:rPr lang="en-US" sz="2800" i="1" dirty="0"/>
              <a:t>n </a:t>
            </a:r>
            <a:r>
              <a:rPr lang="en-US" sz="2800" dirty="0"/>
              <a:t>= 11</a:t>
            </a:r>
          </a:p>
          <a:p>
            <a:pPr>
              <a:buNone/>
            </a:pPr>
            <a:r>
              <a:rPr lang="en-US" sz="2800" dirty="0"/>
              <a:t>Repeated-measures ANOVAs for N2 peak latencies and amplitudes, and FMT at site </a:t>
            </a:r>
            <a:r>
              <a:rPr lang="en-US" sz="2800" dirty="0" err="1"/>
              <a:t>FCz</a:t>
            </a:r>
            <a:r>
              <a:rPr lang="en-US" sz="2800" dirty="0"/>
              <a:t> were conducted.</a:t>
            </a:r>
          </a:p>
          <a:p>
            <a:pPr marL="457200" indent="-457200">
              <a:buFont typeface="Arial" panose="020B0604020202020204" pitchFamily="34" charset="0"/>
              <a:buChar char="•"/>
            </a:pPr>
            <a:r>
              <a:rPr lang="en-US" sz="2400" b="1" dirty="0"/>
              <a:t>Within Subjects</a:t>
            </a:r>
            <a:r>
              <a:rPr lang="en-US" sz="2400" dirty="0"/>
              <a:t>: stimulus type (Alcohol, Control) &amp; response type (Go, No-Go) </a:t>
            </a:r>
          </a:p>
          <a:p>
            <a:pPr marL="457200" indent="-457200">
              <a:buFont typeface="Arial" panose="020B0604020202020204" pitchFamily="34" charset="0"/>
              <a:buChar char="•"/>
            </a:pPr>
            <a:r>
              <a:rPr lang="en-US" sz="2400" b="1" dirty="0"/>
              <a:t>Between Subjects</a:t>
            </a:r>
            <a:r>
              <a:rPr lang="en-US" sz="2400" dirty="0"/>
              <a:t>: state anxiety group (Low, High) </a:t>
            </a:r>
          </a:p>
          <a:p>
            <a:pPr marL="1200150" lvl="1" indent="-457200">
              <a:buFont typeface="Arial" panose="020B0604020202020204" pitchFamily="34" charset="0"/>
              <a:buChar char="•"/>
            </a:pPr>
            <a:endParaRPr lang="en-US" sz="800" dirty="0"/>
          </a:p>
          <a:p>
            <a:pPr>
              <a:buNone/>
            </a:pPr>
            <a:r>
              <a:rPr lang="en-US" sz="3200" b="1" dirty="0"/>
              <a:t>Intergroup comparisons: </a:t>
            </a:r>
            <a:r>
              <a:rPr lang="en-US" sz="2800" b="1" dirty="0"/>
              <a:t>High Anxiety vs. Low Anxiety </a:t>
            </a:r>
          </a:p>
          <a:p>
            <a:r>
              <a:rPr lang="en-US" sz="2800" b="1" dirty="0"/>
              <a:t>High anxiety group</a:t>
            </a:r>
            <a:r>
              <a:rPr lang="en-US" sz="2800" dirty="0"/>
              <a:t> had higher  DAQ Strong craving scores (current strong cravings to consume alcohol), </a:t>
            </a:r>
            <a:r>
              <a:rPr lang="en-US" sz="2800" b="1" i="1" dirty="0"/>
              <a:t>t</a:t>
            </a:r>
            <a:r>
              <a:rPr lang="en-US" sz="2800" b="1" dirty="0"/>
              <a:t>(12.572) = -2.703, </a:t>
            </a:r>
            <a:r>
              <a:rPr lang="en-US" sz="2800" b="1" i="1" dirty="0"/>
              <a:t>p</a:t>
            </a:r>
            <a:r>
              <a:rPr lang="en-US" sz="2800" b="1" dirty="0"/>
              <a:t> = .019</a:t>
            </a:r>
            <a:r>
              <a:rPr lang="en-US" sz="2800" dirty="0"/>
              <a:t>, and BAS Drive scores (the motivation to go to any lengths to achieve a reward), </a:t>
            </a:r>
            <a:r>
              <a:rPr lang="en-US" sz="2800" b="1" i="1" dirty="0"/>
              <a:t>t</a:t>
            </a:r>
            <a:r>
              <a:rPr lang="en-US" sz="2800" b="1" dirty="0"/>
              <a:t>(21) = -3.338, </a:t>
            </a:r>
            <a:r>
              <a:rPr lang="en-US" sz="2800" b="1" i="1" dirty="0"/>
              <a:t>p</a:t>
            </a:r>
            <a:r>
              <a:rPr lang="en-US" sz="2800" b="1" dirty="0"/>
              <a:t> = .003 </a:t>
            </a:r>
            <a:r>
              <a:rPr lang="en-US" sz="2800" dirty="0"/>
              <a:t>than the low anxiety group. </a:t>
            </a:r>
          </a:p>
          <a:p>
            <a:pPr marL="457200" lvl="1" indent="0">
              <a:buNone/>
            </a:pPr>
            <a:endParaRPr lang="en-US" sz="2800" dirty="0"/>
          </a:p>
          <a:p>
            <a:pPr marL="457200" lvl="1" indent="0">
              <a:buNone/>
            </a:pPr>
            <a:endParaRPr lang="en-US" sz="2800" dirty="0"/>
          </a:p>
          <a:p>
            <a:pPr marL="457200" lvl="1" indent="0">
              <a:buNone/>
            </a:pPr>
            <a:endParaRPr lang="en-US" sz="2800" dirty="0"/>
          </a:p>
          <a:p>
            <a:pPr marL="457200" lvl="1" indent="0">
              <a:buNone/>
            </a:pPr>
            <a:endParaRPr lang="en-US" sz="2800" dirty="0"/>
          </a:p>
          <a:p>
            <a:pPr marL="457200" lvl="1" indent="0">
              <a:buNone/>
            </a:pPr>
            <a:endParaRPr lang="en-US" sz="2800" dirty="0"/>
          </a:p>
          <a:p>
            <a:pPr marL="457200" lvl="1" indent="0">
              <a:buNone/>
            </a:pPr>
            <a:endParaRPr lang="en-US" sz="2800" dirty="0"/>
          </a:p>
          <a:p>
            <a:pPr marL="457200" lvl="1" indent="0">
              <a:buNone/>
            </a:pPr>
            <a:endParaRPr lang="en-US" sz="2800" dirty="0"/>
          </a:p>
          <a:p>
            <a:pPr marL="457200" lvl="1" indent="0">
              <a:buNone/>
            </a:pPr>
            <a:endParaRPr lang="en-US" sz="2800" dirty="0"/>
          </a:p>
          <a:p>
            <a:pPr marL="457200" lvl="1" indent="0">
              <a:buNone/>
            </a:pPr>
            <a:endParaRPr lang="en-US" sz="2800" dirty="0"/>
          </a:p>
          <a:p>
            <a:pPr marL="457200" lvl="1" indent="0">
              <a:buNone/>
            </a:pPr>
            <a:endParaRPr lang="en-US" sz="2800" dirty="0"/>
          </a:p>
          <a:p>
            <a:pPr indent="-285750">
              <a:buNone/>
            </a:pPr>
            <a:r>
              <a:rPr lang="en-US" sz="3200" b="1" dirty="0"/>
              <a:t>ERP analyses: N2 latency and amplitude</a:t>
            </a:r>
          </a:p>
          <a:p>
            <a:pPr marL="400050" indent="-685800"/>
            <a:r>
              <a:rPr lang="en-US" sz="2800" dirty="0"/>
              <a:t>No effects observed for N2 peak latency</a:t>
            </a:r>
          </a:p>
          <a:p>
            <a:pPr marL="400050" indent="-685800"/>
            <a:r>
              <a:rPr lang="en-US" sz="2800" dirty="0"/>
              <a:t>N2 amplitude, main effect of response, </a:t>
            </a:r>
            <a:r>
              <a:rPr lang="en-US" sz="2800" b="1" i="1" dirty="0"/>
              <a:t>F</a:t>
            </a:r>
            <a:r>
              <a:rPr lang="en-US" sz="2800" b="1" dirty="0"/>
              <a:t>(1, 21) = 5.65, </a:t>
            </a:r>
            <a:r>
              <a:rPr lang="en-US" sz="2800" b="1" i="1" dirty="0"/>
              <a:t>p</a:t>
            </a:r>
            <a:r>
              <a:rPr lang="en-US" sz="2800" b="1" dirty="0"/>
              <a:t> = .027) </a:t>
            </a:r>
            <a:r>
              <a:rPr lang="en-US" sz="2800" dirty="0"/>
              <a:t>– larger N2 for No-Go trials</a:t>
            </a:r>
          </a:p>
          <a:p>
            <a:pPr marL="457200" lvl="1" indent="0">
              <a:buNone/>
            </a:pPr>
            <a:endParaRPr lang="en-US" sz="2800" dirty="0"/>
          </a:p>
          <a:p>
            <a:pPr marL="457200" lvl="1" indent="0">
              <a:buNone/>
            </a:pPr>
            <a:endParaRPr lang="en-US" sz="2800" dirty="0"/>
          </a:p>
          <a:p>
            <a:pPr marL="457200" lvl="1" indent="0">
              <a:buNone/>
            </a:pPr>
            <a:endParaRPr lang="en-US" sz="2800" dirty="0"/>
          </a:p>
          <a:p>
            <a:pPr marL="457200" lvl="1" indent="0">
              <a:buNone/>
            </a:pPr>
            <a:endParaRPr lang="en-US" sz="2800" dirty="0"/>
          </a:p>
          <a:p>
            <a:pPr marL="457200" lvl="1" indent="0">
              <a:buNone/>
            </a:pPr>
            <a:endParaRPr lang="en-US" sz="2800" dirty="0"/>
          </a:p>
          <a:p>
            <a:pPr marL="457200" lvl="1" indent="0">
              <a:buNone/>
            </a:pPr>
            <a:endParaRPr lang="en-US" sz="2800" dirty="0"/>
          </a:p>
          <a:p>
            <a:pPr marL="457200" lvl="1" indent="0">
              <a:buNone/>
            </a:pPr>
            <a:endParaRPr lang="en-US" dirty="0"/>
          </a:p>
          <a:p>
            <a:pPr marL="457200" lvl="1" indent="0">
              <a:buNone/>
            </a:pPr>
            <a:endParaRPr lang="en-US" sz="2800" dirty="0"/>
          </a:p>
          <a:p>
            <a:pPr marL="457200" lvl="1" indent="0">
              <a:buNone/>
            </a:pPr>
            <a:endParaRPr lang="en-US" sz="2800" b="1" dirty="0"/>
          </a:p>
          <a:p>
            <a:pPr marL="457200" lvl="1" indent="0">
              <a:buNone/>
            </a:pPr>
            <a:r>
              <a:rPr lang="en-US" sz="2800" b="1" dirty="0"/>
              <a:t>FMT analyses:</a:t>
            </a:r>
          </a:p>
          <a:p>
            <a:pPr marL="457200" lvl="1" indent="0">
              <a:buNone/>
            </a:pPr>
            <a:endParaRPr lang="en-US" sz="2800" dirty="0"/>
          </a:p>
          <a:p>
            <a:pPr>
              <a:buNone/>
            </a:pPr>
            <a:endParaRPr lang="en-US" sz="2800" dirty="0"/>
          </a:p>
        </p:txBody>
      </p:sp>
      <p:sp>
        <p:nvSpPr>
          <p:cNvPr id="4115" name="Text Box 1723">
            <a:extLst>
              <a:ext uri="{FF2B5EF4-FFF2-40B4-BE49-F238E27FC236}">
                <a16:creationId xmlns:a16="http://schemas.microsoft.com/office/drawing/2014/main" id="{17C84AF0-F588-4DD1-8C16-1EFF9EAEC731}"/>
              </a:ext>
            </a:extLst>
          </p:cNvPr>
          <p:cNvSpPr txBox="1">
            <a:spLocks noChangeArrowheads="1"/>
          </p:cNvSpPr>
          <p:nvPr/>
        </p:nvSpPr>
        <p:spPr bwMode="auto">
          <a:xfrm>
            <a:off x="26850975" y="12176125"/>
            <a:ext cx="5133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15400">
                <a:solidFill>
                  <a:schemeClr val="tx1"/>
                </a:solidFill>
                <a:latin typeface="Times New Roman" panose="02020603050405020304" pitchFamily="18" charset="0"/>
              </a:defRPr>
            </a:lvl1pPr>
            <a:lvl2pPr marL="742950" indent="-285750">
              <a:spcBef>
                <a:spcPct val="20000"/>
              </a:spcBef>
              <a:buChar char="–"/>
              <a:defRPr sz="13400">
                <a:solidFill>
                  <a:schemeClr val="tx1"/>
                </a:solidFill>
                <a:latin typeface="Times New Roman" panose="02020603050405020304" pitchFamily="18" charset="0"/>
              </a:defRPr>
            </a:lvl2pPr>
            <a:lvl3pPr marL="1143000" indent="-228600">
              <a:spcBef>
                <a:spcPct val="20000"/>
              </a:spcBef>
              <a:buChar char="•"/>
              <a:defRPr sz="11600">
                <a:solidFill>
                  <a:schemeClr val="tx1"/>
                </a:solidFill>
                <a:latin typeface="Times New Roman" panose="02020603050405020304" pitchFamily="18" charset="0"/>
              </a:defRPr>
            </a:lvl3pPr>
            <a:lvl4pPr marL="1600200" indent="-228600">
              <a:spcBef>
                <a:spcPct val="20000"/>
              </a:spcBef>
              <a:buChar char="–"/>
              <a:defRPr sz="9600">
                <a:solidFill>
                  <a:schemeClr val="tx1"/>
                </a:solidFill>
                <a:latin typeface="Times New Roman" panose="02020603050405020304" pitchFamily="18" charset="0"/>
              </a:defRPr>
            </a:lvl4pPr>
            <a:lvl5pPr marL="2057400" indent="-228600">
              <a:spcBef>
                <a:spcPct val="20000"/>
              </a:spcBef>
              <a:buChar char="»"/>
              <a:defRPr sz="9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600">
                <a:solidFill>
                  <a:schemeClr val="tx1"/>
                </a:solidFill>
                <a:latin typeface="Times New Roman" panose="02020603050405020304" pitchFamily="18" charset="0"/>
              </a:defRPr>
            </a:lvl9pPr>
          </a:lstStyle>
          <a:p>
            <a:pPr eaLnBrk="1" hangingPunct="1">
              <a:spcBef>
                <a:spcPct val="0"/>
              </a:spcBef>
              <a:buFontTx/>
              <a:buNone/>
            </a:pPr>
            <a:endParaRPr lang="en-CA" altLang="en-US" sz="2400"/>
          </a:p>
        </p:txBody>
      </p:sp>
      <p:sp>
        <p:nvSpPr>
          <p:cNvPr id="4116" name="Text Box 1776">
            <a:extLst>
              <a:ext uri="{FF2B5EF4-FFF2-40B4-BE49-F238E27FC236}">
                <a16:creationId xmlns:a16="http://schemas.microsoft.com/office/drawing/2014/main" id="{8F6B41C9-DC67-40B3-B371-1C756338183B}"/>
              </a:ext>
            </a:extLst>
          </p:cNvPr>
          <p:cNvSpPr txBox="1">
            <a:spLocks noChangeArrowheads="1"/>
          </p:cNvSpPr>
          <p:nvPr/>
        </p:nvSpPr>
        <p:spPr bwMode="auto">
          <a:xfrm>
            <a:off x="15672888" y="4625975"/>
            <a:ext cx="10615613" cy="1435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010" tIns="40005" rIns="80010" bIns="40005">
            <a:spAutoFit/>
          </a:bodyPr>
          <a:lstStyle>
            <a:lvl1pPr>
              <a:spcBef>
                <a:spcPct val="20000"/>
              </a:spcBef>
              <a:buChar char="•"/>
              <a:defRPr sz="15400">
                <a:solidFill>
                  <a:schemeClr val="tx1"/>
                </a:solidFill>
                <a:latin typeface="Times New Roman" panose="02020603050405020304" pitchFamily="18" charset="0"/>
              </a:defRPr>
            </a:lvl1pPr>
            <a:lvl2pPr marL="742950" indent="-285750">
              <a:spcBef>
                <a:spcPct val="20000"/>
              </a:spcBef>
              <a:buChar char="–"/>
              <a:defRPr sz="13400">
                <a:solidFill>
                  <a:schemeClr val="tx1"/>
                </a:solidFill>
                <a:latin typeface="Times New Roman" panose="02020603050405020304" pitchFamily="18" charset="0"/>
              </a:defRPr>
            </a:lvl2pPr>
            <a:lvl3pPr marL="1143000" indent="-228600">
              <a:spcBef>
                <a:spcPct val="20000"/>
              </a:spcBef>
              <a:buChar char="•"/>
              <a:defRPr sz="11600">
                <a:solidFill>
                  <a:schemeClr val="tx1"/>
                </a:solidFill>
                <a:latin typeface="Times New Roman" panose="02020603050405020304" pitchFamily="18" charset="0"/>
              </a:defRPr>
            </a:lvl3pPr>
            <a:lvl4pPr marL="1600200" indent="-228600">
              <a:spcBef>
                <a:spcPct val="20000"/>
              </a:spcBef>
              <a:buChar char="–"/>
              <a:defRPr sz="9600">
                <a:solidFill>
                  <a:schemeClr val="tx1"/>
                </a:solidFill>
                <a:latin typeface="Times New Roman" panose="02020603050405020304" pitchFamily="18" charset="0"/>
              </a:defRPr>
            </a:lvl4pPr>
            <a:lvl5pPr marL="2057400" indent="-228600">
              <a:spcBef>
                <a:spcPct val="20000"/>
              </a:spcBef>
              <a:buChar char="»"/>
              <a:defRPr sz="9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9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9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9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9600">
                <a:solidFill>
                  <a:schemeClr val="tx1"/>
                </a:solidFill>
                <a:latin typeface="Times New Roman" panose="02020603050405020304" pitchFamily="18" charset="0"/>
              </a:defRPr>
            </a:lvl9pPr>
          </a:lstStyle>
          <a:p>
            <a:pPr eaLnBrk="1" hangingPunct="1">
              <a:spcBef>
                <a:spcPct val="0"/>
              </a:spcBef>
              <a:buFontTx/>
              <a:buNone/>
            </a:pPr>
            <a:endParaRPr lang="en-US" altLang="en-US" sz="4400" b="1" dirty="0">
              <a:solidFill>
                <a:srgbClr val="800000"/>
              </a:solidFill>
            </a:endParaRPr>
          </a:p>
          <a:p>
            <a:pPr algn="ctr" eaLnBrk="1" hangingPunct="1">
              <a:spcBef>
                <a:spcPct val="0"/>
              </a:spcBef>
              <a:buFontTx/>
              <a:buNone/>
            </a:pPr>
            <a:r>
              <a:rPr lang="en-US" altLang="en-US" sz="4400" b="1" dirty="0">
                <a:solidFill>
                  <a:srgbClr val="800000"/>
                </a:solidFill>
              </a:rPr>
              <a:t>Results </a:t>
            </a:r>
            <a:endParaRPr lang="en-US" altLang="en-US" sz="4400" dirty="0">
              <a:solidFill>
                <a:srgbClr val="800000"/>
              </a:solidFill>
            </a:endParaRPr>
          </a:p>
        </p:txBody>
      </p:sp>
      <p:pic>
        <p:nvPicPr>
          <p:cNvPr id="4117" name="Picture 1">
            <a:extLst>
              <a:ext uri="{FF2B5EF4-FFF2-40B4-BE49-F238E27FC236}">
                <a16:creationId xmlns:a16="http://schemas.microsoft.com/office/drawing/2014/main" id="{9F37167E-4EF4-4C76-A402-FF5392A9C264}"/>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6077525" y="1304925"/>
            <a:ext cx="4156075" cy="332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xmlns:p14="http://schemas.microsoft.com/office/powerpoint/2010/main">
        <mc:Choice Requires="p14">
          <p:contentPart p14:bwMode="auto" r:id="rId6">
            <p14:nvContentPartPr>
              <p14:cNvPr id="8" name="Ink 7"/>
              <p14:cNvContentPartPr/>
              <p14:nvPr/>
            </p14:nvContentPartPr>
            <p14:xfrm>
              <a:off x="37680780" y="6800700"/>
              <a:ext cx="360" cy="360"/>
            </p14:xfrm>
          </p:contentPart>
        </mc:Choice>
        <mc:Fallback xmlns="">
          <p:pic>
            <p:nvPicPr>
              <p:cNvPr id="8" name="Ink 7"/>
              <p:cNvPicPr/>
              <p:nvPr/>
            </p:nvPicPr>
            <p:blipFill>
              <a:blip r:embed="rId12"/>
              <a:stretch>
                <a:fillRect/>
              </a:stretch>
            </p:blipFill>
            <p:spPr>
              <a:xfrm>
                <a:off x="37668900" y="6788820"/>
                <a:ext cx="24120" cy="2412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9" name="Ink 8"/>
              <p14:cNvContentPartPr/>
              <p14:nvPr/>
            </p14:nvContentPartPr>
            <p14:xfrm>
              <a:off x="36442740" y="6857940"/>
              <a:ext cx="19800" cy="19440"/>
            </p14:xfrm>
          </p:contentPart>
        </mc:Choice>
        <mc:Fallback xmlns="">
          <p:pic>
            <p:nvPicPr>
              <p:cNvPr id="9" name="Ink 8"/>
              <p:cNvPicPr/>
              <p:nvPr/>
            </p:nvPicPr>
            <p:blipFill>
              <a:blip r:embed="rId14"/>
              <a:stretch>
                <a:fillRect/>
              </a:stretch>
            </p:blipFill>
            <p:spPr>
              <a:xfrm>
                <a:off x="36400620" y="6774060"/>
                <a:ext cx="103680" cy="1872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0" name="Ink 9"/>
              <p14:cNvContentPartPr/>
              <p14:nvPr/>
            </p14:nvContentPartPr>
            <p14:xfrm>
              <a:off x="37795260" y="6781980"/>
              <a:ext cx="360" cy="360"/>
            </p14:xfrm>
          </p:contentPart>
        </mc:Choice>
        <mc:Fallback xmlns="">
          <p:pic>
            <p:nvPicPr>
              <p:cNvPr id="10" name="Ink 9"/>
              <p:cNvPicPr/>
              <p:nvPr/>
            </p:nvPicPr>
            <p:blipFill>
              <a:blip r:embed="rId16"/>
              <a:stretch>
                <a:fillRect/>
              </a:stretch>
            </p:blipFill>
            <p:spPr>
              <a:xfrm>
                <a:off x="37753140" y="6697740"/>
                <a:ext cx="84600" cy="16848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2" name="Ink 11"/>
              <p14:cNvContentPartPr/>
              <p14:nvPr/>
            </p14:nvContentPartPr>
            <p14:xfrm>
              <a:off x="27127380" y="7048380"/>
              <a:ext cx="3658320" cy="191520"/>
            </p14:xfrm>
          </p:contentPart>
        </mc:Choice>
        <mc:Fallback xmlns="">
          <p:pic>
            <p:nvPicPr>
              <p:cNvPr id="12" name="Ink 11"/>
              <p:cNvPicPr/>
              <p:nvPr/>
            </p:nvPicPr>
            <p:blipFill>
              <a:blip r:embed="rId18"/>
              <a:stretch>
                <a:fillRect/>
              </a:stretch>
            </p:blipFill>
            <p:spPr>
              <a:xfrm>
                <a:off x="27085260" y="6964500"/>
                <a:ext cx="3742200" cy="359280"/>
              </a:xfrm>
              <a:prstGeom prst="rect">
                <a:avLst/>
              </a:prstGeom>
            </p:spPr>
          </p:pic>
        </mc:Fallback>
      </mc:AlternateContent>
      <p:pic>
        <p:nvPicPr>
          <p:cNvPr id="5" name="Picture 4">
            <a:extLst>
              <a:ext uri="{FF2B5EF4-FFF2-40B4-BE49-F238E27FC236}">
                <a16:creationId xmlns:a16="http://schemas.microsoft.com/office/drawing/2014/main" id="{020497A8-631B-45A6-82DC-E6909857B04B}"/>
              </a:ext>
            </a:extLst>
          </p:cNvPr>
          <p:cNvPicPr>
            <a:picLocks noChangeAspect="1"/>
          </p:cNvPicPr>
          <p:nvPr/>
        </p:nvPicPr>
        <p:blipFill rotWithShape="1">
          <a:blip r:embed="rId19"/>
          <a:srcRect r="8638" b="6213"/>
          <a:stretch/>
        </p:blipFill>
        <p:spPr>
          <a:xfrm>
            <a:off x="26922409" y="14786426"/>
            <a:ext cx="5457587" cy="3571381"/>
          </a:xfrm>
          <a:prstGeom prst="rect">
            <a:avLst/>
          </a:prstGeom>
        </p:spPr>
      </p:pic>
      <p:sp>
        <p:nvSpPr>
          <p:cNvPr id="6" name="TextBox 5">
            <a:extLst>
              <a:ext uri="{FF2B5EF4-FFF2-40B4-BE49-F238E27FC236}">
                <a16:creationId xmlns:a16="http://schemas.microsoft.com/office/drawing/2014/main" id="{9F2D4015-5AC3-4439-9F89-53A7688734DA}"/>
              </a:ext>
            </a:extLst>
          </p:cNvPr>
          <p:cNvSpPr txBox="1"/>
          <p:nvPr/>
        </p:nvSpPr>
        <p:spPr>
          <a:xfrm>
            <a:off x="32946452" y="14605746"/>
            <a:ext cx="7398792" cy="3693319"/>
          </a:xfrm>
          <a:prstGeom prst="rect">
            <a:avLst/>
          </a:prstGeom>
          <a:noFill/>
          <a:ln>
            <a:solidFill>
              <a:schemeClr val="bg1"/>
            </a:solidFill>
          </a:ln>
        </p:spPr>
        <p:txBody>
          <a:bodyPr wrap="square" rtlCol="0">
            <a:spAutoFit/>
          </a:bodyPr>
          <a:lstStyle/>
          <a:p>
            <a:pPr marL="457200" indent="-457200">
              <a:buFont typeface="Arial" panose="020B0604020202020204" pitchFamily="34" charset="0"/>
              <a:buChar char="•"/>
            </a:pPr>
            <a:r>
              <a:rPr lang="en-US" sz="2800" dirty="0"/>
              <a:t>FMT during Alcohol No-Go trials in the </a:t>
            </a:r>
            <a:r>
              <a:rPr lang="en-US" sz="2800" b="1" dirty="0"/>
              <a:t>low state anxiety group</a:t>
            </a:r>
            <a:r>
              <a:rPr lang="en-US" sz="2800" dirty="0"/>
              <a:t> was negatively associated CEQ drive (the self-reported tendency to become aggressive or impulsive while drinking)</a:t>
            </a:r>
            <a:r>
              <a:rPr lang="en-US" sz="2800" b="1" dirty="0"/>
              <a:t> , </a:t>
            </a:r>
            <a:r>
              <a:rPr lang="en-US" sz="2800" b="1" i="1" dirty="0"/>
              <a:t>r</a:t>
            </a:r>
            <a:r>
              <a:rPr lang="en-US" sz="2800" b="1" dirty="0"/>
              <a:t>(9) = .607, </a:t>
            </a:r>
            <a:r>
              <a:rPr lang="en-US" sz="2800" b="1" i="1" dirty="0"/>
              <a:t>p </a:t>
            </a:r>
            <a:r>
              <a:rPr lang="en-US" sz="2800" b="1" dirty="0"/>
              <a:t>&lt; .048, </a:t>
            </a:r>
            <a:r>
              <a:rPr lang="en-US" sz="2800" b="1" i="1" dirty="0"/>
              <a:t>R</a:t>
            </a:r>
            <a:r>
              <a:rPr lang="en-US" sz="2800" b="1" dirty="0"/>
              <a:t>² = 0.584.</a:t>
            </a:r>
            <a:r>
              <a:rPr lang="en-US" sz="2800" dirty="0"/>
              <a:t> </a:t>
            </a:r>
          </a:p>
          <a:p>
            <a:pPr marL="457200" indent="-457200">
              <a:buFont typeface="Arial" panose="020B0604020202020204" pitchFamily="34" charset="0"/>
              <a:buChar char="•"/>
            </a:pPr>
            <a:endParaRPr lang="en-US" sz="1000" dirty="0"/>
          </a:p>
          <a:p>
            <a:pPr marL="457200" indent="-457200">
              <a:buFont typeface="Arial" panose="020B0604020202020204" pitchFamily="34" charset="0"/>
              <a:buChar char="•"/>
            </a:pPr>
            <a:r>
              <a:rPr lang="en-US" sz="2800" dirty="0"/>
              <a:t>Low anxiety participants who had lower CEQ Risk scores experienced higher FMT during Alcohol No-Go trials.</a:t>
            </a:r>
            <a:endParaRPr lang="en-US" sz="2800" b="1" dirty="0"/>
          </a:p>
        </p:txBody>
      </p:sp>
      <p:graphicFrame>
        <p:nvGraphicFramePr>
          <p:cNvPr id="38" name="Chart 37">
            <a:extLst>
              <a:ext uri="{FF2B5EF4-FFF2-40B4-BE49-F238E27FC236}">
                <a16:creationId xmlns:a16="http://schemas.microsoft.com/office/drawing/2014/main" id="{DD2B1192-B74C-4072-965E-0C15FD04C4EC}"/>
              </a:ext>
            </a:extLst>
          </p:cNvPr>
          <p:cNvGraphicFramePr>
            <a:graphicFrameLocks/>
          </p:cNvGraphicFramePr>
          <p:nvPr>
            <p:extLst>
              <p:ext uri="{D42A27DB-BD31-4B8C-83A1-F6EECF244321}">
                <p14:modId xmlns:p14="http://schemas.microsoft.com/office/powerpoint/2010/main" val="3427866481"/>
              </p:ext>
            </p:extLst>
          </p:nvPr>
        </p:nvGraphicFramePr>
        <p:xfrm>
          <a:off x="15493666" y="12073872"/>
          <a:ext cx="10500360" cy="4380964"/>
        </p:xfrm>
        <a:graphic>
          <a:graphicData uri="http://schemas.openxmlformats.org/drawingml/2006/chart">
            <c:chart xmlns:c="http://schemas.openxmlformats.org/drawingml/2006/chart" xmlns:r="http://schemas.openxmlformats.org/officeDocument/2006/relationships" r:id="rId20"/>
          </a:graphicData>
        </a:graphic>
      </p:graphicFrame>
      <p:pic>
        <p:nvPicPr>
          <p:cNvPr id="21" name="Picture 20">
            <a:extLst>
              <a:ext uri="{FF2B5EF4-FFF2-40B4-BE49-F238E27FC236}">
                <a16:creationId xmlns:a16="http://schemas.microsoft.com/office/drawing/2014/main" id="{944B84A1-DAFF-471F-9A0B-C92F807F0040}"/>
              </a:ext>
            </a:extLst>
          </p:cNvPr>
          <p:cNvPicPr>
            <a:picLocks noChangeAspect="1"/>
          </p:cNvPicPr>
          <p:nvPr/>
        </p:nvPicPr>
        <p:blipFill rotWithShape="1">
          <a:blip r:embed="rId21"/>
          <a:srcRect r="12490"/>
          <a:stretch/>
        </p:blipFill>
        <p:spPr>
          <a:xfrm>
            <a:off x="26841967" y="9590173"/>
            <a:ext cx="6180577" cy="4930821"/>
          </a:xfrm>
          <a:prstGeom prst="rect">
            <a:avLst/>
          </a:prstGeom>
        </p:spPr>
      </p:pic>
      <p:pic>
        <p:nvPicPr>
          <p:cNvPr id="25" name="Picture 24">
            <a:extLst>
              <a:ext uri="{FF2B5EF4-FFF2-40B4-BE49-F238E27FC236}">
                <a16:creationId xmlns:a16="http://schemas.microsoft.com/office/drawing/2014/main" id="{81B3AD8A-B48A-41B0-8C3C-FC73E1E91485}"/>
              </a:ext>
            </a:extLst>
          </p:cNvPr>
          <p:cNvPicPr>
            <a:picLocks noChangeAspect="1"/>
          </p:cNvPicPr>
          <p:nvPr/>
        </p:nvPicPr>
        <p:blipFill rotWithShape="1">
          <a:blip r:embed="rId22"/>
          <a:srcRect r="13295"/>
          <a:stretch/>
        </p:blipFill>
        <p:spPr>
          <a:xfrm>
            <a:off x="33329216" y="5819247"/>
            <a:ext cx="6474464" cy="4969155"/>
          </a:xfrm>
          <a:prstGeom prst="rect">
            <a:avLst/>
          </a:prstGeom>
        </p:spPr>
      </p:pic>
      <p:graphicFrame>
        <p:nvGraphicFramePr>
          <p:cNvPr id="53" name="Chart 52">
            <a:extLst>
              <a:ext uri="{FF2B5EF4-FFF2-40B4-BE49-F238E27FC236}">
                <a16:creationId xmlns:a16="http://schemas.microsoft.com/office/drawing/2014/main" id="{EC666F22-446C-46C0-893F-62F4A9FFB4A8}"/>
              </a:ext>
            </a:extLst>
          </p:cNvPr>
          <p:cNvGraphicFramePr>
            <a:graphicFrameLocks/>
          </p:cNvGraphicFramePr>
          <p:nvPr>
            <p:extLst>
              <p:ext uri="{D42A27DB-BD31-4B8C-83A1-F6EECF244321}">
                <p14:modId xmlns:p14="http://schemas.microsoft.com/office/powerpoint/2010/main" val="3892444561"/>
              </p:ext>
            </p:extLst>
          </p:nvPr>
        </p:nvGraphicFramePr>
        <p:xfrm>
          <a:off x="15318073" y="26575746"/>
          <a:ext cx="6150379" cy="4678291"/>
        </p:xfrm>
        <a:graphic>
          <a:graphicData uri="http://schemas.openxmlformats.org/drawingml/2006/chart">
            <c:chart xmlns:c="http://schemas.openxmlformats.org/drawingml/2006/chart" xmlns:r="http://schemas.openxmlformats.org/officeDocument/2006/relationships" r:id="rId23"/>
          </a:graphicData>
        </a:graphic>
      </p:graphicFrame>
      <p:sp>
        <p:nvSpPr>
          <p:cNvPr id="4" name="Rectangle 3">
            <a:extLst>
              <a:ext uri="{FF2B5EF4-FFF2-40B4-BE49-F238E27FC236}">
                <a16:creationId xmlns:a16="http://schemas.microsoft.com/office/drawing/2014/main" id="{8793302B-6494-44E2-8288-479C62813F30}"/>
              </a:ext>
            </a:extLst>
          </p:cNvPr>
          <p:cNvSpPr/>
          <p:nvPr/>
        </p:nvSpPr>
        <p:spPr>
          <a:xfrm>
            <a:off x="21271074" y="26326009"/>
            <a:ext cx="5033820" cy="5509200"/>
          </a:xfrm>
          <a:prstGeom prst="rect">
            <a:avLst/>
          </a:prstGeom>
        </p:spPr>
        <p:txBody>
          <a:bodyPr wrap="square">
            <a:spAutoFit/>
          </a:bodyPr>
          <a:lstStyle/>
          <a:p>
            <a:pPr marL="457200" indent="-457200">
              <a:buFont typeface="Arial" panose="020B0604020202020204" pitchFamily="34" charset="0"/>
              <a:buChar char="•"/>
            </a:pPr>
            <a:r>
              <a:rPr lang="en-US" sz="2800" dirty="0"/>
              <a:t>Main effect of stimulus type, </a:t>
            </a:r>
            <a:r>
              <a:rPr lang="en-US" sz="2800" b="1" i="1" dirty="0"/>
              <a:t>F</a:t>
            </a:r>
            <a:r>
              <a:rPr lang="en-US" sz="2800" b="1" dirty="0"/>
              <a:t>(21) = 4.99, </a:t>
            </a:r>
            <a:r>
              <a:rPr lang="en-US" sz="2800" b="1" i="1" dirty="0"/>
              <a:t>p = </a:t>
            </a:r>
            <a:r>
              <a:rPr lang="en-US" sz="2800" b="1" dirty="0"/>
              <a:t>.037. </a:t>
            </a:r>
            <a:r>
              <a:rPr lang="en-US" sz="2800" dirty="0"/>
              <a:t>FMT higher for the control trials compared to alcohol trials.</a:t>
            </a:r>
          </a:p>
          <a:p>
            <a:pPr marL="457200" indent="-457200">
              <a:buFont typeface="Arial" panose="020B0604020202020204" pitchFamily="34" charset="0"/>
              <a:buChar char="•"/>
            </a:pPr>
            <a:endParaRPr lang="en-US" sz="800" dirty="0"/>
          </a:p>
          <a:p>
            <a:pPr marL="457200" indent="-457200">
              <a:buFont typeface="Arial" panose="020B0604020202020204" pitchFamily="34" charset="0"/>
              <a:buChar char="•"/>
            </a:pPr>
            <a:r>
              <a:rPr lang="en-US" sz="2800" dirty="0"/>
              <a:t>Significant interaction of anxiety group and response type, </a:t>
            </a:r>
            <a:r>
              <a:rPr lang="en-US" sz="2800" b="1" i="1" dirty="0"/>
              <a:t>F</a:t>
            </a:r>
            <a:r>
              <a:rPr lang="en-US" sz="2800" b="1" dirty="0"/>
              <a:t>(21) = 5.739, </a:t>
            </a:r>
            <a:r>
              <a:rPr lang="en-US" sz="2800" b="1" i="1" dirty="0"/>
              <a:t>p = </a:t>
            </a:r>
            <a:r>
              <a:rPr lang="en-US" sz="2800" b="1" dirty="0"/>
              <a:t>.026.</a:t>
            </a:r>
          </a:p>
          <a:p>
            <a:pPr marL="457200" indent="-457200">
              <a:buFont typeface="Arial" panose="020B0604020202020204" pitchFamily="34" charset="0"/>
              <a:buChar char="•"/>
            </a:pPr>
            <a:r>
              <a:rPr lang="en-US" sz="800" dirty="0"/>
              <a:t> </a:t>
            </a:r>
          </a:p>
          <a:p>
            <a:pPr marL="457200" indent="-457200">
              <a:buFont typeface="Arial" panose="020B0604020202020204" pitchFamily="34" charset="0"/>
              <a:buChar char="•"/>
            </a:pPr>
            <a:r>
              <a:rPr lang="en-US" sz="2800" dirty="0"/>
              <a:t> These effects were mitigated by a 3-way interaction of state anxiety group, response type and stimulus type, </a:t>
            </a:r>
            <a:r>
              <a:rPr lang="en-US" sz="2800" b="1" i="1" dirty="0"/>
              <a:t>F</a:t>
            </a:r>
            <a:r>
              <a:rPr lang="en-US" sz="2800" b="1" dirty="0"/>
              <a:t>(21) = 5.318, </a:t>
            </a:r>
            <a:r>
              <a:rPr lang="en-US" sz="2800" b="1" i="1" dirty="0"/>
              <a:t>p = </a:t>
            </a:r>
            <a:r>
              <a:rPr lang="en-US" sz="2800" b="1" dirty="0"/>
              <a:t>.031. </a:t>
            </a:r>
            <a:endParaRPr lang="en-US" sz="2800" dirty="0"/>
          </a:p>
        </p:txBody>
      </p:sp>
      <p:sp>
        <p:nvSpPr>
          <p:cNvPr id="15" name="Rectangle 14">
            <a:extLst>
              <a:ext uri="{FF2B5EF4-FFF2-40B4-BE49-F238E27FC236}">
                <a16:creationId xmlns:a16="http://schemas.microsoft.com/office/drawing/2014/main" id="{3CC2ABED-624E-47C4-9A64-FE01E5420001}"/>
              </a:ext>
            </a:extLst>
          </p:cNvPr>
          <p:cNvSpPr/>
          <p:nvPr/>
        </p:nvSpPr>
        <p:spPr>
          <a:xfrm>
            <a:off x="15298505" y="23737629"/>
            <a:ext cx="10789704" cy="584775"/>
          </a:xfrm>
          <a:prstGeom prst="rect">
            <a:avLst/>
          </a:prstGeom>
        </p:spPr>
        <p:txBody>
          <a:bodyPr wrap="square">
            <a:spAutoFit/>
          </a:bodyPr>
          <a:lstStyle/>
          <a:p>
            <a:pPr algn="ctr">
              <a:buNone/>
            </a:pPr>
            <a:r>
              <a:rPr lang="en-US" sz="3200" b="1" dirty="0"/>
              <a:t>FMT Analysis</a:t>
            </a:r>
          </a:p>
        </p:txBody>
      </p:sp>
      <p:sp>
        <p:nvSpPr>
          <p:cNvPr id="16" name="Rectangle 15">
            <a:extLst>
              <a:ext uri="{FF2B5EF4-FFF2-40B4-BE49-F238E27FC236}">
                <a16:creationId xmlns:a16="http://schemas.microsoft.com/office/drawing/2014/main" id="{DBE35869-BE9B-44C4-A8B5-972F93C6DB38}"/>
              </a:ext>
            </a:extLst>
          </p:cNvPr>
          <p:cNvSpPr/>
          <p:nvPr/>
        </p:nvSpPr>
        <p:spPr>
          <a:xfrm>
            <a:off x="26817178" y="5468660"/>
            <a:ext cx="6492718" cy="3393237"/>
          </a:xfrm>
          <a:prstGeom prst="rect">
            <a:avLst/>
          </a:prstGeom>
        </p:spPr>
        <p:txBody>
          <a:bodyPr wrap="square">
            <a:spAutoFit/>
          </a:bodyPr>
          <a:lstStyle/>
          <a:p>
            <a:pPr algn="ctr">
              <a:buNone/>
            </a:pPr>
            <a:r>
              <a:rPr lang="en-US" sz="3200" b="1" u="sng" dirty="0"/>
              <a:t>Post-Hoc Analyses</a:t>
            </a:r>
          </a:p>
          <a:p>
            <a:pPr algn="ctr">
              <a:buNone/>
            </a:pPr>
            <a:endParaRPr lang="en-US" sz="3200" b="1" u="sng" dirty="0"/>
          </a:p>
          <a:p>
            <a:pPr algn="ctr">
              <a:buNone/>
            </a:pPr>
            <a:endParaRPr lang="en-US" sz="1050" b="1" dirty="0"/>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b="1" dirty="0"/>
              <a:t>High anxiety group</a:t>
            </a:r>
            <a:r>
              <a:rPr lang="en-US" sz="2800" dirty="0"/>
              <a:t>: Marginal difference in FMT for Go responses, with higher FMT for control vs. alcohol Go trials, </a:t>
            </a:r>
            <a:r>
              <a:rPr lang="en-US" sz="2800" b="1" i="1" dirty="0"/>
              <a:t>t</a:t>
            </a:r>
            <a:r>
              <a:rPr lang="en-US" sz="2800" b="1" dirty="0"/>
              <a:t>(10) = -2.043, </a:t>
            </a:r>
            <a:r>
              <a:rPr lang="en-US" sz="2800" b="1" i="1" dirty="0"/>
              <a:t>p </a:t>
            </a:r>
            <a:r>
              <a:rPr lang="en-US" sz="2800" b="1" dirty="0"/>
              <a:t>= .068.</a:t>
            </a:r>
          </a:p>
        </p:txBody>
      </p:sp>
      <p:sp>
        <p:nvSpPr>
          <p:cNvPr id="17" name="Rectangle 16">
            <a:extLst>
              <a:ext uri="{FF2B5EF4-FFF2-40B4-BE49-F238E27FC236}">
                <a16:creationId xmlns:a16="http://schemas.microsoft.com/office/drawing/2014/main" id="{B568F20D-A939-44E8-9E33-3A19FF6C3591}"/>
              </a:ext>
            </a:extLst>
          </p:cNvPr>
          <p:cNvSpPr/>
          <p:nvPr/>
        </p:nvSpPr>
        <p:spPr>
          <a:xfrm>
            <a:off x="33309895" y="11323933"/>
            <a:ext cx="7035349" cy="2246769"/>
          </a:xfrm>
          <a:prstGeom prst="rect">
            <a:avLst/>
          </a:prstGeom>
        </p:spPr>
        <p:txBody>
          <a:bodyPr wrap="square">
            <a:spAutoFit/>
          </a:bodyPr>
          <a:lstStyle/>
          <a:p>
            <a:pPr>
              <a:buNone/>
            </a:pPr>
            <a:r>
              <a:rPr lang="en-US" sz="2800" b="1" dirty="0"/>
              <a:t>Low anxiety group</a:t>
            </a:r>
            <a:r>
              <a:rPr lang="en-US" sz="2800" dirty="0"/>
              <a:t>: higher FMT power during Control No-Go trials</a:t>
            </a:r>
          </a:p>
          <a:p>
            <a:pPr marL="342900" indent="-342900">
              <a:buFont typeface="Arial" panose="020B0604020202020204" pitchFamily="34" charset="0"/>
              <a:buChar char="•"/>
            </a:pPr>
            <a:r>
              <a:rPr lang="en-US" sz="2800" dirty="0"/>
              <a:t>vs. Alcohol No-Go, </a:t>
            </a:r>
            <a:r>
              <a:rPr lang="en-US" sz="2800" b="1" i="1" dirty="0"/>
              <a:t>t</a:t>
            </a:r>
            <a:r>
              <a:rPr lang="en-US" sz="2800" b="1" dirty="0"/>
              <a:t>(11) = -2.939, </a:t>
            </a:r>
            <a:r>
              <a:rPr lang="en-US" sz="2800" b="1" i="1" dirty="0"/>
              <a:t>p = .</a:t>
            </a:r>
            <a:r>
              <a:rPr lang="en-US" sz="2800" b="1" dirty="0"/>
              <a:t>013,  </a:t>
            </a:r>
          </a:p>
          <a:p>
            <a:pPr marL="342900" indent="-342900">
              <a:buFont typeface="Arial" panose="020B0604020202020204" pitchFamily="34" charset="0"/>
              <a:buChar char="•"/>
            </a:pPr>
            <a:r>
              <a:rPr lang="en-US" sz="2800" dirty="0"/>
              <a:t>vs. Control Go, </a:t>
            </a:r>
            <a:r>
              <a:rPr lang="en-US" sz="2800" b="1" i="1" dirty="0"/>
              <a:t>t</a:t>
            </a:r>
            <a:r>
              <a:rPr lang="en-US" sz="2800" b="1" dirty="0"/>
              <a:t>(11) = -4.035, </a:t>
            </a:r>
            <a:r>
              <a:rPr lang="en-US" sz="2800" b="1" i="1" dirty="0"/>
              <a:t>p = .</a:t>
            </a:r>
            <a:r>
              <a:rPr lang="en-US" sz="2800" b="1" dirty="0"/>
              <a:t>002</a:t>
            </a:r>
          </a:p>
          <a:p>
            <a:pPr marL="342900" indent="-342900">
              <a:buFont typeface="Arial" panose="020B0604020202020204" pitchFamily="34" charset="0"/>
              <a:buChar char="•"/>
            </a:pPr>
            <a:r>
              <a:rPr lang="en-US" sz="2800" dirty="0"/>
              <a:t>vs. Alcohol Go s, </a:t>
            </a:r>
            <a:r>
              <a:rPr lang="en-US" sz="2800" b="1" i="1" dirty="0"/>
              <a:t>t</a:t>
            </a:r>
            <a:r>
              <a:rPr lang="en-US" sz="2800" b="1" dirty="0"/>
              <a:t>(11) = -3.496, </a:t>
            </a:r>
            <a:r>
              <a:rPr lang="en-US" sz="2800" b="1" i="1" dirty="0"/>
              <a:t>p = .</a:t>
            </a:r>
            <a:r>
              <a:rPr lang="en-US" sz="2800" b="1" dirty="0"/>
              <a:t>005 </a:t>
            </a:r>
          </a:p>
        </p:txBody>
      </p:sp>
      <p:pic>
        <p:nvPicPr>
          <p:cNvPr id="2" name="Picture 1">
            <a:extLst>
              <a:ext uri="{FF2B5EF4-FFF2-40B4-BE49-F238E27FC236}">
                <a16:creationId xmlns:a16="http://schemas.microsoft.com/office/drawing/2014/main" id="{085537DB-2981-4022-A538-D637561D5EA1}"/>
              </a:ext>
            </a:extLst>
          </p:cNvPr>
          <p:cNvPicPr>
            <a:picLocks noChangeAspect="1"/>
          </p:cNvPicPr>
          <p:nvPr/>
        </p:nvPicPr>
        <p:blipFill>
          <a:blip r:embed="rId24"/>
          <a:stretch>
            <a:fillRect/>
          </a:stretch>
        </p:blipFill>
        <p:spPr>
          <a:xfrm>
            <a:off x="16099868" y="19201492"/>
            <a:ext cx="9186978" cy="590464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FFFF99"/>
      </a:accent1>
      <a:accent2>
        <a:srgbClr val="3333CC"/>
      </a:accent2>
      <a:accent3>
        <a:srgbClr val="FFFFFF"/>
      </a:accent3>
      <a:accent4>
        <a:srgbClr val="000000"/>
      </a:accent4>
      <a:accent5>
        <a:srgbClr val="FFFF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625222</TotalTime>
  <Words>1462</Words>
  <Application>Microsoft Office PowerPoint</Application>
  <PresentationFormat>Custom</PresentationFormat>
  <Paragraphs>109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PowerPoint Presentation</vt:lpstr>
    </vt:vector>
  </TitlesOfParts>
  <Company>University of Alberta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Roberto Cabeza</dc:creator>
  <cp:lastModifiedBy>alyse finch</cp:lastModifiedBy>
  <cp:revision>487</cp:revision>
  <dcterms:created xsi:type="dcterms:W3CDTF">2000-01-31T15:32:35Z</dcterms:created>
  <dcterms:modified xsi:type="dcterms:W3CDTF">2020-05-01T12:55:39Z</dcterms:modified>
</cp:coreProperties>
</file>