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3" r:id="rId4"/>
    <p:sldId id="271" r:id="rId5"/>
    <p:sldId id="284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/>
    <p:restoredTop sz="94694"/>
  </p:normalViewPr>
  <p:slideViewPr>
    <p:cSldViewPr snapToGrid="0" snapToObjects="1">
      <p:cViewPr varScale="1">
        <p:scale>
          <a:sx n="89" d="100"/>
          <a:sy n="89" d="100"/>
        </p:scale>
        <p:origin x="1133" y="62"/>
      </p:cViewPr>
      <p:guideLst>
        <p:guide orient="horz" pos="816"/>
        <p:guide pos="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1B7FF-1417-4BD4-8E75-20BE41A33661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95A18-3363-4731-84A7-CA1CB80F7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5449" indent="-289562" defTabSz="9479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61482" indent="-231326" defTabSz="9479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27368" indent="-231326" defTabSz="9479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91638" indent="-231326" defTabSz="9479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57525" indent="-231326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23412" indent="-231326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89299" indent="-231326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55185" indent="-231326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D0B03D-7F71-4CBB-8433-CDC6D9DFB2E1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645" y="4488419"/>
            <a:ext cx="5736519" cy="4254394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4927" tIns="47462" rIns="94927" bIns="47462"/>
          <a:lstStyle/>
          <a:p>
            <a:pPr marL="232570" indent="-232570">
              <a:defRPr/>
            </a:pPr>
            <a:r>
              <a:rPr lang="en-US" dirty="0">
                <a:ea typeface="ＭＳ Ｐゴシック" charset="0"/>
              </a:rPr>
              <a:t>Our coalition partners are engaged through committee </a:t>
            </a:r>
          </a:p>
          <a:p>
            <a:pPr marL="232570" indent="-232570">
              <a:buFontTx/>
              <a:buAutoNum type="arabicParenR"/>
              <a:defRPr/>
            </a:pPr>
            <a:r>
              <a:rPr lang="en-US" dirty="0">
                <a:ea typeface="ＭＳ Ｐゴシック" charset="0"/>
              </a:rPr>
              <a:t> VITA</a:t>
            </a:r>
          </a:p>
          <a:p>
            <a:pPr marL="232570" indent="-232570">
              <a:buFontTx/>
              <a:buAutoNum type="arabicParenR"/>
              <a:defRPr/>
            </a:pPr>
            <a:r>
              <a:rPr lang="en-US" dirty="0">
                <a:ea typeface="ＭＳ Ｐゴシック" charset="0"/>
              </a:rPr>
              <a:t> Asset Development </a:t>
            </a:r>
          </a:p>
          <a:p>
            <a:pPr marL="232570" indent="-232570">
              <a:buFontTx/>
              <a:buAutoNum type="arabicParenR"/>
              <a:defRPr/>
            </a:pPr>
            <a:r>
              <a:rPr lang="en-US" dirty="0">
                <a:ea typeface="ＭＳ Ｐゴシック" charset="0"/>
              </a:rPr>
              <a:t> Marketing </a:t>
            </a:r>
          </a:p>
          <a:p>
            <a:pPr marL="232570" indent="-232570">
              <a:buFontTx/>
              <a:buAutoNum type="arabicParenR"/>
              <a:defRPr/>
            </a:pPr>
            <a:r>
              <a:rPr lang="en-US" dirty="0">
                <a:ea typeface="ＭＳ Ｐゴシック" charset="0"/>
              </a:rPr>
              <a:t> Committee on Aging</a:t>
            </a:r>
          </a:p>
        </p:txBody>
      </p:sp>
    </p:spTree>
    <p:extLst>
      <p:ext uri="{BB962C8B-B14F-4D97-AF65-F5344CB8AC3E}">
        <p14:creationId xmlns:p14="http://schemas.microsoft.com/office/powerpoint/2010/main" val="47089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31222" y="1004249"/>
            <a:ext cx="7886700" cy="427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31222" y="186750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31222" y="1004249"/>
            <a:ext cx="7886700" cy="427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31222" y="186750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5DB46CF-8381-FF4B-8E3C-13EFF88BCBF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8C5197-CB51-BC49-B9AD-8190E9FF6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2369"/>
            <a:ext cx="7886700" cy="427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3" r:id="rId3"/>
    <p:sldLayoutId id="2147483675" r:id="rId4"/>
    <p:sldLayoutId id="2147483676" r:id="rId5"/>
    <p:sldLayoutId id="2147483677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200" baseline="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4892" y="4879126"/>
            <a:ext cx="47046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Virtual Exhibitor Booth</a:t>
            </a:r>
            <a:endParaRPr lang="en-US" sz="28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rPr>
              <a:t>––––––</a:t>
            </a:r>
            <a:r>
              <a:rPr lang="en-US" sz="18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8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b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May 2020</a:t>
            </a:r>
            <a:endParaRPr lang="en-US" sz="14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609601" y="891539"/>
            <a:ext cx="7959634" cy="3671751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4300" dirty="0" smtClean="0">
                <a:solidFill>
                  <a:schemeClr val="accent2"/>
                </a:solidFill>
              </a:rPr>
              <a:t>Who We Are</a:t>
            </a:r>
            <a:endParaRPr lang="en-US" altLang="en-US" dirty="0"/>
          </a:p>
          <a:p>
            <a:pPr algn="ctr"/>
            <a:r>
              <a:rPr lang="en-US" b="0" dirty="0" smtClean="0"/>
              <a:t>The </a:t>
            </a:r>
            <a:r>
              <a:rPr lang="en-US" b="0" dirty="0"/>
              <a:t>CASH Campaign of Maryland promotes economic advancement for low-to-moderate income individuals and families in Baltimore and across Maryland. CASH accomplishes its mission through operating a portfolio of direct service programs, building organizational and field capacity, and leading policy and advocacy initiatives to strengthen family economic stability.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26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505" y="926493"/>
            <a:ext cx="5471417" cy="4774604"/>
          </a:xfrm>
        </p:spPr>
        <p:txBody>
          <a:bodyPr>
            <a:normAutofit/>
          </a:bodyPr>
          <a:lstStyle/>
          <a:p>
            <a:pPr fontAlgn="base"/>
            <a:r>
              <a:rPr lang="en-US" u="sng" dirty="0" smtClean="0"/>
              <a:t>Financial </a:t>
            </a:r>
            <a:r>
              <a:rPr lang="en-US" u="sng" dirty="0"/>
              <a:t>Coaching</a:t>
            </a:r>
            <a:r>
              <a:rPr lang="en-US" b="0" dirty="0"/>
              <a:t> </a:t>
            </a:r>
          </a:p>
          <a:p>
            <a:pPr fontAlgn="base"/>
            <a:r>
              <a:rPr lang="en-US" sz="2000" dirty="0" smtClean="0">
                <a:solidFill>
                  <a:schemeClr val="accent2"/>
                </a:solidFill>
              </a:rPr>
              <a:t>Ongoing</a:t>
            </a:r>
            <a:r>
              <a:rPr lang="en-US" sz="2000" dirty="0">
                <a:solidFill>
                  <a:schemeClr val="accent2"/>
                </a:solidFill>
              </a:rPr>
              <a:t>, unlimited, one-on-one support to </a:t>
            </a:r>
            <a:r>
              <a:rPr lang="en-US" sz="2000" dirty="0" smtClean="0">
                <a:solidFill>
                  <a:schemeClr val="accent2"/>
                </a:solidFill>
              </a:rPr>
              <a:t>help you eliminate </a:t>
            </a:r>
            <a:r>
              <a:rPr lang="en-US" sz="2000" dirty="0">
                <a:solidFill>
                  <a:schemeClr val="accent2"/>
                </a:solidFill>
              </a:rPr>
              <a:t>debt, </a:t>
            </a:r>
            <a:r>
              <a:rPr lang="en-US" sz="2000" dirty="0" smtClean="0">
                <a:solidFill>
                  <a:schemeClr val="accent2"/>
                </a:solidFill>
              </a:rPr>
              <a:t>rebuild </a:t>
            </a:r>
            <a:r>
              <a:rPr lang="en-US" sz="2000" dirty="0">
                <a:solidFill>
                  <a:schemeClr val="accent2"/>
                </a:solidFill>
              </a:rPr>
              <a:t>credit, and </a:t>
            </a:r>
            <a:r>
              <a:rPr lang="en-US" sz="2000" dirty="0" smtClean="0">
                <a:solidFill>
                  <a:schemeClr val="accent2"/>
                </a:solidFill>
              </a:rPr>
              <a:t>stick to a spending plan.</a:t>
            </a:r>
            <a:endParaRPr lang="en-US" sz="2000" dirty="0">
              <a:solidFill>
                <a:schemeClr val="accent2"/>
              </a:solidFill>
            </a:endParaRPr>
          </a:p>
          <a:p>
            <a:pPr fontAlgn="base"/>
            <a:r>
              <a:rPr lang="en-US" u="sng" dirty="0" smtClean="0"/>
              <a:t>Financial Planning</a:t>
            </a:r>
            <a:endParaRPr lang="en-US" b="0" dirty="0"/>
          </a:p>
          <a:p>
            <a:pPr fontAlgn="base"/>
            <a:r>
              <a:rPr lang="en-US" sz="2000" dirty="0" smtClean="0">
                <a:solidFill>
                  <a:schemeClr val="accent2"/>
                </a:solidFill>
              </a:rPr>
              <a:t>One-on-one </a:t>
            </a:r>
            <a:r>
              <a:rPr lang="en-US" sz="2000" dirty="0" smtClean="0">
                <a:solidFill>
                  <a:schemeClr val="accent2"/>
                </a:solidFill>
              </a:rPr>
              <a:t>consultation </a:t>
            </a:r>
            <a:r>
              <a:rPr lang="en-US" sz="2000" dirty="0" smtClean="0">
                <a:solidFill>
                  <a:schemeClr val="accent2"/>
                </a:solidFill>
              </a:rPr>
              <a:t>with a Certified Financial Planner®.  Get </a:t>
            </a:r>
            <a:r>
              <a:rPr lang="en-US" sz="2000" dirty="0" smtClean="0">
                <a:solidFill>
                  <a:schemeClr val="accent2"/>
                </a:solidFill>
              </a:rPr>
              <a:t>expert advice </a:t>
            </a:r>
            <a:r>
              <a:rPr lang="en-US" sz="2000" dirty="0" smtClean="0">
                <a:solidFill>
                  <a:schemeClr val="accent2"/>
                </a:solidFill>
              </a:rPr>
              <a:t>on investing</a:t>
            </a:r>
            <a:r>
              <a:rPr lang="en-US" sz="2000" dirty="0">
                <a:solidFill>
                  <a:schemeClr val="accent2"/>
                </a:solidFill>
              </a:rPr>
              <a:t>, homeownership, college funding, and wills and retirement planning. Our </a:t>
            </a:r>
            <a:r>
              <a:rPr lang="en-US" sz="2000" dirty="0" smtClean="0">
                <a:solidFill>
                  <a:schemeClr val="accent2"/>
                </a:solidFill>
              </a:rPr>
              <a:t>Certified </a:t>
            </a:r>
            <a:r>
              <a:rPr lang="en-US" sz="2000" dirty="0">
                <a:solidFill>
                  <a:schemeClr val="accent2"/>
                </a:solidFill>
              </a:rPr>
              <a:t>Financial Planners® provide </a:t>
            </a:r>
            <a:r>
              <a:rPr lang="en-US" sz="2000" dirty="0" smtClean="0">
                <a:solidFill>
                  <a:schemeClr val="accent2"/>
                </a:solidFill>
              </a:rPr>
              <a:t>1-2 consultations sessions </a:t>
            </a:r>
            <a:r>
              <a:rPr lang="en-US" sz="2000" dirty="0">
                <a:solidFill>
                  <a:schemeClr val="accent2"/>
                </a:solidFill>
              </a:rPr>
              <a:t>to CASH Campaign clients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2017" r="16075" b="104"/>
          <a:stretch/>
        </p:blipFill>
        <p:spPr>
          <a:xfrm>
            <a:off x="145279" y="1370875"/>
            <a:ext cx="3278271" cy="2590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377" y="4731505"/>
            <a:ext cx="851161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Visit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www.cashmd.org/financial-coaching 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to </a:t>
            </a:r>
            <a:r>
              <a:rPr lang="en-US" sz="2400" b="1" dirty="0">
                <a:solidFill>
                  <a:schemeClr val="accent1"/>
                </a:solidFill>
              </a:rPr>
              <a:t>sign up</a:t>
            </a:r>
            <a:r>
              <a:rPr lang="en-US" sz="2400" b="1" dirty="0" smtClean="0">
                <a:solidFill>
                  <a:schemeClr val="accent1"/>
                </a:solidFill>
              </a:rPr>
              <a:t>!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179" y="1222048"/>
            <a:ext cx="4351917" cy="4351338"/>
          </a:xfrm>
        </p:spPr>
        <p:txBody>
          <a:bodyPr/>
          <a:lstStyle/>
          <a:p>
            <a:r>
              <a:rPr lang="en-US" dirty="0"/>
              <a:t>Benefits Screening</a:t>
            </a:r>
          </a:p>
          <a:p>
            <a:pPr fontAlgn="base"/>
            <a:r>
              <a:rPr lang="en-US" dirty="0">
                <a:solidFill>
                  <a:schemeClr val="accent2"/>
                </a:solidFill>
              </a:rPr>
              <a:t>CASH </a:t>
            </a:r>
            <a:r>
              <a:rPr lang="en-US" dirty="0" smtClean="0">
                <a:solidFill>
                  <a:schemeClr val="accent2"/>
                </a:solidFill>
              </a:rPr>
              <a:t>provides </a:t>
            </a:r>
            <a:r>
              <a:rPr lang="en-US" dirty="0">
                <a:solidFill>
                  <a:schemeClr val="accent2"/>
                </a:solidFill>
              </a:rPr>
              <a:t>a free program that helps you apply for </a:t>
            </a:r>
            <a:r>
              <a:rPr lang="en-US" dirty="0" smtClean="0">
                <a:solidFill>
                  <a:schemeClr val="accent2"/>
                </a:solidFill>
              </a:rPr>
              <a:t>22 public benefits – at the same time! </a:t>
            </a:r>
            <a:r>
              <a:rPr lang="en-US">
                <a:solidFill>
                  <a:schemeClr val="accent2"/>
                </a:solidFill>
              </a:rPr>
              <a:t>Benefits </a:t>
            </a:r>
            <a:r>
              <a:rPr lang="en-US" smtClean="0">
                <a:solidFill>
                  <a:schemeClr val="accent2"/>
                </a:solidFill>
              </a:rPr>
              <a:t>include </a:t>
            </a:r>
            <a:r>
              <a:rPr lang="en-US" dirty="0">
                <a:solidFill>
                  <a:schemeClr val="accent2"/>
                </a:solidFill>
              </a:rPr>
              <a:t>utilities, energy assistance, health, nutrition, tax credits, and more</a:t>
            </a:r>
            <a:r>
              <a:rPr lang="en-US" dirty="0" smtClean="0">
                <a:solidFill>
                  <a:schemeClr val="accent2"/>
                </a:solidFill>
              </a:rPr>
              <a:t>!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0" y="1222048"/>
            <a:ext cx="3579915" cy="2243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77" y="4731505"/>
            <a:ext cx="851161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Visit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www.cashmd.org/benefits-screening/ </a:t>
            </a:r>
            <a:endParaRPr lang="en-US" sz="24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to </a:t>
            </a:r>
            <a:r>
              <a:rPr lang="en-US" sz="2400" b="1" dirty="0">
                <a:solidFill>
                  <a:schemeClr val="accent1"/>
                </a:solidFill>
              </a:rPr>
              <a:t>sign up</a:t>
            </a:r>
            <a:r>
              <a:rPr lang="en-US" sz="2400" b="1" dirty="0" smtClean="0">
                <a:solidFill>
                  <a:schemeClr val="accent1"/>
                </a:solidFill>
              </a:rPr>
              <a:t>!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179" y="1222048"/>
            <a:ext cx="4351917" cy="4351338"/>
          </a:xfrm>
        </p:spPr>
        <p:txBody>
          <a:bodyPr/>
          <a:lstStyle/>
          <a:p>
            <a:r>
              <a:rPr lang="en-US" dirty="0" smtClean="0"/>
              <a:t>Boost Your Financial Knowledge</a:t>
            </a:r>
            <a:endParaRPr lang="en-US" dirty="0"/>
          </a:p>
          <a:p>
            <a:pPr fontAlgn="base"/>
            <a:r>
              <a:rPr lang="en-US" dirty="0" smtClean="0">
                <a:solidFill>
                  <a:schemeClr val="accent2"/>
                </a:solidFill>
              </a:rPr>
              <a:t>Maryland CASH Academy connects you with free, unbiased, high-quality financial education resources.  </a:t>
            </a:r>
          </a:p>
          <a:p>
            <a:pPr fontAlgn="base"/>
            <a:r>
              <a:rPr lang="en-US" dirty="0" smtClean="0">
                <a:solidFill>
                  <a:schemeClr val="accent2"/>
                </a:solidFill>
              </a:rPr>
              <a:t>Sign up to take a class from the comfort of our own home!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377" y="4373057"/>
            <a:ext cx="851161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Visit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www.mdcashacademy.org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to sign up!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" y="1175284"/>
            <a:ext cx="3595287" cy="23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5230" y="1397147"/>
            <a:ext cx="5428688" cy="4351338"/>
          </a:xfrm>
        </p:spPr>
        <p:txBody>
          <a:bodyPr/>
          <a:lstStyle/>
          <a:p>
            <a:r>
              <a:rPr lang="en-US" dirty="0"/>
              <a:t>Free Tax Preparation </a:t>
            </a:r>
            <a:r>
              <a:rPr lang="en-US" dirty="0" smtClean="0"/>
              <a:t>Services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If you earned </a:t>
            </a:r>
            <a:r>
              <a:rPr lang="en-US" dirty="0">
                <a:solidFill>
                  <a:schemeClr val="accent2"/>
                </a:solidFill>
              </a:rPr>
              <a:t>$56,000 or less in </a:t>
            </a:r>
            <a:r>
              <a:rPr lang="en-US" dirty="0" smtClean="0">
                <a:solidFill>
                  <a:schemeClr val="accent2"/>
                </a:solidFill>
              </a:rPr>
              <a:t>2019, you may be eligible for free, remote tax prep available.  The IRS has extended the filing deadline to July 15, 2020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0" y="1392625"/>
            <a:ext cx="2847975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79" y="3870318"/>
            <a:ext cx="887264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Visit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algn="ctr"/>
            <a:r>
              <a:rPr lang="en-US" sz="2400" b="1" dirty="0">
                <a:solidFill>
                  <a:schemeClr val="bg2"/>
                </a:solidFill>
              </a:rPr>
              <a:t>www.cashmd.org/free-tax-preparationresources/</a:t>
            </a:r>
            <a:endParaRPr lang="en-US" sz="24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to </a:t>
            </a:r>
            <a:r>
              <a:rPr lang="en-US" sz="2400" b="1" dirty="0">
                <a:solidFill>
                  <a:schemeClr val="accent1"/>
                </a:solidFill>
              </a:rPr>
              <a:t>sign up</a:t>
            </a:r>
            <a:r>
              <a:rPr lang="en-US" sz="2400" b="1" dirty="0" smtClean="0">
                <a:solidFill>
                  <a:schemeClr val="accent1"/>
                </a:solidFill>
              </a:rPr>
              <a:t>!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2AE48"/>
      </a:accent1>
      <a:accent2>
        <a:srgbClr val="1D366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366C"/>
      </a:hlink>
      <a:folHlink>
        <a:srgbClr val="1D366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8054</TotalTime>
  <Words>168</Words>
  <Application>Microsoft Office PowerPoint</Application>
  <PresentationFormat>On-screen Show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HP</cp:lastModifiedBy>
  <cp:revision>44</cp:revision>
  <dcterms:created xsi:type="dcterms:W3CDTF">2017-10-27T14:21:44Z</dcterms:created>
  <dcterms:modified xsi:type="dcterms:W3CDTF">2020-05-18T19:42:40Z</dcterms:modified>
</cp:coreProperties>
</file>